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44"/>
  </p:notesMasterIdLst>
  <p:sldIdLst>
    <p:sldId id="405" r:id="rId4"/>
    <p:sldId id="404" r:id="rId5"/>
    <p:sldId id="407" r:id="rId6"/>
    <p:sldId id="401" r:id="rId7"/>
    <p:sldId id="424" r:id="rId8"/>
    <p:sldId id="408" r:id="rId9"/>
    <p:sldId id="411" r:id="rId10"/>
    <p:sldId id="412" r:id="rId11"/>
    <p:sldId id="409" r:id="rId12"/>
    <p:sldId id="260" r:id="rId13"/>
    <p:sldId id="312" r:id="rId14"/>
    <p:sldId id="321" r:id="rId15"/>
    <p:sldId id="423" r:id="rId16"/>
    <p:sldId id="406" r:id="rId17"/>
    <p:sldId id="338" r:id="rId18"/>
    <p:sldId id="358" r:id="rId19"/>
    <p:sldId id="369" r:id="rId20"/>
    <p:sldId id="370" r:id="rId21"/>
    <p:sldId id="381" r:id="rId22"/>
    <p:sldId id="382" r:id="rId23"/>
    <p:sldId id="383" r:id="rId24"/>
    <p:sldId id="390" r:id="rId25"/>
    <p:sldId id="384" r:id="rId26"/>
    <p:sldId id="391" r:id="rId27"/>
    <p:sldId id="367" r:id="rId28"/>
    <p:sldId id="363" r:id="rId29"/>
    <p:sldId id="368" r:id="rId30"/>
    <p:sldId id="364" r:id="rId31"/>
    <p:sldId id="361" r:id="rId32"/>
    <p:sldId id="362" r:id="rId33"/>
    <p:sldId id="365" r:id="rId34"/>
    <p:sldId id="372" r:id="rId35"/>
    <p:sldId id="417" r:id="rId36"/>
    <p:sldId id="418" r:id="rId37"/>
    <p:sldId id="419" r:id="rId38"/>
    <p:sldId id="420" r:id="rId39"/>
    <p:sldId id="421" r:id="rId40"/>
    <p:sldId id="416" r:id="rId41"/>
    <p:sldId id="415" r:id="rId42"/>
    <p:sldId id="42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642695E7-0C1B-46BA-A458-9D37FBA5911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4CA258-6152-46AF-8FC9-428779C9219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6000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9958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9266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6D7AFB-15B6-4481-A6C1-90C4E03582BF}"/>
              </a:ext>
            </a:extLst>
          </p:cNvPr>
          <p:cNvSpPr/>
          <p:nvPr userDrawn="1"/>
        </p:nvSpPr>
        <p:spPr>
          <a:xfrm>
            <a:off x="5781047" y="260648"/>
            <a:ext cx="5952661" cy="6336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D93165-E73B-49E2-8635-02E21C046FC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34769" y="1196752"/>
            <a:ext cx="10849205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8F51187F-8B7D-4CCE-8CAB-89F352270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852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48684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233BDCAA-2A7E-41A1-9D44-649A2432BF2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092000" y="54582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C2840B-D2DF-4F8C-B40B-85D0E23CC55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57540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188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4557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E0178A45-E1F2-4219-82A5-06E071535503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5E309B5-D35D-4C95-A09A-4E2C8B12E33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3A4C29C0-CEE1-45B8-A0C3-402E9D4A7C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3DAF51F6-CAE6-497C-8F0E-AC4008FDE6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DE4362C-E294-4C51-947C-C72C712BDF9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848B4B1-766D-4432-9FDC-F940B1A061D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B5855D06-FC93-4234-A8B0-C678B458F67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04C8F15-E1BE-4C55-9E32-90AE37C3647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BF5B835-A302-44A2-A60F-1F12E64F4E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xmlns="" id="{E32D52F7-8EF1-4FD1-9F8E-0108B46380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xmlns="" id="{5CF05A6B-CDF0-4EC5-9C70-296EED51DE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5097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1636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23B867E3-38AB-4476-8632-34EDFC59DB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xmlns="" id="{94A74E82-B34D-4C4B-B00A-63C2E0C1481F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accent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492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96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4830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446392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xmlns="" val="313676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117BCC-3032-4F8C-AA88-4892223066D6}"/>
              </a:ext>
            </a:extLst>
          </p:cNvPr>
          <p:cNvGrpSpPr/>
          <p:nvPr userDrawn="1"/>
        </p:nvGrpSpPr>
        <p:grpSpPr>
          <a:xfrm>
            <a:off x="9613650" y="2003247"/>
            <a:ext cx="2578350" cy="4052320"/>
            <a:chOff x="9508727" y="2147107"/>
            <a:chExt cx="2683273" cy="42172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D9E0B0B1-4B11-4180-BADE-DB071FCDEC5D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1EDE72EE-879B-4FEA-A6CD-BCF46F39E4C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2CCB3843-05FA-4D36-8253-9E8F3AB1921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B7AF8A9-20F4-42A9-9ACC-52EA430548E1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A3B04ADD-D9A0-4779-9DE8-7B053FC465F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F98221A9-6AC7-4184-B404-4D26AC76772E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24C79AC-939D-4B2C-8A93-F1F58E8EDBA8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79717CE-5FF1-456C-B564-55798E060E3B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51B4AAB-F0BC-4BA8-8711-B6E764DC67C4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xmlns="" id="{13FCA882-D6A7-47A0-8F53-222F73770C2C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9DB5361C-4E28-430F-9AB8-82C47DA59C5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45813" y="2221239"/>
            <a:ext cx="2446188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xmlns="" id="{354EA4D5-D4EB-4CB5-9857-49FA2B15841F}"/>
              </a:ext>
            </a:extLst>
          </p:cNvPr>
          <p:cNvGrpSpPr/>
          <p:nvPr userDrawn="1"/>
        </p:nvGrpSpPr>
        <p:grpSpPr>
          <a:xfrm>
            <a:off x="7019112" y="2341950"/>
            <a:ext cx="1890758" cy="3323854"/>
            <a:chOff x="445712" y="1449040"/>
            <a:chExt cx="2113018" cy="3924176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xmlns="" id="{FBFC0138-3DDC-4D23-9F01-896D4915E9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xmlns="" id="{118890BA-E4FD-42D6-8AC7-1AC8FAC00592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xmlns="" id="{2E10FAE0-0A16-4D44-B561-8BFCCF53C81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xmlns="" id="{9AE4CF47-5EF3-4EA4-A009-ABF2A05D1F1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xmlns="" id="{6C8A489D-2846-49A9-B94F-3D588B4AB95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xmlns="" id="{35D9DFBD-E320-498F-B6AB-EDE7A3C3E4A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668904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xmlns="" id="{4E77E7AC-8C78-442E-888C-75CA5F39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38332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044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icture background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3119" y="666206"/>
            <a:ext cx="9793605" cy="4362993"/>
          </a:xfrm>
        </p:spPr>
        <p:txBody>
          <a:bodyPr/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4800" b="1" dirty="0" smtClean="0">
                <a:solidFill>
                  <a:srgbClr val="FF0000"/>
                </a:solidFill>
              </a:rPr>
              <a:t>Мастер – класс</a:t>
            </a:r>
          </a:p>
          <a:p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Тема: Использование проектной деятельности в нравственно-патриотическом воспитании детей дошкольного возраста.</a:t>
            </a:r>
            <a:endParaRPr lang="ru-RU" sz="4800" dirty="0" smtClean="0">
              <a:solidFill>
                <a:srgbClr val="FF0000"/>
              </a:solidFill>
              <a:latin typeface="Arial" pitchFamily="34" charset="0"/>
            </a:endParaRPr>
          </a:p>
          <a:p>
            <a:pPr lvl="0"/>
            <a:endParaRPr lang="ru-RU" sz="72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9698" name="AutoShape 2" descr="C:\Users\Zv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C:\Users\Zv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167FF-AD5E-41E4-8385-3024DC936CF2}"/>
              </a:ext>
            </a:extLst>
          </p:cNvPr>
          <p:cNvSpPr txBox="1"/>
          <p:nvPr/>
        </p:nvSpPr>
        <p:spPr>
          <a:xfrm>
            <a:off x="7354390" y="5786846"/>
            <a:ext cx="4558938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867" dirty="0">
                <a:solidFill>
                  <a:srgbClr val="002060"/>
                </a:solidFill>
                <a:cs typeface="Arial" pitchFamily="34" charset="0"/>
              </a:rPr>
              <a:t>Подготовила:      </a:t>
            </a:r>
          </a:p>
          <a:p>
            <a:pPr algn="r"/>
            <a:r>
              <a:rPr lang="ru-RU" altLang="ko-KR" sz="1867" dirty="0">
                <a:solidFill>
                  <a:srgbClr val="002060"/>
                </a:solidFill>
                <a:cs typeface="Arial" pitchFamily="34" charset="0"/>
              </a:rPr>
              <a:t>воспитатель 1 категории </a:t>
            </a:r>
            <a:r>
              <a:rPr lang="ru-RU" altLang="ko-KR" sz="1867" dirty="0" err="1">
                <a:solidFill>
                  <a:srgbClr val="002060"/>
                </a:solidFill>
                <a:cs typeface="Arial" pitchFamily="34" charset="0"/>
              </a:rPr>
              <a:t>Шумова</a:t>
            </a:r>
            <a:r>
              <a:rPr lang="ru-RU" altLang="ko-KR" sz="1867" dirty="0">
                <a:solidFill>
                  <a:srgbClr val="002060"/>
                </a:solidFill>
                <a:cs typeface="Arial" pitchFamily="34" charset="0"/>
              </a:rPr>
              <a:t> О.С.</a:t>
            </a:r>
            <a:endParaRPr lang="ko-KR" altLang="en-US" sz="1867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195943"/>
            <a:ext cx="11573197" cy="483326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МОДЕЛЬ ТРЁХ ВОПРОСОВ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Group 2"/>
          <p:cNvGraphicFramePr>
            <a:graphicFrameLocks noGrp="1"/>
          </p:cNvGraphicFramePr>
          <p:nvPr/>
        </p:nvGraphicFramePr>
        <p:xfrm>
          <a:off x="261257" y="849085"/>
          <a:ext cx="11691257" cy="57335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40480"/>
                <a:gridCol w="3866606"/>
                <a:gridCol w="3984171"/>
              </a:tblGrid>
              <a:tr h="24894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ЧТО  МЫ ЗНАЕМ?  О КОСМОСЕ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ЧТО МЫ ХОТИМ УЗНАТЬ?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</a:rPr>
                        <a:t>КАК УЗНАТЬ?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</a:tr>
              <a:tr h="3945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Даша С. – он высоко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Живут ли на других планетах?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Спросить у мамы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3945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Даша Ш. – там есть планеты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Далеко ли от нас до Солнца?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Спросить у папы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6602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Макар - Солнце очень горячее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Какие планеты есть в космосе?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Сходить в планетарий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6602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Стёпа - там есть звёзды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Можно ли долететь до Луны?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Посмотреть познавательную передачу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4552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София - звёзды маленькие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Кто летал в космос?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Спросить у папы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4552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Софья - в космосе холодно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Сколько звёзд на небе?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Спросить у родителей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6602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Илья Б.- в космосе летают летающие тарелки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Какая планета самая большая?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Сходить в планетарий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66020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Ярослава - на других планетах живут инопланетяне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Что внутри ракеты?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Почитать с мамой энциклопедию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3945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Кирилл - выше облаков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Как кушают космонавты?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Спросить у бабушки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  <a:tr h="63104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Настя - там есть звёзды, Солнце, планеты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Какая самая маленькая планета?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Сходить в планетарий, почитать книгу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icrosoft YaHei" charset="-122"/>
                      </a:endParaRPr>
                    </a:p>
                  </a:txBody>
                  <a:tcPr marL="90000" marR="90000" marT="81972" marB="4680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0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65760"/>
            <a:ext cx="11573197" cy="54864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«ОБРАЗ</a:t>
            </a:r>
            <a:r>
              <a:rPr lang="ru-RU" sz="4000" b="1" dirty="0">
                <a:solidFill>
                  <a:srgbClr val="FF0000"/>
                </a:solidFill>
              </a:rPr>
              <a:t> «</a:t>
            </a:r>
            <a:r>
              <a:rPr lang="ru-RU" sz="4000" b="1" dirty="0" smtClean="0">
                <a:solidFill>
                  <a:srgbClr val="FF0000"/>
                </a:solidFill>
              </a:rPr>
              <a:t>СЕМЬ </a:t>
            </a:r>
            <a:r>
              <a:rPr lang="ru-RU" sz="4000" b="1" dirty="0">
                <a:solidFill>
                  <a:srgbClr val="FF0000"/>
                </a:solidFill>
              </a:rPr>
              <a:t>МЫ»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44" name="Elbow Connector 61">
            <a:extLst>
              <a:ext uri="{FF2B5EF4-FFF2-40B4-BE49-F238E27FC236}">
                <a16:creationId xmlns:a16="http://schemas.microsoft.com/office/drawing/2014/main" xmlns="" id="{11302D85-0A97-4C66-B2AF-BCF959AF2901}"/>
              </a:ext>
            </a:extLst>
          </p:cNvPr>
          <p:cNvCxnSpPr>
            <a:cxnSpLocks/>
          </p:cNvCxnSpPr>
          <p:nvPr/>
        </p:nvCxnSpPr>
        <p:spPr>
          <a:xfrm>
            <a:off x="3605349" y="3553097"/>
            <a:ext cx="992777" cy="927463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66">
            <a:extLst>
              <a:ext uri="{FF2B5EF4-FFF2-40B4-BE49-F238E27FC236}">
                <a16:creationId xmlns:a16="http://schemas.microsoft.com/office/drawing/2014/main" xmlns="" id="{802339B3-2DB0-4D52-94F4-7CFAC4848187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217877" y="4999965"/>
            <a:ext cx="1924605" cy="102034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71">
            <a:extLst>
              <a:ext uri="{FF2B5EF4-FFF2-40B4-BE49-F238E27FC236}">
                <a16:creationId xmlns:a16="http://schemas.microsoft.com/office/drawing/2014/main" xmlns="" id="{96C8CD6C-955A-4847-8410-ABA1095F5CB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887280" y="5345995"/>
            <a:ext cx="1926721" cy="54733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78">
            <a:extLst>
              <a:ext uri="{FF2B5EF4-FFF2-40B4-BE49-F238E27FC236}">
                <a16:creationId xmlns:a16="http://schemas.microsoft.com/office/drawing/2014/main" xmlns="" id="{0CAC7BA1-034B-4CD5-B6C5-04EA4057D1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98527" y="4611185"/>
            <a:ext cx="1515295" cy="431077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87">
            <a:extLst>
              <a:ext uri="{FF2B5EF4-FFF2-40B4-BE49-F238E27FC236}">
                <a16:creationId xmlns:a16="http://schemas.microsoft.com/office/drawing/2014/main" xmlns="" id="{4BA3B7E6-D376-43E1-A00F-3A6B644398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37714" y="3448593"/>
            <a:ext cx="1423852" cy="979715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91">
            <a:extLst>
              <a:ext uri="{FF2B5EF4-FFF2-40B4-BE49-F238E27FC236}">
                <a16:creationId xmlns:a16="http://schemas.microsoft.com/office/drawing/2014/main" xmlns="" id="{6BBF9604-1F29-47B9-949F-615FF0254C10}"/>
              </a:ext>
            </a:extLst>
          </p:cNvPr>
          <p:cNvCxnSpPr>
            <a:cxnSpLocks/>
          </p:cNvCxnSpPr>
          <p:nvPr/>
        </p:nvCxnSpPr>
        <p:spPr>
          <a:xfrm rot="10800000">
            <a:off x="6622871" y="5342709"/>
            <a:ext cx="2416626" cy="457200"/>
          </a:xfrm>
          <a:prstGeom prst="bentConnector3">
            <a:avLst>
              <a:gd name="adj1" fmla="val 50000"/>
            </a:avLst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0F84E897-628D-473D-8940-FC1346182C8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41661" y="5602026"/>
            <a:ext cx="756352" cy="5172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156754" y="2677887"/>
            <a:ext cx="4519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Мы озабочены</a:t>
            </a:r>
            <a:r>
              <a:rPr lang="ru-RU" sz="2000" dirty="0"/>
              <a:t> </a:t>
            </a:r>
            <a:r>
              <a:rPr lang="ru-RU" sz="2000" i="1" dirty="0"/>
              <a:t>(формулируется факт, противоречие, то, что привлекает внимание)</a:t>
            </a:r>
            <a:r>
              <a:rPr lang="ru-RU" sz="2000" dirty="0"/>
              <a:t>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56754" y="3840480"/>
            <a:ext cx="3631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Мы понимаем </a:t>
            </a:r>
          </a:p>
          <a:p>
            <a:r>
              <a:rPr lang="ru-RU" sz="2000" i="1" dirty="0"/>
              <a:t>(представляется осознанная проблема для решения и ориентиры-ценности)</a:t>
            </a:r>
            <a:r>
              <a:rPr lang="ru-RU" sz="2000" dirty="0"/>
              <a:t>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56754" y="5564777"/>
            <a:ext cx="4493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Мы ожидаем </a:t>
            </a:r>
          </a:p>
          <a:p>
            <a:r>
              <a:rPr lang="ru-RU" sz="2000" i="1" dirty="0"/>
              <a:t>(дается описание предполагаемых целей - результатов)</a:t>
            </a:r>
            <a:r>
              <a:rPr lang="ru-RU" sz="2000" dirty="0"/>
              <a:t>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206240" y="5917474"/>
            <a:ext cx="4506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Мы предполагаем</a:t>
            </a:r>
            <a:r>
              <a:rPr lang="ru-RU" sz="2000" dirty="0"/>
              <a:t> </a:t>
            </a:r>
          </a:p>
          <a:p>
            <a:pPr algn="ctr"/>
            <a:r>
              <a:rPr lang="ru-RU" sz="2000" i="1" dirty="0"/>
              <a:t>(представляются идеи, гипотезы)</a:t>
            </a:r>
            <a:r>
              <a:rPr lang="ru-RU" sz="2000" dirty="0"/>
              <a:t>.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686799" y="5564777"/>
            <a:ext cx="3331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</a:rPr>
              <a:t>Мы намереваемся</a:t>
            </a:r>
          </a:p>
          <a:p>
            <a:pPr algn="r"/>
            <a:r>
              <a:rPr lang="ru-RU" sz="2000" i="1" dirty="0"/>
              <a:t>(контекст действий, планируемых поэтапно)</a:t>
            </a:r>
            <a:r>
              <a:rPr lang="ru-RU" sz="2000" dirty="0"/>
              <a:t>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817430" y="4101738"/>
            <a:ext cx="3213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</a:rPr>
              <a:t>Мы готовы </a:t>
            </a:r>
          </a:p>
          <a:p>
            <a:pPr algn="r"/>
            <a:r>
              <a:rPr lang="ru-RU" sz="2000" i="1" dirty="0"/>
              <a:t>(дается описание имеющихся ресурсов различного характера)</a:t>
            </a:r>
            <a:r>
              <a:rPr lang="ru-RU" sz="2000" dirty="0"/>
              <a:t>.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033658" y="2403566"/>
            <a:ext cx="3997236" cy="1618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</a:rPr>
              <a:t>Мы обращаемся за поддержкой </a:t>
            </a:r>
            <a:r>
              <a:rPr lang="ru-RU" sz="2000" dirty="0"/>
              <a:t>(представляется обоснование необходимой внешней поддержки реализации проекта).</a:t>
            </a:r>
          </a:p>
        </p:txBody>
      </p:sp>
      <p:pic>
        <p:nvPicPr>
          <p:cNvPr id="37" name="Рисунок 36" descr="https://i.pinimg.com/736x/a7/bf/c4/a7bfc475ed049aa0fe4ccb47fda561c0.jpg"/>
          <p:cNvPicPr/>
          <p:nvPr/>
        </p:nvPicPr>
        <p:blipFill>
          <a:blip r:embed="rId2"/>
          <a:srcRect b="6738"/>
          <a:stretch>
            <a:fillRect/>
          </a:stretch>
        </p:blipFill>
        <p:spPr bwMode="auto">
          <a:xfrm>
            <a:off x="4637314" y="1345474"/>
            <a:ext cx="3161211" cy="36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92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56182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СИСТЕМНАЯ ПАУТИНКА ПРОЕКТА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Donut 77">
            <a:extLst>
              <a:ext uri="{FF2B5EF4-FFF2-40B4-BE49-F238E27FC236}">
                <a16:creationId xmlns:a16="http://schemas.microsoft.com/office/drawing/2014/main" xmlns="" id="{49C1A329-9417-41AA-B175-B69A246CF3D8}"/>
              </a:ext>
            </a:extLst>
          </p:cNvPr>
          <p:cNvSpPr/>
          <p:nvPr/>
        </p:nvSpPr>
        <p:spPr>
          <a:xfrm>
            <a:off x="4728754" y="2481943"/>
            <a:ext cx="2756263" cy="2873828"/>
          </a:xfrm>
          <a:prstGeom prst="donut">
            <a:avLst>
              <a:gd name="adj" fmla="val 3785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A208ED6-BD54-474B-8509-E26B1317AC28}"/>
              </a:ext>
            </a:extLst>
          </p:cNvPr>
          <p:cNvSpPr/>
          <p:nvPr/>
        </p:nvSpPr>
        <p:spPr>
          <a:xfrm>
            <a:off x="5055326" y="3135086"/>
            <a:ext cx="2168434" cy="15152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sz="2400" b="1" dirty="0">
                <a:solidFill>
                  <a:schemeClr val="tx1"/>
                </a:solidFill>
                <a:latin typeface="+mj-lt"/>
              </a:rPr>
              <a:t>Тема проекта</a:t>
            </a:r>
            <a:endParaRPr lang="ko-KR" alt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Donut 26">
            <a:extLst>
              <a:ext uri="{FF2B5EF4-FFF2-40B4-BE49-F238E27FC236}">
                <a16:creationId xmlns:a16="http://schemas.microsoft.com/office/drawing/2014/main" xmlns="" id="{5940D118-5412-4573-B712-72C7FB29E706}"/>
              </a:ext>
            </a:extLst>
          </p:cNvPr>
          <p:cNvSpPr/>
          <p:nvPr/>
        </p:nvSpPr>
        <p:spPr>
          <a:xfrm>
            <a:off x="4187788" y="2003702"/>
            <a:ext cx="3816424" cy="3816424"/>
          </a:xfrm>
          <a:prstGeom prst="donut">
            <a:avLst>
              <a:gd name="adj" fmla="val 3785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8464730" y="1867989"/>
            <a:ext cx="354003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err="1">
                <a:solidFill>
                  <a:srgbClr val="C00000"/>
                </a:solidFill>
              </a:rPr>
              <a:t>Познавательное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развитие</a:t>
            </a:r>
            <a:r>
              <a:rPr lang="ru-RU" sz="2800" b="1" dirty="0">
                <a:solidFill>
                  <a:srgbClr val="C00000"/>
                </a:solidFill>
              </a:rPr>
              <a:t>: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презентации, рассказ воспитателя, просмотры фотоальбомов.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7866530" y="5109881"/>
            <a:ext cx="40879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Речевое развитие: </a:t>
            </a:r>
          </a:p>
          <a:p>
            <a:pPr algn="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беседы, чтение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худ.литературы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разучивание стихов, пословиц, поговорок.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01705" y="1149531"/>
            <a:ext cx="542838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Социально – коммуникативное развитие: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дидактические и сюжетно-ролевые игры.</a:t>
            </a:r>
          </a:p>
          <a:p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01706" y="5120640"/>
            <a:ext cx="5096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Художественно - эстетическое развитие:</a:t>
            </a:r>
          </a:p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рисование, ручной труд, разучивание песен, музыкальные игры.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209006" y="3422469"/>
            <a:ext cx="3788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Физическое развитие: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физминутки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подвижные и пальчиковые игры и т.д.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Стрелка вниз 89"/>
          <p:cNvSpPr/>
          <p:nvPr/>
        </p:nvSpPr>
        <p:spPr>
          <a:xfrm rot="5400000">
            <a:off x="3899263" y="2854243"/>
            <a:ext cx="365760" cy="199861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 вниз 90"/>
          <p:cNvSpPr/>
          <p:nvPr/>
        </p:nvSpPr>
        <p:spPr>
          <a:xfrm rot="19800000" flipH="1" flipV="1">
            <a:off x="5058609" y="2157991"/>
            <a:ext cx="330072" cy="11927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 вправо 91"/>
          <p:cNvSpPr/>
          <p:nvPr/>
        </p:nvSpPr>
        <p:spPr>
          <a:xfrm rot="-2040000">
            <a:off x="6919115" y="2826310"/>
            <a:ext cx="1841192" cy="349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право 92"/>
          <p:cNvSpPr/>
          <p:nvPr/>
        </p:nvSpPr>
        <p:spPr>
          <a:xfrm rot="1740000">
            <a:off x="7007390" y="4493828"/>
            <a:ext cx="1676010" cy="350887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40000">
            <a:off x="4820194" y="4310743"/>
            <a:ext cx="418012" cy="155448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2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561828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СИСТЕМНАЯ ПАУТИНКА ПРОЕКТА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Donut 77">
            <a:extLst>
              <a:ext uri="{FF2B5EF4-FFF2-40B4-BE49-F238E27FC236}">
                <a16:creationId xmlns:a16="http://schemas.microsoft.com/office/drawing/2014/main" xmlns="" id="{49C1A329-9417-41AA-B175-B69A246CF3D8}"/>
              </a:ext>
            </a:extLst>
          </p:cNvPr>
          <p:cNvSpPr/>
          <p:nvPr/>
        </p:nvSpPr>
        <p:spPr>
          <a:xfrm>
            <a:off x="4976949" y="2390503"/>
            <a:ext cx="2481943" cy="2286000"/>
          </a:xfrm>
          <a:prstGeom prst="donut">
            <a:avLst>
              <a:gd name="adj" fmla="val 3785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A208ED6-BD54-474B-8509-E26B1317AC28}"/>
              </a:ext>
            </a:extLst>
          </p:cNvPr>
          <p:cNvSpPr/>
          <p:nvPr/>
        </p:nvSpPr>
        <p:spPr>
          <a:xfrm>
            <a:off x="5172891" y="2769326"/>
            <a:ext cx="2063931" cy="151529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ko-KR" sz="2400" b="1" dirty="0" smtClean="0">
                <a:solidFill>
                  <a:srgbClr val="C00000"/>
                </a:solidFill>
                <a:latin typeface="+mj-lt"/>
              </a:rPr>
              <a:t>9 мая – День Победы</a:t>
            </a:r>
            <a:endParaRPr lang="ko-KR" alt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Donut 26">
            <a:extLst>
              <a:ext uri="{FF2B5EF4-FFF2-40B4-BE49-F238E27FC236}">
                <a16:creationId xmlns:a16="http://schemas.microsoft.com/office/drawing/2014/main" xmlns="" id="{5940D118-5412-4573-B712-72C7FB29E706}"/>
              </a:ext>
            </a:extLst>
          </p:cNvPr>
          <p:cNvSpPr/>
          <p:nvPr/>
        </p:nvSpPr>
        <p:spPr>
          <a:xfrm>
            <a:off x="4598125" y="2037806"/>
            <a:ext cx="3226526" cy="3004457"/>
          </a:xfrm>
          <a:prstGeom prst="donut">
            <a:avLst>
              <a:gd name="adj" fmla="val 3785"/>
            </a:avLst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8007532" y="1580606"/>
            <a:ext cx="399723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Познавательное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развитие</a:t>
            </a:r>
            <a:r>
              <a:rPr lang="ru-RU" sz="2000" b="1" dirty="0" smtClean="0">
                <a:solidFill>
                  <a:srgbClr val="C0000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Рассматривание иллюстраций, тематических альбомов «Места боевой славы», «Юные герои», «</a:t>
            </a:r>
            <a:r>
              <a:rPr lang="ru-RU" dirty="0" err="1" smtClean="0">
                <a:solidFill>
                  <a:srgbClr val="002060"/>
                </a:solidFill>
              </a:rPr>
              <a:t>Орчане</a:t>
            </a:r>
            <a:r>
              <a:rPr lang="ru-RU" dirty="0" smtClean="0">
                <a:solidFill>
                  <a:srgbClr val="002060"/>
                </a:solidFill>
              </a:rPr>
              <a:t> – </a:t>
            </a:r>
            <a:r>
              <a:rPr lang="ru-RU" dirty="0" err="1" smtClean="0">
                <a:solidFill>
                  <a:srgbClr val="002060"/>
                </a:solidFill>
              </a:rPr>
              <a:t>герои</a:t>
            </a:r>
            <a:r>
              <a:rPr lang="ru-RU" dirty="0" smtClean="0">
                <a:solidFill>
                  <a:srgbClr val="002060"/>
                </a:solidFill>
              </a:rPr>
              <a:t> Советского Союза», «Полководцы ВОВ». </a:t>
            </a:r>
          </a:p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059783" y="3814355"/>
            <a:ext cx="38946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Речевое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развитие: </a:t>
            </a:r>
            <a:r>
              <a:rPr lang="ru-RU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Беседы с детьми: «День Победы», «Дети и война», «История георгиевской ленточки».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</a:rPr>
              <a:t>Чтение художественной литературы  Л. А. Кассиля «Твои защитники», Т. Шапиро «Я в солдатики играю»; Т. Лаврова «Праздник Победы», О. </a:t>
            </a:r>
            <a:r>
              <a:rPr lang="ru-RU" dirty="0" err="1" smtClean="0">
                <a:solidFill>
                  <a:srgbClr val="002060"/>
                </a:solidFill>
              </a:rPr>
              <a:t>Высотская</a:t>
            </a:r>
            <a:r>
              <a:rPr lang="ru-RU" dirty="0" smtClean="0">
                <a:solidFill>
                  <a:srgbClr val="002060"/>
                </a:solidFill>
              </a:rPr>
              <a:t> «Салют».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01705" y="1345473"/>
            <a:ext cx="542838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Социально – коммуникативное </a:t>
            </a:r>
            <a:r>
              <a:rPr lang="ru-RU" sz="2000" b="1" dirty="0" smtClean="0">
                <a:solidFill>
                  <a:srgbClr val="FFC000"/>
                </a:solidFill>
              </a:rPr>
              <a:t>развитие: </a:t>
            </a:r>
            <a:r>
              <a:rPr lang="ru-RU" dirty="0" smtClean="0">
                <a:solidFill>
                  <a:srgbClr val="002060"/>
                </a:solidFill>
              </a:rPr>
              <a:t>Сюжетно-ролевые игры: «Моряки», «Летчики», «Пограничники» и т.д..</a:t>
            </a: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01706" y="4885509"/>
            <a:ext cx="60423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Художественно - эстетическое развитие: </a:t>
            </a:r>
            <a:r>
              <a:rPr lang="ru-RU" dirty="0" smtClean="0">
                <a:solidFill>
                  <a:srgbClr val="002060"/>
                </a:solidFill>
              </a:rPr>
              <a:t>Слушание музыкальных произведений: «Этот день победы», «Катюша».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Лепка из теста: «Военный танк», «Военный самолёт».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Аппликация: Праздничная открытка «Миру – мир!»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Рисование: «Салют Победы».</a:t>
            </a:r>
          </a:p>
          <a:p>
            <a:endParaRPr lang="ru-RU" dirty="0" smtClean="0"/>
          </a:p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69816" y="2834640"/>
            <a:ext cx="4846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Физическое </a:t>
            </a:r>
            <a:r>
              <a:rPr lang="ru-RU" b="1" dirty="0" smtClean="0">
                <a:solidFill>
                  <a:srgbClr val="0070C0"/>
                </a:solidFill>
              </a:rPr>
              <a:t>развитие: </a:t>
            </a:r>
            <a:r>
              <a:rPr lang="ru-RU" dirty="0" smtClean="0">
                <a:solidFill>
                  <a:srgbClr val="002060"/>
                </a:solidFill>
              </a:rPr>
              <a:t>Подвижные игры: «Кто быстрее, тот командир», «Сапёры», «Разведчики».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Игры - эстафеты: «Попади в цель», «Передай гранату», «Донесение».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Стрелка вниз 89"/>
          <p:cNvSpPr/>
          <p:nvPr/>
        </p:nvSpPr>
        <p:spPr>
          <a:xfrm rot="5100000">
            <a:off x="4558932" y="3213469"/>
            <a:ext cx="182889" cy="109728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 вниз 90"/>
          <p:cNvSpPr/>
          <p:nvPr/>
        </p:nvSpPr>
        <p:spPr>
          <a:xfrm rot="19080000" flipH="1" flipV="1">
            <a:off x="5049254" y="2290217"/>
            <a:ext cx="145783" cy="8458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трелка вправо 91"/>
          <p:cNvSpPr/>
          <p:nvPr/>
        </p:nvSpPr>
        <p:spPr>
          <a:xfrm rot="-2040000">
            <a:off x="6945953" y="2669264"/>
            <a:ext cx="1064689" cy="170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 вправо 92"/>
          <p:cNvSpPr/>
          <p:nvPr/>
        </p:nvSpPr>
        <p:spPr>
          <a:xfrm rot="1740000">
            <a:off x="7042335" y="4124351"/>
            <a:ext cx="1018832" cy="16114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40000">
            <a:off x="5408236" y="4150526"/>
            <a:ext cx="167242" cy="80155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2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754" y="339509"/>
            <a:ext cx="11848011" cy="1437040"/>
          </a:xfrm>
        </p:spPr>
        <p:txBody>
          <a:bodyPr/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ИСПОЛЬЗОВАНИЕ МЕТОДА ПРОЕКТОВ ПО ВОСПИТАНИЮ НРАВСТВЕННО-ПАТРИОТИЧЕСКИХ ЧУВСТВ ДЕТЕЙ В УСЛОВИЯХ ДОУ</a:t>
            </a:r>
          </a:p>
          <a:p>
            <a:endParaRPr lang="en-US" dirty="0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95943" y="1267097"/>
            <a:ext cx="1176963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Создание системы работы по нравственно-патриотическому воспитанию детей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дошкольного возраста.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Изучить методическую литературу и опыт передовых педагогов по данной теме.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Создать предметно-развивающую среду в группе (создание патриотического уголка в группе, подбор дидактических игр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по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нравственно-патриотическому воспитанию) 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Разработать и реализовать модель патриотического воспитания детей  дошкольного возраста.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Провести мониторинг с целью определения уровня нравственно-патриотического воспитания дошкольников.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Повысить педагогическую компетентность родителей и педагога в нравственно-патриотическом воспитании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6D19E-0C8F-4AA0-894E-CF36FB58C1BB}"/>
              </a:ext>
            </a:extLst>
          </p:cNvPr>
          <p:cNvSpPr txBox="1"/>
          <p:nvPr/>
        </p:nvSpPr>
        <p:spPr>
          <a:xfrm>
            <a:off x="235130" y="248194"/>
            <a:ext cx="116781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400" b="1" dirty="0">
                <a:solidFill>
                  <a:srgbClr val="002060"/>
                </a:solidFill>
                <a:cs typeface="Arial" pitchFamily="34" charset="0"/>
              </a:rPr>
              <a:t>Проект </a:t>
            </a:r>
            <a:r>
              <a:rPr lang="ru-RU" altLang="ko-KR" sz="4400" b="1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«Широкая Масленица»</a:t>
            </a:r>
            <a:endParaRPr lang="en-US" altLang="ko-KR" sz="4400" b="1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5131" y="1005840"/>
            <a:ext cx="6283235" cy="526297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Цель проекта: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познакомить детей с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традициями русского народа, дать представление о празднике «Масленица».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дать первоначальные представления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 русском народном празднике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- Масленица;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приобщать детей к русской народной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культуре;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знакомить детей с русскими традициями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гостеприимства;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воспитать у детей любовь к народным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традициям, праздникам.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13" name="Рисунок 12" descr="C:\Users\Zver\Desktop\ПЛАСТИЛИН\масленица\d6274f643bb08e652d1df7f18b61c96a.jpg"/>
          <p:cNvPicPr>
            <a:picLocks noGrp="1"/>
          </p:cNvPicPr>
          <p:nvPr>
            <p:ph type="pic" sz="quarter" idx="43"/>
          </p:nvPr>
        </p:nvPicPr>
        <p:blipFill>
          <a:blip r:embed="rId2"/>
          <a:srcRect l="4787" r="4787"/>
          <a:stretch>
            <a:fillRect/>
          </a:stretch>
        </p:blipFill>
        <p:spPr bwMode="auto">
          <a:xfrm>
            <a:off x="6522244" y="1253741"/>
            <a:ext cx="4502807" cy="4441664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3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Формы реализации </a:t>
            </a:r>
            <a:r>
              <a:rPr lang="ru-RU" sz="4400" b="1" dirty="0" smtClean="0">
                <a:solidFill>
                  <a:srgbClr val="FF0000"/>
                </a:solidFill>
              </a:rPr>
              <a:t>проекта: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130" y="1123406"/>
            <a:ext cx="735439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Совместная работа воспитателя с детьми: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C00000"/>
                </a:solidFill>
              </a:rPr>
              <a:t>Понедельник</a:t>
            </a:r>
            <a:r>
              <a:rPr lang="ru-RU" sz="2000" i="1" dirty="0">
                <a:solidFill>
                  <a:srgbClr val="002060"/>
                </a:solidFill>
              </a:rPr>
              <a:t/>
            </a:r>
            <a:br>
              <a:rPr lang="ru-RU" sz="20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Беседа: «Что такое Масленица».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Рассматривание картин с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изображением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Масленичных забав».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Рассказ о традиции выпекать блины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на Масленицу. 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Рисование: «Солнышко».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b="1" i="1" dirty="0">
                <a:solidFill>
                  <a:srgbClr val="C00000"/>
                </a:solidFill>
              </a:rPr>
              <a:t>Вторник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Разучивание пальчиковой игры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«Солнышко-ведрышко».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Разучивание масленичной 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игры-забавы «Солнышко».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i="1" dirty="0">
                <a:solidFill>
                  <a:srgbClr val="002060"/>
                </a:solidFill>
              </a:rPr>
              <a:t/>
            </a:r>
            <a:br>
              <a:rPr lang="ru-RU" sz="2000" i="1" dirty="0">
                <a:solidFill>
                  <a:srgbClr val="002060"/>
                </a:solidFill>
              </a:rPr>
            </a:br>
            <a:endParaRPr lang="ru-RU" sz="2000" dirty="0"/>
          </a:p>
        </p:txBody>
      </p:sp>
      <p:pic>
        <p:nvPicPr>
          <p:cNvPr id="9" name="Рисунок 8" descr="C:\Users\Zver\AppData\Local\Microsoft\Windows\INetCache\Content.Word\IMG20240315160121.jpg"/>
          <p:cNvPicPr/>
          <p:nvPr/>
        </p:nvPicPr>
        <p:blipFill>
          <a:blip r:embed="rId2" cstate="print"/>
          <a:srcRect t="7087"/>
          <a:stretch>
            <a:fillRect/>
          </a:stretch>
        </p:blipFill>
        <p:spPr bwMode="auto">
          <a:xfrm>
            <a:off x="8386356" y="3944983"/>
            <a:ext cx="3592285" cy="270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Zver\AppData\Local\Microsoft\Windows\INetCache\Content.Word\IMG202403151524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069" y="4062549"/>
            <a:ext cx="3435531" cy="241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Zver\Documents\масленица 2024\IMG-20240315-WA00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1770" y="1023374"/>
            <a:ext cx="4297680" cy="272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666331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Формы реализации </a:t>
            </a:r>
            <a:r>
              <a:rPr lang="ru-RU" sz="4400" b="1" dirty="0" smtClean="0">
                <a:solidFill>
                  <a:srgbClr val="FF0000"/>
                </a:solidFill>
              </a:rPr>
              <a:t>проекта: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1071154"/>
            <a:ext cx="89611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Среда</a:t>
            </a:r>
            <a:r>
              <a:rPr lang="ru-RU" sz="2400" i="1" dirty="0" smtClean="0">
                <a:solidFill>
                  <a:srgbClr val="002060"/>
                </a:solidFill>
              </a:rPr>
              <a:t/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Аппликация «Укрась блинчик». </a:t>
            </a:r>
            <a:r>
              <a:rPr lang="ru-RU" sz="2400" i="1" dirty="0" smtClean="0">
                <a:solidFill>
                  <a:srgbClr val="002060"/>
                </a:solidFill>
              </a:rPr>
              <a:t/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Разучивание </a:t>
            </a:r>
            <a:r>
              <a:rPr lang="ru-RU" sz="2400" dirty="0" err="1" smtClean="0">
                <a:solidFill>
                  <a:srgbClr val="002060"/>
                </a:solidFill>
              </a:rPr>
              <a:t>заклички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 песен про блины и масленицу;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Четверг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Лепка из солёного теста "Блинчики".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Игровая ситуация: 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«Приглашаем гостей на блины».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Пятница 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Выпечка блинов родителями;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Развлечение "Проводы Масленицы".</a:t>
            </a:r>
          </a:p>
        </p:txBody>
      </p:sp>
      <p:pic>
        <p:nvPicPr>
          <p:cNvPr id="11" name="Рисунок 10" descr="C:\Users\Zver\Documents\масленица 2024\IMG202403151027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1407" y="3918857"/>
            <a:ext cx="4050933" cy="27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Zver\Documents\масленица 2024\IMG20240315132038.jpg"/>
          <p:cNvPicPr/>
          <p:nvPr/>
        </p:nvPicPr>
        <p:blipFill>
          <a:blip r:embed="rId3" cstate="print"/>
          <a:srcRect t="7636"/>
          <a:stretch>
            <a:fillRect/>
          </a:stretch>
        </p:blipFill>
        <p:spPr bwMode="auto">
          <a:xfrm>
            <a:off x="5551713" y="3905794"/>
            <a:ext cx="2351315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Zver\Documents\масленица 2024\IMG20240315155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464" y="1580606"/>
            <a:ext cx="2599509" cy="190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Zver\AppData\Local\Microsoft\Windows\INetCache\Content.Word\IMG202403151518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2663" y="1018903"/>
            <a:ext cx="373598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Результат проекта: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431074" y="1110343"/>
            <a:ext cx="11364687" cy="12926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В результате проектной деятельности дети получили представления о празднике Масленица. У детей повысился интерес к народным подвижным играм, забавам, развлечениям.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6" name="Рисунок 5" descr="C:\Users\Zver\Desktop\масленица 2023\InShot_20240112_1343419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59" y="3567748"/>
            <a:ext cx="4362450" cy="296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IMG20240112092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377" y="2690950"/>
            <a:ext cx="3056709" cy="384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AppData\Local\Microsoft\Windows\INetCache\Content.Word\IMG20240315153844.jpg"/>
          <p:cNvPicPr/>
          <p:nvPr/>
        </p:nvPicPr>
        <p:blipFill>
          <a:blip r:embed="rId4" cstate="print"/>
          <a:srcRect t="15722"/>
          <a:stretch>
            <a:fillRect/>
          </a:stretch>
        </p:blipFill>
        <p:spPr bwMode="auto">
          <a:xfrm>
            <a:off x="7798527" y="3631474"/>
            <a:ext cx="4206240" cy="291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6D19E-0C8F-4AA0-894E-CF36FB58C1BB}"/>
              </a:ext>
            </a:extLst>
          </p:cNvPr>
          <p:cNvSpPr txBox="1"/>
          <p:nvPr/>
        </p:nvSpPr>
        <p:spPr>
          <a:xfrm>
            <a:off x="235130" y="182879"/>
            <a:ext cx="116781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400" b="1" dirty="0">
                <a:solidFill>
                  <a:srgbClr val="002060"/>
                </a:solidFill>
                <a:cs typeface="Arial" pitchFamily="34" charset="0"/>
              </a:rPr>
              <a:t>Проект </a:t>
            </a:r>
            <a:r>
              <a:rPr lang="ru-RU" altLang="ko-KR" sz="4400" b="1" i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«9 мая – День Победы!»</a:t>
            </a:r>
            <a:endParaRPr lang="en-US" altLang="ko-KR" sz="4400" b="1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5130" y="914401"/>
            <a:ext cx="6374676" cy="56323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400" dirty="0">
                <a:solidFill>
                  <a:srgbClr val="002060"/>
                </a:solidFill>
              </a:rPr>
              <a:t>расширять знания детей о Великой Отечественной войне и ее героях.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lvl="0"/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Задачи: </a:t>
            </a:r>
          </a:p>
          <a:p>
            <a:pPr lvl="0">
              <a:buFont typeface="Wingdings" pitchFamily="2" charset="2"/>
              <a:buChar char="§"/>
            </a:pP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</a:rPr>
              <a:t>ообщить детям первоначальные сведения о Великой Отечественной Войне; 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дать знания о защитниках отечества, о функциях армии;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познакомить с военной техникой и родами войск (танкисты, летчики, моряки, артиллеристы);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</a:rPr>
              <a:t>воспитывать у детей гордость и уважение к ветеранам ВОВ, чувство гордости за Родину, умение слушать взрослых.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87495e726bc257d118e530362903dc58.jpg"/>
          <p:cNvPicPr>
            <a:picLocks noGrp="1" noChangeAspect="1"/>
          </p:cNvPicPr>
          <p:nvPr>
            <p:ph type="pic" sz="quarter" idx="43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53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AutoShape 2" descr="C:\Users\Zv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F5BDA4-10C7-46A6-AC30-523A3FC438AC}"/>
              </a:ext>
            </a:extLst>
          </p:cNvPr>
          <p:cNvSpPr txBox="1"/>
          <p:nvPr/>
        </p:nvSpPr>
        <p:spPr>
          <a:xfrm>
            <a:off x="509451" y="169818"/>
            <a:ext cx="46895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0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Актуальность:</a:t>
            </a:r>
            <a:endParaRPr lang="ko-KR" altLang="en-US" sz="40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87829" y="940526"/>
            <a:ext cx="11011988" cy="359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 dirty="0" smtClean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Патриотическое </a:t>
            </a:r>
            <a:r>
              <a:rPr lang="ru-RU" sz="3200" i="1" dirty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воспитание подрастающего поколения – одна из самых актуальных задач нашего времени. Именно </a:t>
            </a: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нравственно</a:t>
            </a:r>
            <a:r>
              <a:rPr kumimoji="0" lang="ru-RU" sz="320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патриотическое </a:t>
            </a:r>
            <a:r>
              <a:rPr kumimoji="0" lang="ru-RU" sz="3200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воспитание является одним из важнейших элементов общественного сознания, именно в этом основа жизнеспособности любого общества и государства, преемственности поколений. </a:t>
            </a:r>
            <a:endParaRPr kumimoji="0" lang="ru-RU" sz="320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156879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Формы реализации проекта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6754" y="719258"/>
            <a:ext cx="1184801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Беседы с детьми: «День Победы», «Дети и война»,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«История георгиевской ленточки».</a:t>
            </a:r>
            <a:r>
              <a:rPr lang="ru-RU" sz="2000" dirty="0"/>
              <a:t>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Чтение художественной литературы  Л. А. Кассиля «Твои защитники», Т. Шапиро «Я в солдатики играю»; Т. Лаврова «Праздник Победы», О. </a:t>
            </a:r>
            <a:r>
              <a:rPr lang="ru-RU" sz="2000" dirty="0" err="1">
                <a:solidFill>
                  <a:srgbClr val="002060"/>
                </a:solidFill>
              </a:rPr>
              <a:t>Высотская</a:t>
            </a:r>
            <a:r>
              <a:rPr lang="ru-RU" sz="2000" dirty="0">
                <a:solidFill>
                  <a:srgbClr val="002060"/>
                </a:solidFill>
              </a:rPr>
              <a:t> «Салют».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</a:rPr>
              <a:t>Рассматривание иллюстраций, тематических альбомов «Места боевой славы»,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</a:rPr>
              <a:t>«Юные герои», «</a:t>
            </a:r>
            <a:r>
              <a:rPr lang="ru-RU" sz="2000" dirty="0" err="1">
                <a:solidFill>
                  <a:srgbClr val="002060"/>
                </a:solidFill>
              </a:rPr>
              <a:t>Орчане</a:t>
            </a:r>
            <a:r>
              <a:rPr lang="ru-RU" sz="2000" dirty="0">
                <a:solidFill>
                  <a:srgbClr val="002060"/>
                </a:solidFill>
              </a:rPr>
              <a:t> – </a:t>
            </a:r>
            <a:r>
              <a:rPr lang="ru-RU" sz="2000" dirty="0" err="1">
                <a:solidFill>
                  <a:srgbClr val="002060"/>
                </a:solidFill>
              </a:rPr>
              <a:t>герои</a:t>
            </a:r>
            <a:r>
              <a:rPr lang="ru-RU" sz="2000" dirty="0">
                <a:solidFill>
                  <a:srgbClr val="002060"/>
                </a:solidFill>
              </a:rPr>
              <a:t> Советского Союза», «Полководцы ВОВ».</a:t>
            </a:r>
            <a:r>
              <a:rPr lang="ru-RU" sz="2000" dirty="0"/>
              <a:t>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Слушание музыкальных произведений: «Этот день победы», «Катюша». </a:t>
            </a:r>
            <a:endParaRPr lang="ru-RU" sz="2000" dirty="0"/>
          </a:p>
          <a:p>
            <a:r>
              <a:rPr lang="ru-RU" sz="2000" dirty="0">
                <a:solidFill>
                  <a:srgbClr val="002060"/>
                </a:solidFill>
              </a:rPr>
              <a:t>Сюжетно-ролевые игры: «Моряки», «Летчики», «Пограничники».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Конструирование: «Самолеты», «Корабль».</a:t>
            </a:r>
            <a:r>
              <a:rPr lang="ru-RU" sz="2000" dirty="0"/>
              <a:t>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Подвижные игры: «Кто быстрее, тот командир», «Сапёры», «Разведчики».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Игры - эстафеты: «Попади в цель», «Передай гранату», «Донесение».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Лепка из теста: «Военный танк», «Военный самолёт».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Аппликация: Праздничная открытка «Миру – мир!»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Рисование: «Салют Победы».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rgbClr val="00206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Zver\Desktop\9 мая\20210514_091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366" y="4140926"/>
            <a:ext cx="3914274" cy="253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Desktop\9 мая\20210507_132742.jpg"/>
          <p:cNvPicPr/>
          <p:nvPr/>
        </p:nvPicPr>
        <p:blipFill>
          <a:blip r:embed="rId3" cstate="print"/>
          <a:srcRect l="2907" t="42231"/>
          <a:stretch>
            <a:fillRect/>
          </a:stretch>
        </p:blipFill>
        <p:spPr bwMode="auto">
          <a:xfrm>
            <a:off x="2586447" y="4767943"/>
            <a:ext cx="2233748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ПОЖАРКА И 23 ФЕВ\20200221_133339.jpg"/>
          <p:cNvPicPr/>
          <p:nvPr/>
        </p:nvPicPr>
        <p:blipFill>
          <a:blip r:embed="rId4" cstate="print"/>
          <a:srcRect b="4492"/>
          <a:stretch>
            <a:fillRect/>
          </a:stretch>
        </p:blipFill>
        <p:spPr bwMode="auto">
          <a:xfrm>
            <a:off x="4950823" y="4757021"/>
            <a:ext cx="2978332" cy="194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9 мая\20220218_0945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1077" y="1523071"/>
            <a:ext cx="2296751" cy="236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9 мая\20220504_163446.jpg"/>
          <p:cNvPicPr/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69817" y="4781006"/>
            <a:ext cx="2280695" cy="191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Zver\Desktop\9 мая\IMG-084460b56d92e6974b8870c076d5d0e3-V.jpg"/>
          <p:cNvPicPr/>
          <p:nvPr/>
        </p:nvPicPr>
        <p:blipFill>
          <a:blip r:embed="rId2"/>
          <a:srcRect l="7734"/>
          <a:stretch>
            <a:fillRect/>
          </a:stretch>
        </p:blipFill>
        <p:spPr bwMode="auto">
          <a:xfrm>
            <a:off x="7629070" y="1123405"/>
            <a:ext cx="2795089" cy="352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548765"/>
          </a:xfrm>
        </p:spPr>
        <p:txBody>
          <a:bodyPr/>
          <a:lstStyle/>
          <a:p>
            <a:pPr algn="r"/>
            <a:r>
              <a:rPr lang="ru-RU" sz="3200" b="1" dirty="0">
                <a:solidFill>
                  <a:srgbClr val="FF0000"/>
                </a:solidFill>
              </a:rPr>
              <a:t>Праздничная линейка, шествие бессмертного полка, полевая </a:t>
            </a:r>
            <a:r>
              <a:rPr lang="ru-RU" sz="3200" b="1" dirty="0" smtClean="0">
                <a:solidFill>
                  <a:srgbClr val="FF0000"/>
                </a:solidFill>
              </a:rPr>
              <a:t>кухня.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C:\Users\Zver\Desktop\9 мая\20210514_095053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8046" y="1384663"/>
            <a:ext cx="3526971" cy="463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Zver\Desktop\9 мая\IMG-20230505-WA0011.jpg"/>
          <p:cNvPicPr/>
          <p:nvPr/>
        </p:nvPicPr>
        <p:blipFill>
          <a:blip r:embed="rId4" cstate="print"/>
          <a:srcRect b="6715"/>
          <a:stretch>
            <a:fillRect/>
          </a:stretch>
        </p:blipFill>
        <p:spPr bwMode="auto">
          <a:xfrm>
            <a:off x="9287691" y="3200400"/>
            <a:ext cx="2701153" cy="3465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Zver\Desktop\9 мая\20210514_0934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1" y="4010297"/>
            <a:ext cx="3618410" cy="235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9 мая\IMG-20230505-WA0038.jpg"/>
          <p:cNvPicPr/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169815" y="1175657"/>
            <a:ext cx="3657601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Zver\Desktop\9 мая\IMG-20240509-WA0025.jpg"/>
          <p:cNvPicPr/>
          <p:nvPr/>
        </p:nvPicPr>
        <p:blipFill>
          <a:blip r:embed="rId2" cstate="print">
            <a:lum contrast="20000"/>
          </a:blip>
          <a:srcRect l="6667"/>
          <a:stretch>
            <a:fillRect/>
          </a:stretch>
        </p:blipFill>
        <p:spPr bwMode="auto">
          <a:xfrm>
            <a:off x="8294912" y="4062550"/>
            <a:ext cx="2625635" cy="261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548765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Экскурсия с родителями  «Сквер славы»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C:\Users\Zver\Desktop\9 мая\IMG-20230509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0896" y="928454"/>
            <a:ext cx="2131287" cy="330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Zver\Desktop\9 мая\IMG-20230509-WA0024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417455" y="3365515"/>
            <a:ext cx="2409963" cy="330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Zver\Desktop\9 мая\IMG-20230509-WA0048.jpg"/>
          <p:cNvPicPr/>
          <p:nvPr/>
        </p:nvPicPr>
        <p:blipFill>
          <a:blip r:embed="rId5"/>
          <a:srcRect l="2839" r="3943"/>
          <a:stretch>
            <a:fillRect/>
          </a:stretch>
        </p:blipFill>
        <p:spPr bwMode="auto">
          <a:xfrm>
            <a:off x="4990011" y="3368428"/>
            <a:ext cx="2573383" cy="330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ownloads\Screenshot_20220511-161317_Gallery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0250" y="940524"/>
            <a:ext cx="2129247" cy="330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9 мая\IMG-20230509-WA0010.jpg"/>
          <p:cNvPicPr/>
          <p:nvPr/>
        </p:nvPicPr>
        <p:blipFill>
          <a:blip r:embed="rId7">
            <a:lum contrast="10000"/>
          </a:blip>
          <a:srcRect/>
          <a:stretch>
            <a:fillRect/>
          </a:stretch>
        </p:blipFill>
        <p:spPr bwMode="auto">
          <a:xfrm>
            <a:off x="194718" y="917070"/>
            <a:ext cx="2221910" cy="331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Zver\Desktop\9 мая\IMG-20230509-WA0025.jpg"/>
          <p:cNvPicPr/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3171688" y="927476"/>
            <a:ext cx="2314713" cy="330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26570"/>
            <a:ext cx="11573197" cy="352699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Экскурсия с родителями в передвижной музей "Поезд Победы"</a:t>
            </a:r>
          </a:p>
        </p:txBody>
      </p:sp>
      <p:pic>
        <p:nvPicPr>
          <p:cNvPr id="3" name="Рисунок 2" descr="C:\Users\Zver\Desktop\9 мая\IMG-20230808-WA0007.jpg"/>
          <p:cNvPicPr/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592286" y="961923"/>
            <a:ext cx="4467496" cy="223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Zver\Desktop\9 мая\IMG-20230807-WA0011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flipH="1">
            <a:off x="6063343" y="3551871"/>
            <a:ext cx="2286000" cy="304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Zver\Desktop\9 мая\IMG-20230808-WA0015.jpg"/>
          <p:cNvPicPr/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8253397" y="1206545"/>
            <a:ext cx="3731927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Desktop\9 мая\IMG-20230808-WA0014.jpg"/>
          <p:cNvPicPr/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 flipH="1">
            <a:off x="156756" y="4023360"/>
            <a:ext cx="3043644" cy="261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9 мая\IMG-20230808-WA0018.jpg"/>
          <p:cNvPicPr/>
          <p:nvPr/>
        </p:nvPicPr>
        <p:blipFill>
          <a:blip r:embed="rId6">
            <a:lum bright="10000" contrast="20000"/>
          </a:blip>
          <a:srcRect l="19712" r="9133"/>
          <a:stretch>
            <a:fillRect/>
          </a:stretch>
        </p:blipFill>
        <p:spPr bwMode="auto">
          <a:xfrm>
            <a:off x="205549" y="947594"/>
            <a:ext cx="3172369" cy="276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8599205" y="3868911"/>
            <a:ext cx="3405934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9 мая\IMG-20230807-WA0015.jpg"/>
          <p:cNvPicPr/>
          <p:nvPr/>
        </p:nvPicPr>
        <p:blipFill>
          <a:blip r:embed="rId8" cstate="print">
            <a:lum contrast="10000"/>
          </a:blip>
          <a:srcRect t="10000"/>
          <a:stretch>
            <a:fillRect/>
          </a:stretch>
        </p:blipFill>
        <p:spPr bwMode="auto">
          <a:xfrm flipH="1">
            <a:off x="3487783" y="3566160"/>
            <a:ext cx="2338251" cy="306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pinimg.com/736x/43/b5/ea/43b5ea241c4cca6b0ec9e1b1459d8be3.jpg"/>
          <p:cNvPicPr/>
          <p:nvPr/>
        </p:nvPicPr>
        <p:blipFill>
          <a:blip r:embed="rId2">
            <a:lum contrast="10000"/>
          </a:blip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Результат проекта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383" y="1018903"/>
            <a:ext cx="116259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В результате реализации данного проекта дети заинтересовались данной темой, проявляли познавательную активность при знакомстве со сведениями о ВОВ и празднике Победы. Полученные знания дети отражали в продуктивных видах деятельности, во время занятий, в сюжетно-ролевых играх. Дети познакомились с подвигами участников войны, смогли понять значимость мира на Земле. Разучивали стихотворения, пословицы о войне. Заключительный этап проекта – праздничная линейка с родителями «Мы помним! Мы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гордимся!» - не оставила никого равнодушным.</a:t>
            </a:r>
          </a:p>
          <a:p>
            <a:pPr algn="ctr"/>
            <a:endParaRPr lang="ru-RU" sz="2400" dirty="0"/>
          </a:p>
        </p:txBody>
      </p:sp>
      <p:pic>
        <p:nvPicPr>
          <p:cNvPr id="7" name="Рисунок 6" descr="C:\Users\Zver\Desktop\9 мая\IMG-20220506-WA0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037" y="4245429"/>
            <a:ext cx="3540035" cy="244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Zver\Desktop\9 мая\20220505_172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4245429"/>
            <a:ext cx="2651760" cy="242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Zver\Downloads\MyCollages (8).jpg"/>
          <p:cNvPicPr/>
          <p:nvPr/>
        </p:nvPicPr>
        <p:blipFill>
          <a:blip r:embed="rId5" cstate="print"/>
          <a:srcRect l="2727" t="9905" r="2273" b="3306"/>
          <a:stretch>
            <a:fillRect/>
          </a:stretch>
        </p:blipFill>
        <p:spPr bwMode="auto">
          <a:xfrm>
            <a:off x="9679577" y="4245429"/>
            <a:ext cx="2312126" cy="244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Zver\Desktop\IMG20230222100807_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6080" y="4245429"/>
            <a:ext cx="2991394" cy="241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6D19E-0C8F-4AA0-894E-CF36FB58C1BB}"/>
              </a:ext>
            </a:extLst>
          </p:cNvPr>
          <p:cNvSpPr txBox="1"/>
          <p:nvPr/>
        </p:nvSpPr>
        <p:spPr>
          <a:xfrm>
            <a:off x="235130" y="0"/>
            <a:ext cx="1167819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3600" b="1" dirty="0">
                <a:solidFill>
                  <a:srgbClr val="002060"/>
                </a:solidFill>
                <a:cs typeface="Arial" pitchFamily="34" charset="0"/>
              </a:rPr>
              <a:t>Проект по профориентации </a:t>
            </a:r>
            <a:r>
              <a:rPr lang="ru-RU" altLang="ko-KR" sz="3600" b="1" i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«Чья профессия нужней, интересней и важней»</a:t>
            </a:r>
            <a:endParaRPr lang="en-US" altLang="ko-KR" sz="3600" b="1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82880" y="1267097"/>
            <a:ext cx="6400799" cy="51398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Цели проекта: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формирование познавательного интереса к профессиональной деятельности человека. Расширение представления о труде людей разных профессий, показать результаты труда, их общественную значимость.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расширение представлений детей о многообразии трудовой деятельности взрослых;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расширение знаний детей о профессиях родных людей, значимости их труда в семье и обществе;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воспитание уважительного отношения к труду взрослых;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</a:rPr>
              <a:t>формирование у детей старшего дошкольного возраста потребности задуматься о выборе будущей профессии.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9" name="Рисунок 8" descr="C:\Users\Zver\AppData\Local\Microsoft\Windows\INetCache\Content.Word\JA-E_QUyYuM.JPG"/>
          <p:cNvPicPr>
            <a:picLocks noGrp="1"/>
          </p:cNvPicPr>
          <p:nvPr>
            <p:ph type="pic" sz="quarter" idx="43"/>
          </p:nvPr>
        </p:nvPicPr>
        <p:blipFill>
          <a:blip r:embed="rId2"/>
          <a:srcRect t="914" b="914"/>
          <a:stretch>
            <a:fillRect/>
          </a:stretch>
        </p:blipFill>
        <p:spPr bwMode="auto">
          <a:xfrm>
            <a:off x="6665936" y="1305993"/>
            <a:ext cx="4334608" cy="433509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3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Zver\Desktop\20220329_171009.jpg"/>
          <p:cNvPicPr/>
          <p:nvPr/>
        </p:nvPicPr>
        <p:blipFill>
          <a:blip r:embed="rId2" cstate="print"/>
          <a:srcRect r="7558"/>
          <a:stretch>
            <a:fillRect/>
          </a:stretch>
        </p:blipFill>
        <p:spPr bwMode="auto">
          <a:xfrm>
            <a:off x="3329164" y="4362994"/>
            <a:ext cx="3019385" cy="229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Zver\AppData\Local\Microsoft\Windows\INetCache\IE\0FFWC2HJ\IMG20221118102023_01[1].jpg"/>
          <p:cNvPicPr/>
          <p:nvPr/>
        </p:nvPicPr>
        <p:blipFill>
          <a:blip r:embed="rId3" cstate="print">
            <a:lum bright="-10000" contrast="10000"/>
          </a:blip>
          <a:srcRect l="9417"/>
          <a:stretch>
            <a:fillRect/>
          </a:stretch>
        </p:blipFill>
        <p:spPr bwMode="auto">
          <a:xfrm>
            <a:off x="6270171" y="4362994"/>
            <a:ext cx="2638699" cy="228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405073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Формы реализации проекта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131" y="914401"/>
            <a:ext cx="9470572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ОД « Все профессии важны….». ОД «Кем быть?» (профессия программист).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Рассматривание иллюстраций, картинок, предметов по теме.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Беседа: «Где работают твои родители?»,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002060"/>
                </a:solidFill>
              </a:rPr>
              <a:t>«Кем я стану, когда вырасту». </a:t>
            </a:r>
            <a:endParaRPr lang="ru-RU" sz="2000" dirty="0"/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Составление рассказа по схеме на тему: «Мои мама и папа работают…».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Чтение художественной литературы, заучивание пословиц, поговорок,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стихотворений о профессиях, людях труда и их результатах.</a:t>
            </a:r>
            <a:r>
              <a:rPr lang="ru-RU" sz="2000" dirty="0"/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Рисование и аппликация «Мир профессий», «Нарисуй ткань на юбку».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Слушание песен о профессиях. 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Раскрашивание раскрасок на тему: «Мир удивительных профессий». </a:t>
            </a:r>
          </a:p>
          <a:p>
            <a:endParaRPr lang="ru-RU" sz="2000" dirty="0"/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19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C:\Users\Zver\Desktop\рисунки на конкурсы\20220504_172649[1].jpg"/>
          <p:cNvPicPr/>
          <p:nvPr/>
        </p:nvPicPr>
        <p:blipFill>
          <a:blip r:embed="rId4" cstate="print">
            <a:lum/>
          </a:blip>
          <a:srcRect t="12353"/>
          <a:stretch>
            <a:fillRect/>
          </a:stretch>
        </p:blipFill>
        <p:spPr bwMode="auto">
          <a:xfrm>
            <a:off x="174280" y="4349932"/>
            <a:ext cx="3261252" cy="229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Zver\Desktop\20220922_112701.jpg"/>
          <p:cNvPicPr/>
          <p:nvPr/>
        </p:nvPicPr>
        <p:blipFill>
          <a:blip r:embed="rId5" cstate="print">
            <a:lum contrast="10000"/>
          </a:blip>
          <a:srcRect l="6982"/>
          <a:stretch>
            <a:fillRect/>
          </a:stretch>
        </p:blipFill>
        <p:spPr bwMode="auto">
          <a:xfrm>
            <a:off x="8921931" y="4362994"/>
            <a:ext cx="3095895" cy="225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Zver\AppData\Local\Microsoft\Windows\INetCache\Content.Word\20220922_1128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2824" y="1084217"/>
            <a:ext cx="2447108" cy="269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405073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Формы реализации проекта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82" y="1031966"/>
            <a:ext cx="116651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Сюжетно-ролевые игры: «Магазин», «Ателье», «Больница», «Парикмахерская», «Мы – строители», «Школа», «Детский сад»,«Аптека».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Дидактические игры: «Подскажи словечко», «Угадай, кто это?», «Кто больше расскажет о профессии», «Назови профессию», «Что кому», «Угадай профессию», «Кто, что делает?».</a:t>
            </a:r>
            <a:r>
              <a:rPr lang="ru-RU" sz="2000" dirty="0"/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Настольные игры: «Профессии», «Кем быть?», «Ассоциации», «Кому что нужно для работы?». </a:t>
            </a:r>
            <a:r>
              <a:rPr lang="ru-RU" sz="2000" dirty="0" err="1">
                <a:solidFill>
                  <a:srgbClr val="002060"/>
                </a:solidFill>
              </a:rPr>
              <a:t>Пазлы</a:t>
            </a:r>
            <a:r>
              <a:rPr lang="ru-RU" sz="2000" dirty="0">
                <a:solidFill>
                  <a:srgbClr val="002060"/>
                </a:solidFill>
              </a:rPr>
              <a:t> «Профессии» (по теме «Ассоциации», лото, домино, разрезные картинки).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Конструирование «Пожарная часть», «Гараж для пожарной машины», «Гараж для полицейской машины».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Игры «Пожарные на учении», «Изобрази профессию», пальчиковая игра «Профессии», </a:t>
            </a:r>
            <a:r>
              <a:rPr lang="ru-RU" sz="2000" dirty="0" err="1">
                <a:solidFill>
                  <a:srgbClr val="002060"/>
                </a:solidFill>
              </a:rPr>
              <a:t>физминутка</a:t>
            </a:r>
            <a:r>
              <a:rPr lang="ru-RU" sz="2000" dirty="0">
                <a:solidFill>
                  <a:srgbClr val="002060"/>
                </a:solidFill>
              </a:rPr>
              <a:t> «Профессии».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Zver\AppData\Local\Microsoft\Windows\INetCache\Content.Word\IMG20221111162407_01.jpg"/>
          <p:cNvPicPr/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270175" y="4245427"/>
            <a:ext cx="2795448" cy="241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20220920_172150.jpg"/>
          <p:cNvPicPr/>
          <p:nvPr/>
        </p:nvPicPr>
        <p:blipFill>
          <a:blip r:embed="rId3" cstate="print"/>
          <a:srcRect l="5165" t="4292" r="6600"/>
          <a:stretch>
            <a:fillRect/>
          </a:stretch>
        </p:blipFill>
        <p:spPr bwMode="auto">
          <a:xfrm>
            <a:off x="9170125" y="4258491"/>
            <a:ext cx="2865120" cy="240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AppData\Local\Microsoft\Windows\INetCache\IE\0FFWC2HJ\IMG20221130171052_01[1].jpg"/>
          <p:cNvPicPr/>
          <p:nvPr/>
        </p:nvPicPr>
        <p:blipFill>
          <a:blip r:embed="rId4" cstate="print">
            <a:lum bright="-10000" contrast="10000"/>
          </a:blip>
          <a:srcRect l="5221" r="8835"/>
          <a:stretch>
            <a:fillRect/>
          </a:stretch>
        </p:blipFill>
        <p:spPr bwMode="auto">
          <a:xfrm>
            <a:off x="169818" y="4245429"/>
            <a:ext cx="2860765" cy="242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AppData\Local\Microsoft\Windows\INetCache\Content.Word\IMG20221201112831_01.jpg"/>
          <p:cNvPicPr/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22023" y="4232367"/>
            <a:ext cx="3082834" cy="241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ОД «Кем быть?»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Zver\Pictures\Screenshots\Снимок экрана (60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416" y="1159659"/>
            <a:ext cx="3103764" cy="273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Zver\Pictures\Screenshots\Снимок экрана (5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968" y="1150186"/>
            <a:ext cx="3873545" cy="273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Zver\Pictures\Screenshots\Снимок экрана (6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5339" y="1123407"/>
            <a:ext cx="4331415" cy="241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Zver\Pictures\Screenshots\Снимок экрана (64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4014" y="3984172"/>
            <a:ext cx="3726344" cy="269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Zver\Pictures\Screenshots\Снимок экрана (5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369" y="3984172"/>
            <a:ext cx="3737253" cy="270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Zver\Pictures\Screenshots\Снимок экрана (58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4731" y="3625277"/>
            <a:ext cx="3014527" cy="303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Экскурсия в пожарную часть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Zver\AppData\Local\Microsoft\Windows\INetCache\Content.Word\IMG-20221007-WA0018.jpg"/>
          <p:cNvPicPr/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62030" y="3971108"/>
            <a:ext cx="3861329" cy="272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Zver\AppData\Local\Microsoft\Windows\INetCache\IE\0FFWC2HJ\IMG-20221007-WA0006[1].jpg"/>
          <p:cNvPicPr/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8216537" y="3905794"/>
            <a:ext cx="3814354" cy="275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AppData\Local\Microsoft\Windows\INetCache\Content.Word\IMG-20221007-WA0007.jpg"/>
          <p:cNvPicPr/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4349929" y="3971108"/>
            <a:ext cx="3553097" cy="2704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AppData\Local\Microsoft\Windows\INetCache\Content.Word\IMG-20221007-WA0023.jpg"/>
          <p:cNvPicPr/>
          <p:nvPr/>
        </p:nvPicPr>
        <p:blipFill>
          <a:blip r:embed="rId5" cstate="print"/>
          <a:srcRect l="15375"/>
          <a:stretch>
            <a:fillRect/>
          </a:stretch>
        </p:blipFill>
        <p:spPr bwMode="auto">
          <a:xfrm>
            <a:off x="9039497" y="1123405"/>
            <a:ext cx="2995749" cy="258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20221007_1005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754" y="1123406"/>
            <a:ext cx="3605349" cy="262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Zver\Desktop\20221007_1004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5401" y="1120722"/>
            <a:ext cx="3273854" cy="262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Zver\Desktop\20221007_1012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54620" y="1099984"/>
            <a:ext cx="1832626" cy="264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AutoShape 2" descr="C:\Users\Zv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0891" y="391886"/>
            <a:ext cx="11064240" cy="546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В разное время к проблеме патриотического воспитания дошкольников        обращались педагоги и ученые: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К. Д. Ушинский,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Л. Н. Толстой,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Я. А. Коменский,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Г. Н. Волков,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А. С. Макаренко,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В. А. Сухомлинский.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В наше время значительный вклад в исследование данной проблемы внесли: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Л. А. </a:t>
            </a:r>
            <a:r>
              <a:rPr lang="ru-RU" sz="2400" dirty="0" err="1" smtClean="0">
                <a:solidFill>
                  <a:srgbClr val="002060"/>
                </a:solidFill>
              </a:rPr>
              <a:t>Кондрыкинская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Н. Г. </a:t>
            </a:r>
            <a:r>
              <a:rPr lang="ru-RU" sz="2400" dirty="0" err="1" smtClean="0">
                <a:solidFill>
                  <a:srgbClr val="002060"/>
                </a:solidFill>
              </a:rPr>
              <a:t>Комратова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Е. Ю. Александрова, 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</a:rPr>
              <a:t>Ю. М. Новицкая и другие.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 err="1">
                <a:solidFill>
                  <a:srgbClr val="FF0000"/>
                </a:solidFill>
              </a:rPr>
              <a:t>Квест</a:t>
            </a:r>
            <a:r>
              <a:rPr lang="ru-RU" sz="4400" b="1" dirty="0">
                <a:solidFill>
                  <a:srgbClr val="FF0000"/>
                </a:solidFill>
              </a:rPr>
              <a:t> – игра «Профессии»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Zver\AppData\Local\Microsoft\Windows\INetCache\IE\0FFWC2HJ\IMG20221129090918_01[1]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65758" y="1149531"/>
            <a:ext cx="3487784" cy="275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Zver\AppData\Local\Microsoft\Windows\INetCache\IE\FHVULLU0\IMG20221129094255_01[1]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342144" y="1149530"/>
            <a:ext cx="3469445" cy="274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Zver\AppData\Local\Microsoft\Windows\INetCache\IE\0FFWC2HJ\IMG20221129093534_01[1].jpg"/>
          <p:cNvPicPr/>
          <p:nvPr/>
        </p:nvPicPr>
        <p:blipFill>
          <a:blip r:embed="rId4" cstate="print">
            <a:lum contrast="10000"/>
          </a:blip>
          <a:srcRect t="2513"/>
          <a:stretch>
            <a:fillRect/>
          </a:stretch>
        </p:blipFill>
        <p:spPr bwMode="auto">
          <a:xfrm>
            <a:off x="4336869" y="4127863"/>
            <a:ext cx="3461658" cy="253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AppData\Local\Microsoft\Windows\INetCache\IE\8YTD6IEK\IMG20221129093934_01[1]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8286206" y="4093142"/>
            <a:ext cx="3500846" cy="260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IMG20221129095100_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2398" y="1123407"/>
            <a:ext cx="3454173" cy="271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IMG20221129095843_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" y="4088674"/>
            <a:ext cx="3513909" cy="257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Продукт проекта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Zver\Desktop\ПЛАСТИЛИН\профессии\профессии для детей 5лет\альбом кем быть\Снимо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5413" y="1267098"/>
            <a:ext cx="3836177" cy="286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Zver\Desktop\ПЛАСТИЛИН\профессии\профессии для детей 5лет\альбом кем быть\Сним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0061" y="4510218"/>
            <a:ext cx="2880005" cy="216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Zver\Desktop\ПЛАСТИЛИН\профессии\профессии для детей 5лет\альбом кем быть\Сним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196" y="4505750"/>
            <a:ext cx="2896879" cy="218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Zver\Desktop\ПЛАСТИЛИН\профессии\профессии для детей 5лет\альбом кем быть\Снимок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784" y="2333469"/>
            <a:ext cx="2891313" cy="219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Zver\Desktop\ПЛАСТИЛИН\профессии\профессии для детей 5лет\альбом кем быть\Снимок2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560" y="175711"/>
            <a:ext cx="2894369" cy="217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Zver\Desktop\ПЛАСТИЛИН\профессии\профессии для детей 5лет\альбом кем быть\Снимок3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36911" y="207859"/>
            <a:ext cx="2871698" cy="218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Zver\Desktop\ПЛАСТИЛИН\профессии\профессии для детей 5лет\альбом кем быть\Снимок31 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99801" y="2405137"/>
            <a:ext cx="2864224" cy="2175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 descr="C:\Users\Zver\Desktop\ПЛАСТИЛИН\профессии\профессии для детей 5лет\альбом кем быть\Снимок2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21963" y="4519749"/>
            <a:ext cx="2876271" cy="218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C:\Users\Zver\Desktop\ПЛАСТИЛИН\профессии\профессии для детей 5лет\альбом кем быть\Снимок1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9204" y="4526381"/>
            <a:ext cx="2864167" cy="215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627142"/>
          </a:xfrm>
        </p:spPr>
        <p:txBody>
          <a:bodyPr/>
          <a:lstStyle/>
          <a:p>
            <a:r>
              <a:rPr lang="ru-RU" sz="4400" b="1" dirty="0">
                <a:solidFill>
                  <a:srgbClr val="FF0000"/>
                </a:solidFill>
              </a:rPr>
              <a:t>Результат проекта: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074" y="1045029"/>
            <a:ext cx="1133856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solidFill>
                  <a:srgbClr val="002060"/>
                </a:solidFill>
              </a:rPr>
              <a:t>Проделанная работа помогла пробудить интерес детей к профессиям взрослых. Дети стали использовать полученные знания в игровой деятельности, правильно применять атрибуты и наряды. Игровая развивающая среда пополнилась сюжетно-ролевыми и дидактическими играми по ознакомлению детей с профессиями. У детей сформировалось положительное отношение к труду взрослых. </a:t>
            </a: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endParaRPr lang="ru-RU" sz="2400" dirty="0" smtClean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Zver\AppData\Local\Microsoft\Windows\INetCache\IE\8YTD6IEK\IMG20221130145042_01[1].jpg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22069" y="3775166"/>
            <a:ext cx="3631473" cy="27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AppData\Local\Microsoft\Windows\INetCache\Content.Word\20220325_085120.jpg"/>
          <p:cNvPicPr/>
          <p:nvPr/>
        </p:nvPicPr>
        <p:blipFill>
          <a:blip r:embed="rId3" cstate="print">
            <a:lum contrast="10000"/>
          </a:blip>
          <a:srcRect t="8261" r="6540"/>
          <a:stretch>
            <a:fillRect/>
          </a:stretch>
        </p:blipFill>
        <p:spPr bwMode="auto">
          <a:xfrm>
            <a:off x="7994468" y="3749040"/>
            <a:ext cx="3944983" cy="276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20220329_162949.jpg"/>
          <p:cNvPicPr/>
          <p:nvPr/>
        </p:nvPicPr>
        <p:blipFill>
          <a:blip r:embed="rId4" cstate="print"/>
          <a:srcRect l="9747" t="14953" b="7477"/>
          <a:stretch>
            <a:fillRect/>
          </a:stretch>
        </p:blipFill>
        <p:spPr bwMode="auto">
          <a:xfrm>
            <a:off x="3984170" y="3775166"/>
            <a:ext cx="3853543" cy="276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6D19E-0C8F-4AA0-894E-CF36FB58C1BB}"/>
              </a:ext>
            </a:extLst>
          </p:cNvPr>
          <p:cNvSpPr txBox="1"/>
          <p:nvPr/>
        </p:nvSpPr>
        <p:spPr>
          <a:xfrm>
            <a:off x="235130" y="248194"/>
            <a:ext cx="1167819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400" b="1" dirty="0">
                <a:solidFill>
                  <a:srgbClr val="002060"/>
                </a:solidFill>
                <a:cs typeface="Arial" pitchFamily="34" charset="0"/>
              </a:rPr>
              <a:t>Проект </a:t>
            </a:r>
            <a:r>
              <a:rPr lang="ru-RU" altLang="ko-KR" sz="4400" b="1" i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«Защитники Отечества»</a:t>
            </a:r>
            <a:endParaRPr lang="en-US" altLang="ko-KR" sz="4400" b="1" i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5131" y="966651"/>
            <a:ext cx="6270172" cy="57554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0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представления детей о празднике «День защитника Отечества». </a:t>
            </a:r>
            <a:endParaRPr lang="ru-RU" sz="2000" dirty="0" smtClean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продолжить знакомить детей с историей и традициями праздника 23 февраля;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 систематизировать, расширять и обобщать знания о Российской Армии, родах войск, военной технике;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 развивать интерес детей к истории родного Отечества, к истории формирования и становления Российской армии от Древней Руси до современности;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 воспитывать у детей патриотические чувства к Родине;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</a:rPr>
              <a:t> проводить работу с родителями, привлекая их к патриотическому воспитанию детей в семье.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24" name="Рисунок 23" descr="1223.jpg"/>
          <p:cNvPicPr>
            <a:picLocks noGrp="1" noChangeAspect="1"/>
          </p:cNvPicPr>
          <p:nvPr>
            <p:ph type="pic" sz="quarter" idx="43"/>
          </p:nvPr>
        </p:nvPicPr>
        <p:blipFill>
          <a:blip r:embed="rId2"/>
          <a:srcRect l="2000" r="2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53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431200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Формы реализации проекта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9817" y="849087"/>
            <a:ext cx="11848011" cy="3477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ОД:  «Российская армия», «Профессия - военный»; 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Беседы: «День защитника Отечества», «Представители военных профессий»,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«Есть такая профессия - Родину защищать» и т.д.;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algn="just"/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Показ презентаций и видео: «День Защитника Отечества – 23 февраля!», «Военные профессии». </a:t>
            </a:r>
            <a:endParaRPr lang="ru-RU" sz="2000" dirty="0">
              <a:solidFill>
                <a:srgbClr val="002060"/>
              </a:solidFill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Чтение и заучивание стихотворений: И. Грошева «23 февраля», Е. Благинина «Спасибо доблестным солдатам», О. </a:t>
            </a:r>
            <a:r>
              <a:rPr lang="ru-RU" sz="2000" dirty="0" err="1">
                <a:solidFill>
                  <a:srgbClr val="002060"/>
                </a:solidFill>
              </a:rPr>
              <a:t>Высотская</a:t>
            </a:r>
            <a:r>
              <a:rPr lang="ru-RU" sz="2000" dirty="0">
                <a:solidFill>
                  <a:srgbClr val="002060"/>
                </a:solidFill>
              </a:rPr>
              <a:t> «Слава армии Российской».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Чтение рассказов: И. Гурина «Военный праздник», «23 февраля», Л. Кассиля «Твои защитники», Г.Х. Андерсена «Огниво».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Поговорки, пословицы, загадки на тему «23 февраля».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Рассматривание: репродукций, картин, иллюстраций, фотографий, альбомов на военную тематику (составление по ним рассказов).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Zver\Desktop\20220222_1007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002" y="4114800"/>
            <a:ext cx="3631478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ПОЖАРКА И 23 ФЕВ\IMG20230222101205_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3920" y="4088674"/>
            <a:ext cx="3500846" cy="259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Zver\Desktop\ПОЖАРКА И 23 ФЕВ\20221017_110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926" y="4114800"/>
            <a:ext cx="4101737" cy="254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352821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Формы реализации проекта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Zver\Desktop\ПОЖАРКА И 23 ФЕВ\IMG202302211422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452" y="4829923"/>
            <a:ext cx="2939142" cy="187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ПОЖАРКА И 23 ФЕВ\IMG20230421100106_01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69818" y="4826684"/>
            <a:ext cx="2521131" cy="187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9817" y="770709"/>
            <a:ext cx="118218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Сюжетно-ролевые игры: «Охрана границы», «На военном корабле», «Военный госпиталь» и т.п.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Дидактические игры: «Посылка солдату», «Каким должен быть воин?», «Что нужно танкисту», «Военные профессии», «Назови войско по описанию», «Защитники отечества» и т.п.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Просмотр </a:t>
            </a:r>
            <a:r>
              <a:rPr lang="ru-RU" sz="2000" dirty="0">
                <a:solidFill>
                  <a:srgbClr val="002060"/>
                </a:solidFill>
              </a:rPr>
              <a:t>мультфильмов по теме.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Подвижные игры: «Марш - бросок», «Доставь донесение в штаб».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Пальчиковые игры: «Отважный капитан», «Солдатики», «Бойцы-молодцы».</a:t>
            </a:r>
          </a:p>
          <a:p>
            <a:pPr algn="just"/>
            <a:r>
              <a:rPr lang="ru-RU" sz="2000" dirty="0" err="1">
                <a:solidFill>
                  <a:srgbClr val="002060"/>
                </a:solidFill>
              </a:rPr>
              <a:t>Физминутки</a:t>
            </a:r>
            <a:r>
              <a:rPr lang="ru-RU" sz="2000" dirty="0">
                <a:solidFill>
                  <a:srgbClr val="002060"/>
                </a:solidFill>
              </a:rPr>
              <a:t>: «Слава Армии родной», «Пограничник на границе», «Бравые солдаты».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Разучивание песни  </a:t>
            </a:r>
            <a:r>
              <a:rPr lang="ru-RU" sz="2000" dirty="0" smtClean="0">
                <a:solidFill>
                  <a:srgbClr val="002060"/>
                </a:solidFill>
              </a:rPr>
              <a:t>«Родина – Мать!» </a:t>
            </a:r>
            <a:r>
              <a:rPr lang="ru-RU" sz="2000" dirty="0">
                <a:solidFill>
                  <a:srgbClr val="002060"/>
                </a:solidFill>
              </a:rPr>
              <a:t>к празднику «День Защитника Отечества»,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танцев по содержанию праздничного мероприятия.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Рисование: «Мы за мир!», «Парашютист».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Лепка из теста : «Ладошки для папы», коллективная работа «Символы России».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Аппликация: поздравительная открытка «С 23 февраля», коллективная работа «Маленькие защитники». </a:t>
            </a: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Коллекция раскрасок «С 23 февраля»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Рисунок 9" descr="C:\Users\Zver\AppData\Local\Microsoft\Windows\INetCache\Content.Word\IMG20230222112141_01.jpg"/>
          <p:cNvPicPr/>
          <p:nvPr/>
        </p:nvPicPr>
        <p:blipFill>
          <a:blip r:embed="rId4" cstate="print">
            <a:lum contrast="10000"/>
          </a:blip>
          <a:srcRect b="16626"/>
          <a:stretch>
            <a:fillRect/>
          </a:stretch>
        </p:blipFill>
        <p:spPr bwMode="auto">
          <a:xfrm>
            <a:off x="5817326" y="4807132"/>
            <a:ext cx="3304903" cy="185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Zver\AppData\Local\Microsoft\Windows\INetCache\Content.Word\IMG20230217173001_01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9209560" y="4571999"/>
            <a:ext cx="2812623" cy="2062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Zver\Desktop\20220221_1410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26187" y="1841865"/>
            <a:ext cx="1709058" cy="222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10"/>
            <a:ext cx="11573197" cy="4312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Мероприятия, реализованные в ходе проекта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C:\Users\Zver\Desktop\Screenshot_2025-01-26-17-56-46-42_e5d3893ac03954c6bb675ef2555b879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167" y="4140925"/>
            <a:ext cx="3944982" cy="253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Zver\Desktop\Screenshot_2025-01-26-17-50-59-87_e5d3893ac03954c6bb675ef2555b879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1589" y="4153987"/>
            <a:ext cx="4206239" cy="252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Zver\Desktop\ПОЖАРКА И 23 ФЕВ\20220216_122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9" y="992777"/>
            <a:ext cx="3788227" cy="276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Zver\Desktop\20220216_1217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0744" y="992777"/>
            <a:ext cx="3357154" cy="276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Zver\Desktop\20220216_120647.jpg"/>
          <p:cNvPicPr/>
          <p:nvPr/>
        </p:nvPicPr>
        <p:blipFill>
          <a:blip r:embed="rId6" cstate="print"/>
          <a:srcRect b="13152"/>
          <a:stretch>
            <a:fillRect/>
          </a:stretch>
        </p:blipFill>
        <p:spPr bwMode="auto">
          <a:xfrm>
            <a:off x="300447" y="1018903"/>
            <a:ext cx="3579222" cy="271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20220222_091405.jpg"/>
          <p:cNvPicPr/>
          <p:nvPr/>
        </p:nvPicPr>
        <p:blipFill>
          <a:blip r:embed="rId7" cstate="print">
            <a:lum contrast="20000"/>
          </a:blip>
          <a:srcRect t="10648"/>
          <a:stretch>
            <a:fillRect/>
          </a:stretch>
        </p:blipFill>
        <p:spPr bwMode="auto">
          <a:xfrm>
            <a:off x="156753" y="4140923"/>
            <a:ext cx="3513910" cy="253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Результат проекта: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78823" y="1123406"/>
            <a:ext cx="1133856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5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Проект способствовал тому, что дети стали чаще использовать игры на военную тематику, уважительно отзывались о защитниках отечества, с гордостью делились знаниями со сверстниками и воспитателем, которые они получили от родителей о службе в армии.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Zver\Desktop\IMG20230213165214_01.jpg"/>
          <p:cNvPicPr/>
          <p:nvPr/>
        </p:nvPicPr>
        <p:blipFill>
          <a:blip r:embed="rId3" cstate="print"/>
          <a:srcRect t="14216" b="2941"/>
          <a:stretch>
            <a:fillRect/>
          </a:stretch>
        </p:blipFill>
        <p:spPr bwMode="auto">
          <a:xfrm>
            <a:off x="215534" y="3239589"/>
            <a:ext cx="3559629" cy="261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Desktop\IMG20230131163829_01.jpg"/>
          <p:cNvPicPr/>
          <p:nvPr/>
        </p:nvPicPr>
        <p:blipFill>
          <a:blip r:embed="rId4" cstate="print"/>
          <a:srcRect b="15625"/>
          <a:stretch>
            <a:fillRect/>
          </a:stretch>
        </p:blipFill>
        <p:spPr bwMode="auto">
          <a:xfrm>
            <a:off x="3931782" y="3775166"/>
            <a:ext cx="3997369" cy="26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ПОЖАРКА И 23 ФЕВ\20220218_1128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5908" y="3239587"/>
            <a:ext cx="3866606" cy="257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Семейный клуб «Вместе весело расти»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257" y="1397726"/>
            <a:ext cx="116390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Заседание семейного клуба ко Дню матери «МАМА СОЛНЫШКО МОЁ»</a:t>
            </a:r>
          </a:p>
          <a:p>
            <a:pPr marL="457200" indent="-457200"/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 algn="ctr"/>
            <a:r>
              <a:rPr lang="en-US" sz="2400" dirty="0" smtClean="0">
                <a:solidFill>
                  <a:srgbClr val="FF0000"/>
                </a:solidFill>
              </a:rPr>
              <a:t>https://disk.yandex.ru/i/KYwspL2mPmHVBg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 algn="ctr"/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2. Заседание семейного клуба  накануне нового года «НОВОГОДНИЕ ЧУДЕСА»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https://disk.yandex.ru/i/iUdDsMuuLp_msg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 algn="ctr"/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/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/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Zver\Desktop\IMG-20240827-WA0018.jpg"/>
          <p:cNvPicPr/>
          <p:nvPr/>
        </p:nvPicPr>
        <p:blipFill>
          <a:blip r:embed="rId2" cstate="print"/>
          <a:srcRect t="12829" b="10199"/>
          <a:stretch>
            <a:fillRect/>
          </a:stretch>
        </p:blipFill>
        <p:spPr bwMode="auto">
          <a:xfrm>
            <a:off x="222070" y="4833256"/>
            <a:ext cx="2939141" cy="183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IMG-20241122-WA0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714" y="4833257"/>
            <a:ext cx="2847704" cy="183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AppData\Local\Microsoft\Windows\INetCache\Content.Word\IMG-20241221-WA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1749" y="4807132"/>
            <a:ext cx="2897320" cy="188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esktop\IMG-20241221-WA00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0982" y="4820195"/>
            <a:ext cx="2743199" cy="186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AutoShape 2" descr="C:\Users\Zv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95942" y="313509"/>
            <a:ext cx="1178269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</a:rPr>
              <a:t>Вывод: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использование проектного метода в целях формирования нравственно-патриотических качеств у дошкольников является действенным и эффективным.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Zver\Downloads\коллажи\фото 5.jpg"/>
          <p:cNvPicPr/>
          <p:nvPr/>
        </p:nvPicPr>
        <p:blipFill>
          <a:blip r:embed="rId3" cstate="print"/>
          <a:srcRect l="2300" t="3645" r="1954" b="3197"/>
          <a:stretch>
            <a:fillRect/>
          </a:stretch>
        </p:blipFill>
        <p:spPr bwMode="auto">
          <a:xfrm>
            <a:off x="248194" y="1959429"/>
            <a:ext cx="3840480" cy="266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Zver\Downloads\коллажи\фото 1.jpg"/>
          <p:cNvPicPr/>
          <p:nvPr/>
        </p:nvPicPr>
        <p:blipFill>
          <a:blip r:embed="rId4">
            <a:lum bright="10000" contrast="10000"/>
          </a:blip>
          <a:srcRect l="50469" t="54289" r="1331" b="1775"/>
          <a:stretch>
            <a:fillRect/>
          </a:stretch>
        </p:blipFill>
        <p:spPr bwMode="auto">
          <a:xfrm>
            <a:off x="4249469" y="2495006"/>
            <a:ext cx="3875628" cy="340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ownloads\коллажи\MyCollages (13).jpg"/>
          <p:cNvPicPr/>
          <p:nvPr/>
        </p:nvPicPr>
        <p:blipFill>
          <a:blip r:embed="rId5" cstate="print"/>
          <a:srcRect l="1602" t="2720" r="1279" b="2092"/>
          <a:stretch>
            <a:fillRect/>
          </a:stretch>
        </p:blipFill>
        <p:spPr bwMode="auto">
          <a:xfrm>
            <a:off x="8268789" y="1658983"/>
            <a:ext cx="3682407" cy="256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ownloads\коллажи\MyCollages (63).jpg"/>
          <p:cNvPicPr/>
          <p:nvPr/>
        </p:nvPicPr>
        <p:blipFill>
          <a:blip r:embed="rId6" cstate="print"/>
          <a:srcRect t="-7304"/>
          <a:stretch>
            <a:fillRect/>
          </a:stretch>
        </p:blipFill>
        <p:spPr bwMode="auto">
          <a:xfrm>
            <a:off x="796834" y="4728754"/>
            <a:ext cx="2756263" cy="191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Zver\Downloads\коллажи\MyCollages (62).jpg"/>
          <p:cNvPicPr/>
          <p:nvPr/>
        </p:nvPicPr>
        <p:blipFill>
          <a:blip r:embed="rId7" cstate="print"/>
          <a:srcRect l="2175" t="8984" r="1329" b="3906"/>
          <a:stretch>
            <a:fillRect/>
          </a:stretch>
        </p:blipFill>
        <p:spPr bwMode="auto">
          <a:xfrm>
            <a:off x="8530046" y="4656377"/>
            <a:ext cx="3213463" cy="196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83326"/>
            <a:ext cx="10675397" cy="580430"/>
          </a:xfrm>
        </p:spPr>
        <p:txBody>
          <a:bodyPr/>
          <a:lstStyle/>
          <a:p>
            <a:pPr algn="l"/>
            <a:endParaRPr lang="ru-RU" sz="3600" b="1" i="1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B7175D8-0CFA-41B1-B4BF-4A90910D9203}"/>
              </a:ext>
            </a:extLst>
          </p:cNvPr>
          <p:cNvSpPr/>
          <p:nvPr/>
        </p:nvSpPr>
        <p:spPr>
          <a:xfrm>
            <a:off x="548640" y="378823"/>
            <a:ext cx="11103430" cy="6072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	Американский  педагог </a:t>
            </a:r>
            <a:r>
              <a:rPr lang="ru-RU" sz="2800" b="1" i="1" dirty="0" smtClean="0">
                <a:solidFill>
                  <a:srgbClr val="002060"/>
                </a:solidFill>
              </a:rPr>
              <a:t>Д.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Дьюи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</a:rPr>
              <a:t>предложил использовать  </a:t>
            </a:r>
            <a:r>
              <a:rPr lang="ru-RU" sz="2800" b="1" i="1" dirty="0" smtClean="0">
                <a:solidFill>
                  <a:srgbClr val="002060"/>
                </a:solidFill>
              </a:rPr>
              <a:t>метод проектов</a:t>
            </a:r>
            <a:r>
              <a:rPr lang="ru-RU" sz="2800" i="1" dirty="0" smtClean="0">
                <a:solidFill>
                  <a:srgbClr val="002060"/>
                </a:solidFill>
              </a:rPr>
              <a:t>, предусматривающий поэтапную последовательность в организации воспитания и развития детей: от выявления возможностей и прошлого опыта – к современному планированию и реализации намеченного. 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	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	Знания, приобретаемые детьми в ходе реализации проекта, становятся достоянием их личного опыта. Основываясь на личностно-ориентированном подходе к обучению и воспитанию, он развивает познавательный интерес к различным областям знаний, формирует навыки сотрудничества. 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 </a:t>
            </a:r>
          </a:p>
          <a:p>
            <a:pPr indent="449580" algn="just"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5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23529" y="1606730"/>
            <a:ext cx="11573197" cy="2129245"/>
          </a:xfrm>
        </p:spPr>
        <p:txBody>
          <a:bodyPr/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83326"/>
            <a:ext cx="10675397" cy="580430"/>
          </a:xfrm>
        </p:spPr>
        <p:txBody>
          <a:bodyPr/>
          <a:lstStyle/>
          <a:p>
            <a:pPr algn="l"/>
            <a:endParaRPr lang="ru-RU" sz="3600" b="1" i="1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194" y="313509"/>
            <a:ext cx="11730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+mj-lt"/>
                <a:ea typeface="Times New Roman" pitchFamily="18" charset="0"/>
              </a:rPr>
              <a:t>Тема: </a:t>
            </a:r>
            <a:r>
              <a:rPr lang="ru-RU" sz="2800" b="1" dirty="0" smtClean="0">
                <a:solidFill>
                  <a:srgbClr val="002060"/>
                </a:solidFill>
                <a:ea typeface="Times New Roman" pitchFamily="18" charset="0"/>
              </a:rPr>
              <a:t>«Использование проектной деятельности в нравственно-патриотическом воспитании детей дошкольного возраста».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pic>
        <p:nvPicPr>
          <p:cNvPr id="12" name="Рисунок 11" descr="C:\Users\Zver\Downloads\коллажи\MyCollages (36).jpg"/>
          <p:cNvPicPr/>
          <p:nvPr/>
        </p:nvPicPr>
        <p:blipFill>
          <a:blip r:embed="rId3"/>
          <a:srcRect l="1460" t="34000" r="2016" b="2000"/>
          <a:stretch>
            <a:fillRect/>
          </a:stretch>
        </p:blipFill>
        <p:spPr bwMode="auto">
          <a:xfrm>
            <a:off x="7589522" y="3801293"/>
            <a:ext cx="4140924" cy="278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Zver\Desktop\9 мая\20220506_091456.jpg"/>
          <p:cNvPicPr/>
          <p:nvPr/>
        </p:nvPicPr>
        <p:blipFill>
          <a:blip r:embed="rId4" cstate="print"/>
          <a:srcRect t="1760" b="-470"/>
          <a:stretch>
            <a:fillRect/>
          </a:stretch>
        </p:blipFill>
        <p:spPr bwMode="auto">
          <a:xfrm>
            <a:off x="496391" y="3866604"/>
            <a:ext cx="4114798" cy="274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Zver\Desktop\9 мая\20220504_120429.jpg"/>
          <p:cNvPicPr/>
          <p:nvPr/>
        </p:nvPicPr>
        <p:blipFill>
          <a:blip r:embed="rId5" cstate="print"/>
          <a:srcRect b="7774"/>
          <a:stretch>
            <a:fillRect/>
          </a:stretch>
        </p:blipFill>
        <p:spPr bwMode="auto">
          <a:xfrm>
            <a:off x="6561909" y="1384659"/>
            <a:ext cx="3775166" cy="248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Zver\Desktop\поделки, рисунки,ФОТО, конкурсы\ДЕНЬ ЕДИНСТВА\IMG20241102092644.jpg"/>
          <p:cNvPicPr/>
          <p:nvPr/>
        </p:nvPicPr>
        <p:blipFill>
          <a:blip r:embed="rId6" cstate="print"/>
          <a:srcRect t="12963"/>
          <a:stretch>
            <a:fillRect/>
          </a:stretch>
        </p:blipFill>
        <p:spPr bwMode="auto">
          <a:xfrm>
            <a:off x="1769364" y="1423852"/>
            <a:ext cx="3677847" cy="245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05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83326"/>
            <a:ext cx="10675397" cy="580430"/>
          </a:xfrm>
        </p:spPr>
        <p:txBody>
          <a:bodyPr/>
          <a:lstStyle/>
          <a:p>
            <a:pPr algn="l"/>
            <a:endParaRPr lang="ru-RU" sz="3600" b="1" i="1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7383" y="261259"/>
            <a:ext cx="115083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ВАРИАТИВНОСТЬ ИСПОЛЬЗОВАНИЯ ПРОЕКТНОГО МЕТОДА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FF0000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470263" y="1776549"/>
            <a:ext cx="1127324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Типы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проектов: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творческие, игровые, информационно-практические, исследовательские, практико-ориентированные.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Продолжительность: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краткосрочные  (от одного дня - до 1-2 недель),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среднесрочные (от 2 недель - до 1 месяца),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долгосрочные (от 1 месяца - до полугода и дольше).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9407" y="1031966"/>
            <a:ext cx="4781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Arial" pitchFamily="34" charset="0"/>
              </a:rPr>
              <a:t>СТРУКТУРА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705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83325"/>
            <a:ext cx="11589797" cy="5603965"/>
          </a:xfrm>
        </p:spPr>
        <p:txBody>
          <a:bodyPr/>
          <a:lstStyle/>
          <a:p>
            <a:pPr algn="l"/>
            <a:endParaRPr lang="ru-RU" sz="3600" b="1" i="1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404949" y="418010"/>
            <a:ext cx="1140387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Участники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дети, воспитатели, специалисты, родители, сотрудники городской детской библиотеки, ученики школы, ветераны.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Проект предусматривает проведение мероприятий в двух направлениях: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- совместная деятельность с детьми;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- взаимодействие с родителями, социумом.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Необходимое ресурсное обеспечение проекта: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- информационные ресурсы (научная и педагогическая литература по данной проблеме);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- материальные ресурсы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мультимедийное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оборудование, спортивный инвентарь, дидактические и развивающие пособия).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5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83326"/>
            <a:ext cx="10675397" cy="580430"/>
          </a:xfrm>
        </p:spPr>
        <p:txBody>
          <a:bodyPr/>
          <a:lstStyle/>
          <a:p>
            <a:pPr algn="l"/>
            <a:endParaRPr lang="ru-RU" sz="3600" b="1" i="1" dirty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7383" y="261257"/>
            <a:ext cx="11573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ЭТАПЫ ПРОЕКТА</a:t>
            </a:r>
            <a:endParaRPr lang="ru-RU" sz="40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300447" y="1058091"/>
            <a:ext cx="1158675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ОРГАНИЗАЦИОННО - ПОДГОТОВИТЕЛЬНЫЙ ЭТАП: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обозначаются проблема и тема будущего проекта, ставится цель, определяются основные задачи.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ОСНОВНОЙ ЭТАП: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предусматривает непосредственную реализацию проекта: проведение запланированных мероприятий.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ЗАКЛЮЧИТЕЛЬНЫЙ ЭТАП (результативный</a:t>
            </a: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, рефлексивный):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одведение итогов проводится в виде тематического праздника.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5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 descr="https://i.pinimg.com/736x/43/b5/ea/43b5ea241c4cca6b0ec9e1b1459d8be3.jpg"/>
          <p:cNvPicPr/>
          <p:nvPr/>
        </p:nvPicPr>
        <p:blipFill>
          <a:blip r:embed="rId2"/>
          <a:srcRect t="369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48195"/>
            <a:ext cx="11573197" cy="71845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СПОСОБЫ РАЗРАБОТКИ ПРОЕКТОВ: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8521C55-89DB-4A77-B2AA-F3E8CD1613FE}"/>
              </a:ext>
            </a:extLst>
          </p:cNvPr>
          <p:cNvSpPr/>
          <p:nvPr/>
        </p:nvSpPr>
        <p:spPr>
          <a:xfrm>
            <a:off x="7929154" y="2534192"/>
            <a:ext cx="2364377" cy="2272937"/>
          </a:xfrm>
          <a:prstGeom prst="ellipse">
            <a:avLst/>
          </a:prstGeom>
          <a:solidFill>
            <a:schemeClr val="accent3">
              <a:alpha val="45000"/>
            </a:schemeClr>
          </a:solidFill>
          <a:ln w="57150"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53144" y="2495007"/>
            <a:ext cx="2403566" cy="1384663"/>
          </a:xfrm>
          <a:prstGeom prst="roundRect">
            <a:avLst/>
          </a:prstGeom>
          <a:solidFill>
            <a:srgbClr val="FFC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889965" y="3213463"/>
            <a:ext cx="2403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«СИСТЕМНАЯ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ПАУТИНКА»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18457" y="2547257"/>
            <a:ext cx="2220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МОДЕЛЬ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«ТРЕХ     ВОПРОСОВ»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61849" y="4071257"/>
            <a:ext cx="2403566" cy="1384663"/>
          </a:xfrm>
          <a:prstGeom prst="roundRect">
            <a:avLst/>
          </a:prstGeom>
          <a:solidFill>
            <a:srgbClr val="FFC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731520" y="4297680"/>
            <a:ext cx="2272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 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«СЕМЬ МЫ» 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3" name="Стрелка вправо 62"/>
          <p:cNvSpPr/>
          <p:nvPr/>
        </p:nvSpPr>
        <p:spPr>
          <a:xfrm rot="180000">
            <a:off x="3195902" y="3202703"/>
            <a:ext cx="4351491" cy="15038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 rot="-540000" flipV="1">
            <a:off x="3183966" y="4383712"/>
            <a:ext cx="4400597" cy="136231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57200" y="1149531"/>
            <a:ext cx="3409406" cy="809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470262" y="1136470"/>
            <a:ext cx="337021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ВВЕДЕНИЕ В ТЕМУ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(НАЧАЛО ПРОЕКТА) 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498079" y="1136469"/>
            <a:ext cx="395804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ФОРМА РЕАЛИЗАЦИИ ПРОЕКТА (ПЛАН) 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3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8298</TotalTime>
  <Words>1690</Words>
  <Application>Microsoft Office PowerPoint</Application>
  <PresentationFormat>Произвольный</PresentationFormat>
  <Paragraphs>277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Cover and End Slide Master</vt:lpstr>
      <vt:lpstr>Contents Slide Master</vt:lpstr>
      <vt:lpstr>Section Break Slide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Zver</cp:lastModifiedBy>
  <cp:revision>265</cp:revision>
  <dcterms:created xsi:type="dcterms:W3CDTF">2020-01-20T05:08:25Z</dcterms:created>
  <dcterms:modified xsi:type="dcterms:W3CDTF">2025-02-13T15:23:09Z</dcterms:modified>
</cp:coreProperties>
</file>