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1" r:id="rId2"/>
    <p:sldId id="262" r:id="rId3"/>
    <p:sldId id="287" r:id="rId4"/>
    <p:sldId id="260" r:id="rId5"/>
    <p:sldId id="280" r:id="rId6"/>
    <p:sldId id="266" r:id="rId7"/>
    <p:sldId id="294" r:id="rId8"/>
    <p:sldId id="288" r:id="rId9"/>
    <p:sldId id="289" r:id="rId10"/>
    <p:sldId id="290" r:id="rId11"/>
    <p:sldId id="291" r:id="rId12"/>
    <p:sldId id="296" r:id="rId13"/>
    <p:sldId id="295" r:id="rId14"/>
    <p:sldId id="293" r:id="rId15"/>
    <p:sldId id="297" r:id="rId16"/>
    <p:sldId id="298" r:id="rId17"/>
    <p:sldId id="304" r:id="rId18"/>
    <p:sldId id="303" r:id="rId19"/>
    <p:sldId id="302" r:id="rId20"/>
    <p:sldId id="300" r:id="rId21"/>
    <p:sldId id="305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04F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1903" autoAdjust="0"/>
  </p:normalViewPr>
  <p:slideViewPr>
    <p:cSldViewPr>
      <p:cViewPr varScale="1">
        <p:scale>
          <a:sx n="94" d="100"/>
          <a:sy n="94" d="100"/>
        </p:scale>
        <p:origin x="-212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EE1B8-E413-49C0-986E-35C3E07ED731}" type="datetimeFigureOut">
              <a:rPr lang="ru-RU" smtClean="0"/>
              <a:pPr/>
              <a:t>19.09.2023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4AFEA-7FBB-460C-BEB0-D69ACF570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4AFEA-7FBB-460C-BEB0-D69ACF5709EE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4AFEA-7FBB-460C-BEB0-D69ACF5709E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4AFEA-7FBB-460C-BEB0-D69ACF5709E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4AFEA-7FBB-460C-BEB0-D69ACF5709E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4AFEA-7FBB-460C-BEB0-D69ACF5709EE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28673-8FF3-422B-A468-BC4A4D459F98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DA780-7A00-4A48-A950-8629F643FC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23822-3CCE-4C48-A475-3862A17B91C4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67A55-92A1-4C0A-A906-9ABC7B4CDF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3A2C9-E90C-4485-B637-4C6C19B9119F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0FE0C-7737-4105-8DFE-DBD3DE73C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7022F-14A2-45E2-BD5A-4AC92CF56A7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3D2C2-5FB9-4E61-8FC1-04881432B551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DF5D-FC6B-43EE-8CBA-46FABBF9BB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7ABE7-F229-48C5-9C62-D60ED60F0AB6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A4E1-D563-4972-8EE3-2BF99380D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E4EE0-10B6-4BBB-AC7A-0D5054B2B9C5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3FC63-F4D0-4420-9BED-2EA34B7168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49646-905D-436F-95D4-E0E86FECD917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C2910-2256-495F-85F3-1B25B371C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21DA-1211-4E5F-8116-320898D9EDBC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72058-2248-48C8-A8BA-2BA27EF25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31C5-6C59-47C2-B557-0842566BEC83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6E6E9-B4F4-4A6C-8549-8740818A33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10DC6-EC02-4B36-8E9A-CD97DB7040E6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70E52-9C7A-4194-ABAC-16BB15EE9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2BA87-C2D8-45B0-9160-CB386DD8263C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6BD8F-52FC-4172-B819-E49FE90B3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88908-2FDA-4378-9E19-169691B90AE2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0BF80-5288-4502-A8FD-A6301624D4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2905BC-86C6-4C28-9FA2-F27CABD6D1BD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3B5167-CF0F-4E4D-B91C-A2B4A808F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2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1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WordArt 6"/>
          <p:cNvSpPr>
            <a:spLocks noChangeArrowheads="1" noChangeShapeType="1" noTextEdit="1"/>
          </p:cNvSpPr>
          <p:nvPr/>
        </p:nvSpPr>
        <p:spPr bwMode="auto">
          <a:xfrm>
            <a:off x="684213" y="908050"/>
            <a:ext cx="7991475" cy="3241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800" kern="1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1331913" y="2357430"/>
            <a:ext cx="74882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itchFamily="34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Нравственно- патриотическое воспитание детей через ознакомление с традициями и культурой своего народа</a:t>
            </a:r>
          </a:p>
        </p:txBody>
      </p:sp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4286248" y="5715016"/>
            <a:ext cx="47498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Подготовила воспитатель старшей группы  </a:t>
            </a:r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Петрова А.В.</a:t>
            </a:r>
            <a:endParaRPr lang="ru-RU" sz="1600" b="1" dirty="0">
              <a:solidFill>
                <a:srgbClr val="00206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900113" y="333375"/>
            <a:ext cx="79200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МАДОУ «Детский сад № 9 «Теремок» </a:t>
            </a:r>
            <a:r>
              <a:rPr lang="ru-RU" sz="1600" b="1" dirty="0" err="1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общеразвивающего</a:t>
            </a:r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вида с приоритетным осуществлением физического развития воспитанников </a:t>
            </a:r>
            <a:r>
              <a:rPr lang="ru-RU" sz="1600" b="1" dirty="0" err="1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Кувандыкского</a:t>
            </a:r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городского округа Оренбургской области»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488" y="357166"/>
            <a:ext cx="6286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«Я и мое имя. Права ребенка»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57752" y="785794"/>
            <a:ext cx="3688685" cy="276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4480" y="1643050"/>
            <a:ext cx="2857519" cy="3809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86314" y="3786190"/>
            <a:ext cx="3804705" cy="2853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488" y="214290"/>
            <a:ext cx="6286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«Оренбуржье – край родной»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785794"/>
            <a:ext cx="2694456" cy="2021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857232"/>
            <a:ext cx="2017712" cy="1506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2928934"/>
            <a:ext cx="2303875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Детский сад Теремок\ФОТО\2017-2018\Игнатьева Серебряное копытце\100_15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2928934"/>
            <a:ext cx="2286016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C:\Детский сад Теремок\ФОТО\2017-2018\Научно-практическая конференция\Новая папка\IMG_20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785794"/>
            <a:ext cx="2643206" cy="1982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7" name="Picture 5" descr="C:\Детский сад Теремок\ФОТО\2017-2018\Научно-практическая конференция\Новая папка\IMG_2047.JPG"/>
          <p:cNvPicPr>
            <a:picLocks noChangeAspect="1" noChangeArrowheads="1"/>
          </p:cNvPicPr>
          <p:nvPr/>
        </p:nvPicPr>
        <p:blipFill>
          <a:blip r:embed="rId8" cstate="print"/>
          <a:srcRect t="13909" r="24373"/>
          <a:stretch>
            <a:fillRect/>
          </a:stretch>
        </p:blipFill>
        <p:spPr bwMode="auto">
          <a:xfrm>
            <a:off x="3786182" y="3143248"/>
            <a:ext cx="2573767" cy="2554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488" y="285728"/>
            <a:ext cx="6286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«Народные праздники и традиции»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7171" name="Picture 3" descr="C:\Users\Светлана Жабина\Desktop\Фото для Фестиваль Орск\20191004_095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714356"/>
            <a:ext cx="3048021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C:\Users\Светлана Жабина\Desktop\Фото для Фестиваль Орск\IMG_0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714356"/>
            <a:ext cx="3047960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C:\Users\Светлана Жабина\Desktop\Фото для Фестиваль Орск\IMG_98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071810"/>
            <a:ext cx="2928958" cy="2196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D:\2019-2020\Конкурсы, работы, акции\Вот и Пасха Детский сад №9 Теремок\Работы на конкурс Вот и Пасха МАДОУ Детский сад №9 Теремок\Абдуллина Улья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1285860"/>
            <a:ext cx="1500198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C:\Users\Светлана Жабина\Desktop\Фото для Фестиваль Орск\IMG_3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357694"/>
            <a:ext cx="2999094" cy="2249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 descr="C:\Users\Светлана Жабина\Desktop\Фото для Фестиваль Орск\P32300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3214686"/>
            <a:ext cx="2952770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488" y="142852"/>
            <a:ext cx="6286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«Великой Победе посвящается…»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286512" y="2786058"/>
            <a:ext cx="2643206" cy="1914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" descr="D:\фото\2017-2018\Бесмертный полк\100_29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571480"/>
            <a:ext cx="2571767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Светлана Жабина\Desktop\Фото для Фестиваль Орск\20190508_1015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643182"/>
            <a:ext cx="2971552" cy="2228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C:\Users\Светлана Жабина\Desktop\Фото для Фестиваль Орск\20190508_1041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571480"/>
            <a:ext cx="2590549" cy="1942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 descr="C:\Users\Светлана Жабина\Desktop\Фото для Фестиваль Орск\IMG_00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857232"/>
            <a:ext cx="2237105" cy="1677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6" descr="C:\Детский сад Теремок\ФОТО\2020-2021\Окно Победы\IMG_00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4929198"/>
            <a:ext cx="2428892" cy="1821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C:\Детский сад Теремок\ФОТО\2017-2018\Акция Читаем детям о войне\100_286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5984" y="4929198"/>
            <a:ext cx="2428892" cy="1821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9" descr="D:\2019-2020\Конкурсы, работы, акции\Работы 9 мая\IMG-20200506-WA002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2857496"/>
            <a:ext cx="2476517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488" y="142852"/>
            <a:ext cx="6286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«Наши Герои-земляки»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500042"/>
            <a:ext cx="3196172" cy="4258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42976" y="1285860"/>
            <a:ext cx="4450655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0243" name="Picture 3" descr="C:\Users\Светлана Жабина\Desktop\97aec3e3-4e34-44b7-a3e2-4805b63a2c90.jpeg"/>
          <p:cNvPicPr>
            <a:picLocks noChangeAspect="1" noChangeArrowheads="1"/>
          </p:cNvPicPr>
          <p:nvPr/>
        </p:nvPicPr>
        <p:blipFill>
          <a:blip r:embed="rId5" cstate="print"/>
          <a:srcRect l="3000"/>
          <a:stretch>
            <a:fillRect/>
          </a:stretch>
        </p:blipFill>
        <p:spPr bwMode="auto">
          <a:xfrm>
            <a:off x="2000232" y="3929066"/>
            <a:ext cx="2595549" cy="2006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 descr="C:\Users\Светлана Жабина\Desktop\2b7d6601-1495-4133-81ac-308a104af430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4929198"/>
            <a:ext cx="2971787" cy="1671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488" y="357166"/>
            <a:ext cx="6286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«Знаменательные даты и события»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1266" name="Picture 2" descr="C:\Детский сад Теремок\ФОТО\2017-2018\23 февраля\подготовительная\IMG_1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785794"/>
            <a:ext cx="2453182" cy="1839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C:\Детский сад Теремок\ФОТО\2017-2018\23 февраля\подготовительная\IMG_2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2786058"/>
            <a:ext cx="2500330" cy="187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8" name="Picture 4" descr="C:\Users\Светлана Жабина\Desktop\Фото для Фестиваль Орск\hAxMlKjE7DEZevlPBn8016860440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3643314"/>
            <a:ext cx="250033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9" name="Picture 5" descr="C:\Users\Светлана Жабина\Desktop\Фото для Фестиваль Орск\20220819_102613.jpg"/>
          <p:cNvPicPr>
            <a:picLocks noChangeAspect="1" noChangeArrowheads="1"/>
          </p:cNvPicPr>
          <p:nvPr/>
        </p:nvPicPr>
        <p:blipFill>
          <a:blip r:embed="rId6" cstate="print"/>
          <a:srcRect t="13044" b="21734"/>
          <a:stretch>
            <a:fillRect/>
          </a:stretch>
        </p:blipFill>
        <p:spPr bwMode="auto">
          <a:xfrm>
            <a:off x="3929058" y="1000108"/>
            <a:ext cx="1971569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0" name="Picture 6" descr="C:\Users\Светлана Жабина\Desktop\Фото для Фестиваль Орск\IMG_13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1071546"/>
            <a:ext cx="2857463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1" name="Picture 7" descr="C:\Users\Светлана Жабина\Desktop\Фото для Фестиваль Орск\IMG_977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7290" y="4857760"/>
            <a:ext cx="2477856" cy="1858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3" descr="D:\май16\IMG_000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29058" y="4000504"/>
            <a:ext cx="2000264" cy="2665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488" y="214290"/>
            <a:ext cx="6286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«ППРС группы, детского сада»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3314" name="Picture 2" descr="C:\Users\Светлана Жабина\Desktop\Фото для Фестиваль Орск\IMG_9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142984"/>
            <a:ext cx="2952712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714356"/>
            <a:ext cx="1724969" cy="2299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Овал 14"/>
          <p:cNvSpPr/>
          <p:nvPr/>
        </p:nvSpPr>
        <p:spPr>
          <a:xfrm>
            <a:off x="3714744" y="3286124"/>
            <a:ext cx="2428892" cy="2428892"/>
          </a:xfrm>
          <a:prstGeom prst="ellipse">
            <a:avLst/>
          </a:prstGeom>
          <a:blipFill rotWithShape="0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Группа 18"/>
          <p:cNvGrpSpPr/>
          <p:nvPr/>
        </p:nvGrpSpPr>
        <p:grpSpPr>
          <a:xfrm>
            <a:off x="928662" y="3714752"/>
            <a:ext cx="2571768" cy="2214578"/>
            <a:chOff x="453780" y="0"/>
            <a:chExt cx="2614590" cy="156875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Прямоугольник 19"/>
            <p:cNvSpPr/>
            <p:nvPr/>
          </p:nvSpPr>
          <p:spPr>
            <a:xfrm>
              <a:off x="453780" y="0"/>
              <a:ext cx="2614590" cy="1568754"/>
            </a:xfrm>
            <a:prstGeom prst="rect">
              <a:avLst/>
            </a:prstGeom>
            <a:blipFill rotWithShape="0">
              <a:blip r:embed="rId7" cstate="print"/>
              <a:stretch>
                <a:fillRect/>
              </a:stretch>
            </a:blip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744128"/>
                <a:satOff val="4483"/>
                <a:lumOff val="3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453780" y="0"/>
              <a:ext cx="2614590" cy="15687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dirty="0"/>
            </a:p>
          </p:txBody>
        </p:sp>
      </p:grpSp>
      <p:pic>
        <p:nvPicPr>
          <p:cNvPr id="22" name="Рисунок 2" descr="C:\Users\Анвар\AppData\Local\Microsoft\Windows\Temporary Internet Files\Content.Word\P10507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1071546"/>
            <a:ext cx="2801489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3" name="Picture 5" descr="C:\Users\Светлана Жабина\Desktop\Фото для Фестиваль Орск\IMG-20230915-WA000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0826" y="3571876"/>
            <a:ext cx="2476496" cy="2476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488" y="357166"/>
            <a:ext cx="6286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Взаимодействие с социумом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9" name="Picture 6" descr="D:\ФОТО\2018-2019\Музейная азбука\100_5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71546"/>
            <a:ext cx="2857520" cy="1924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99" name="Picture 3" descr="C:\Детский сад Теремок\ФОТО\2021-2022\Музейная азбука\IMG_4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071546"/>
            <a:ext cx="2786082" cy="1910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C:\Детский сад Теремок\ФОТО\2022-2023\сотрудничество с библиотекой\IMG_7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571940"/>
            <a:ext cx="2857520" cy="2143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7" descr="D:\ФОТО\2019-2020\Музейная азбука\Изображение 290.jpg"/>
          <p:cNvPicPr>
            <a:picLocks noChangeAspect="1" noChangeArrowheads="1"/>
          </p:cNvPicPr>
          <p:nvPr/>
        </p:nvPicPr>
        <p:blipFill>
          <a:blip r:embed="rId6" cstate="print"/>
          <a:srcRect r="20233"/>
          <a:stretch>
            <a:fillRect/>
          </a:stretch>
        </p:blipFill>
        <p:spPr bwMode="auto">
          <a:xfrm>
            <a:off x="3857620" y="1714488"/>
            <a:ext cx="2214578" cy="1561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Picture 2" descr="D:\1 Гр. Улыбка\конкурсы\конкурс 2)\IMG_12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429000"/>
            <a:ext cx="3214711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100" name="Picture 4" descr="C:\Детский сад Теремок\ФОТО\2022-2023\сотрудничество с библиотекой\IMG_78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4572008"/>
            <a:ext cx="2786076" cy="2089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3571868" y="214290"/>
            <a:ext cx="55721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«Русская изба»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4" name="Picture 2" descr="D:\ФОТО\Разное\Пожидаев ФОТО ГРУПП СРЕДА\DSC_6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214818"/>
            <a:ext cx="3501191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Picture 5" descr="C:\Documents and Settings\Admin\Рабочий стол\100_5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143380"/>
            <a:ext cx="3425604" cy="2417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785794"/>
            <a:ext cx="2786082" cy="3714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488" y="214290"/>
            <a:ext cx="6286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«Участие в конкурсах, выставках»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4338" name="Picture 2" descr="C:\Users\Светлана Жабина\Desktop\Фото для Фестиваль Орск\IMG-20230915-WA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857232"/>
            <a:ext cx="2000251" cy="2667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C:\Users\Светлана Жабина\Desktop\Фото для Фестиваль Орск\IMG-20230915-WA0015.jpg"/>
          <p:cNvPicPr>
            <a:picLocks noChangeAspect="1" noChangeArrowheads="1"/>
          </p:cNvPicPr>
          <p:nvPr/>
        </p:nvPicPr>
        <p:blipFill>
          <a:blip r:embed="rId5"/>
          <a:srcRect b="21495"/>
          <a:stretch>
            <a:fillRect/>
          </a:stretch>
        </p:blipFill>
        <p:spPr bwMode="auto">
          <a:xfrm>
            <a:off x="6000760" y="1071546"/>
            <a:ext cx="3002922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 descr="C:\Users\Светлана Жабина\Desktop\Фото для Фестиваль Орск\IMG-20230915-WA00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1071546"/>
            <a:ext cx="3143272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2" name="Picture 6" descr="C:\Users\Светлана Жабина\Desktop\Фото для Фестиваль Орск\IMG-20230915-WA00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4414" y="3714752"/>
            <a:ext cx="2786082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3" name="Picture 7" descr="C:\Users\Светлана Жабина\Desktop\Фото для Фестиваль Орск\IMG-20230915-WA001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8" y="3714752"/>
            <a:ext cx="2786082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Светлана Жабина\Desktop\IMG-20230919-WA0000.jpg"/>
          <p:cNvPicPr>
            <a:picLocks noChangeAspect="1" noChangeArrowheads="1"/>
          </p:cNvPicPr>
          <p:nvPr/>
        </p:nvPicPr>
        <p:blipFill>
          <a:blip r:embed="rId9"/>
          <a:srcRect l="3922" r="1959"/>
          <a:stretch>
            <a:fillRect/>
          </a:stretch>
        </p:blipFill>
        <p:spPr bwMode="auto">
          <a:xfrm>
            <a:off x="4143372" y="3857628"/>
            <a:ext cx="1714512" cy="2428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 Box 8"/>
          <p:cNvSpPr txBox="1">
            <a:spLocks noChangeArrowheads="1"/>
          </p:cNvSpPr>
          <p:nvPr/>
        </p:nvSpPr>
        <p:spPr bwMode="auto">
          <a:xfrm>
            <a:off x="1428728" y="1643049"/>
            <a:ext cx="4786346" cy="40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«РУССКИЙ </a:t>
            </a: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народ не должен терять своего нравственного авторитета среди других народов - авторитета, достойно завоеванного русским искусством, литературой…</a:t>
            </a:r>
          </a:p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Национальные отличия сохранятся и в XXI веке, если мы будем озабочены воспитанием душ, а не только передачей знаний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»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 algn="r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Д.С.Лихачев</a:t>
            </a:r>
            <a:r>
              <a:rPr lang="ru-RU" sz="2000" b="1" dirty="0">
                <a:solidFill>
                  <a:srgbClr val="0033CC"/>
                </a:solidFill>
                <a:latin typeface="Comic Sans MS" pitchFamily="66" charset="0"/>
              </a:rPr>
              <a:t> </a:t>
            </a:r>
          </a:p>
          <a:p>
            <a:r>
              <a:rPr lang="ru-RU" b="1" dirty="0">
                <a:solidFill>
                  <a:srgbClr val="0033CC"/>
                </a:solidFill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33CC"/>
                </a:solidFill>
                <a:latin typeface="Times New Roman" pitchFamily="18" charset="0"/>
              </a:rPr>
            </a:br>
            <a:r>
              <a:rPr lang="ru-RU" b="1" dirty="0">
                <a:latin typeface="Calibri" pitchFamily="34" charset="0"/>
              </a:rPr>
              <a:t/>
            </a:r>
            <a:br>
              <a:rPr lang="ru-RU" b="1" dirty="0">
                <a:latin typeface="Calibri" pitchFamily="34" charset="0"/>
              </a:rPr>
            </a:br>
            <a:endParaRPr lang="ru-RU" b="1" dirty="0">
              <a:latin typeface="Calibri" pitchFamily="34" charset="0"/>
            </a:endParaRPr>
          </a:p>
        </p:txBody>
      </p:sp>
      <p:pic>
        <p:nvPicPr>
          <p:cNvPr id="4" name="Picture 3" descr="6099646-28714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14290"/>
            <a:ext cx="2735262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3000364" y="428604"/>
            <a:ext cx="61436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«Наши достижения»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2290" name="Picture 2" descr="C:\Users\Светлана Жабина\Desktop\Фото для Фестиваль Орск\IMG_64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000108"/>
            <a:ext cx="2999106" cy="224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D:\2017-2018\дипломы Природа родного края\распечатка\Перова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071546"/>
            <a:ext cx="1716538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1" descr="Изображение 1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4045182"/>
            <a:ext cx="1785950" cy="245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00364" y="4071942"/>
            <a:ext cx="1735202" cy="2471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1142984"/>
            <a:ext cx="1869432" cy="257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Светлана Жабина\Downloads\Скан_20230918 (2)_page-0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11349" y="4143380"/>
            <a:ext cx="1818369" cy="2501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7224" y="4214818"/>
            <a:ext cx="1741057" cy="2395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1643042" y="2643182"/>
            <a:ext cx="6715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   СПАСИБО ЗА ВНИМАНИЕ!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Documents and Settings\Admin\Рабочий стол\ccca3c94608c65e26d7ba75860d2d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458176"/>
            <a:ext cx="221457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Admin\Рабочий стол\1459098446_johan_amos_comenius_1592-167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428604"/>
            <a:ext cx="300039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Admin\Рабочий стол\imag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0"/>
            <a:ext cx="3286148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2714612" y="2857496"/>
            <a:ext cx="20002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600" b="1" dirty="0">
                <a:latin typeface="Comic Sans MS" pitchFamily="66" charset="0"/>
              </a:rPr>
              <a:t>Коменский Я.А. </a:t>
            </a: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6286512" y="2357430"/>
            <a:ext cx="20717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600" b="1" dirty="0">
                <a:latin typeface="Comic Sans MS" pitchFamily="66" charset="0"/>
              </a:rPr>
              <a:t>Ушинский К.Д</a:t>
            </a:r>
            <a:r>
              <a:rPr lang="ru-RU" dirty="0"/>
              <a:t>.  </a:t>
            </a: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3428992" y="6215082"/>
            <a:ext cx="16430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600" b="1" dirty="0">
                <a:latin typeface="Comic Sans MS" pitchFamily="66" charset="0"/>
              </a:rPr>
              <a:t>Буре </a:t>
            </a:r>
            <a:r>
              <a:rPr lang="ru-RU" sz="1600" b="1" dirty="0" smtClean="0">
                <a:latin typeface="Comic Sans MS" pitchFamily="66" charset="0"/>
              </a:rPr>
              <a:t>Р.С</a:t>
            </a:r>
            <a:r>
              <a:rPr lang="ru-RU" sz="1600" b="1" dirty="0">
                <a:latin typeface="Comic Sans MS" pitchFamily="66" charset="0"/>
              </a:rPr>
              <a:t>.  </a:t>
            </a:r>
          </a:p>
        </p:txBody>
      </p:sp>
      <p:sp>
        <p:nvSpPr>
          <p:cNvPr id="16393" name="Rectangle 11"/>
          <p:cNvSpPr>
            <a:spLocks noChangeArrowheads="1"/>
          </p:cNvSpPr>
          <p:nvPr/>
        </p:nvSpPr>
        <p:spPr bwMode="auto">
          <a:xfrm>
            <a:off x="6357950" y="5715016"/>
            <a:ext cx="20002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600" b="1" dirty="0" smtClean="0">
                <a:latin typeface="Comic Sans MS" pitchFamily="66" charset="0"/>
              </a:rPr>
              <a:t>Костина Э.П.</a:t>
            </a:r>
            <a:r>
              <a:rPr lang="ru-RU" sz="1600" b="1" dirty="0">
                <a:latin typeface="Comic Sans MS" pitchFamily="66" charset="0"/>
              </a:rPr>
              <a:t>  </a:t>
            </a:r>
          </a:p>
        </p:txBody>
      </p:sp>
      <p:pic>
        <p:nvPicPr>
          <p:cNvPr id="12" name="Picture 2" descr="C:\Users\Светлана Жабина\Desktop\article137352679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2928933"/>
            <a:ext cx="2286016" cy="285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1500166" y="1428736"/>
            <a:ext cx="742955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28600" algn="ctr" eaLnBrk="0" hangingPunct="0"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Воспитание </a:t>
            </a:r>
            <a:r>
              <a:rPr lang="ru-RU" sz="1600" b="1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чувства собственного достоинства у ребенка как представителя своего народа, толерантного отношения к представителям других национальностей проживающих в ближайшем окружении</a:t>
            </a:r>
            <a:r>
              <a:rPr lang="ru-RU" sz="16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 </a:t>
            </a:r>
          </a:p>
          <a:p>
            <a:endParaRPr lang="ru-RU" b="1" dirty="0" smtClean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Задачи нравственно-патриотического воспитания:</a:t>
            </a:r>
          </a:p>
          <a:p>
            <a:endParaRPr lang="ru-RU" sz="1600" b="1" dirty="0" smtClean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6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Способствовать развитию чувства собственного достоинства у ребенка как представителя своего народа.</a:t>
            </a:r>
          </a:p>
          <a:p>
            <a:pPr>
              <a:buFont typeface="Wingdings" pitchFamily="2" charset="2"/>
              <a:buChar char="q"/>
            </a:pPr>
            <a:r>
              <a:rPr lang="ru-RU" sz="16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Сформировать гражданственно-патриотическое отношение и чувства сопричастности к семье, городу, стране, к культурному   наследию своего народа.</a:t>
            </a:r>
          </a:p>
          <a:p>
            <a:pPr>
              <a:buFont typeface="Wingdings" pitchFamily="2" charset="2"/>
              <a:buChar char="q"/>
            </a:pPr>
            <a:r>
              <a:rPr lang="ru-RU" sz="16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Развивать интерес  к культуре и традициям тех, кто живет рядом с тобой. </a:t>
            </a:r>
          </a:p>
          <a:p>
            <a:pPr>
              <a:buFont typeface="Wingdings" pitchFamily="2" charset="2"/>
              <a:buChar char="q"/>
            </a:pPr>
            <a:r>
              <a:rPr lang="ru-RU" sz="16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Воспитывать  любовь к своей стране, своему народу, и тем, кто живет рядом с тобой.</a:t>
            </a:r>
          </a:p>
          <a:p>
            <a:r>
              <a:rPr lang="ru-RU" sz="1600" dirty="0" smtClean="0">
                <a:latin typeface="Comic Sans MS" pitchFamily="66" charset="0"/>
              </a:rPr>
              <a:t> </a:t>
            </a:r>
          </a:p>
          <a:p>
            <a:pPr indent="228600" algn="ctr" eaLnBrk="0" hangingPunct="0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28600" algn="ctr" eaLnBrk="0" hangingPunct="0">
              <a:buFont typeface="Wingdings" pitchFamily="2" charset="2"/>
              <a:buChar char="q"/>
            </a:pPr>
            <a:endParaRPr lang="ru-RU" sz="1400" b="1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1500166" y="1000108"/>
            <a:ext cx="7643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28600" algn="just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Цель работы по нравственно-патриотическому воспитанию:</a:t>
            </a:r>
            <a:endParaRPr lang="ru-RU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Прямоугольник 1"/>
          <p:cNvSpPr>
            <a:spLocks noChangeArrowheads="1"/>
          </p:cNvSpPr>
          <p:nvPr/>
        </p:nvSpPr>
        <p:spPr bwMode="auto">
          <a:xfrm>
            <a:off x="1928794" y="1643050"/>
            <a:ext cx="628654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Комплексные занятия познавательного и развивающего цикла. 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Совместная </a:t>
            </a:r>
            <a:r>
              <a:rPr lang="ru-RU" b="1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деятельность взрослых и 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дошкольников.</a:t>
            </a:r>
            <a:endParaRPr lang="ru-RU" b="1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Самостоятельная </a:t>
            </a:r>
            <a:r>
              <a:rPr lang="ru-RU" b="1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деятельность дошкольников.</a:t>
            </a:r>
          </a:p>
        </p:txBody>
      </p:sp>
      <p:sp>
        <p:nvSpPr>
          <p:cNvPr id="21509" name="Прямоугольник 2"/>
          <p:cNvSpPr>
            <a:spLocks noChangeArrowheads="1"/>
          </p:cNvSpPr>
          <p:nvPr/>
        </p:nvSpPr>
        <p:spPr bwMode="auto">
          <a:xfrm>
            <a:off x="3000364" y="571480"/>
            <a:ext cx="59293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Направления в работе по нравственно-патриотическому воспитанию</a:t>
            </a:r>
            <a:endParaRPr lang="ru-RU" sz="20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286124"/>
            <a:ext cx="2643206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Детский сад Теремок\ФОТО\2017-2018\Научно-практическая конференция\Новая папка\IMG_2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286124"/>
            <a:ext cx="3525184" cy="2643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1857356" y="428604"/>
            <a:ext cx="72866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Формы работы по нравственно-патриотическому воспитанию </a:t>
            </a:r>
            <a:endParaRPr lang="ru-RU" sz="20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9218" name="Picture 2" descr="C:\Детский сад Теремок\ФОТО\2018-2019\Открытое НОД Петрова АВ\100_5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214422"/>
            <a:ext cx="257176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Детский сад Теремок\ФОТО\2018-2019\Театрализация Гуси Лебеди\20190524_175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9665" y="3357562"/>
            <a:ext cx="2976583" cy="2232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C:\Users\Светлана Жабина\Desktop\Фото для Фестиваль Орск\IMG_94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857462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1" name="Picture 5" descr="C:\Детский сад Теремок\ФОТО\2017-2018\Научно-практическая конференция\Новая папка\IMG_2041.JPG"/>
          <p:cNvPicPr>
            <a:picLocks noChangeAspect="1" noChangeArrowheads="1"/>
          </p:cNvPicPr>
          <p:nvPr/>
        </p:nvPicPr>
        <p:blipFill>
          <a:blip r:embed="rId6" cstate="print"/>
          <a:srcRect r="13523"/>
          <a:stretch>
            <a:fillRect/>
          </a:stretch>
        </p:blipFill>
        <p:spPr bwMode="auto">
          <a:xfrm>
            <a:off x="6286512" y="1142985"/>
            <a:ext cx="2500330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2" name="Picture 6" descr="C:\Детский сад Теремок\ФОТО\2019-2020\Озерная Цветок дружбы\IMG-20191014-WA0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1785926"/>
            <a:ext cx="1589444" cy="2119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C:\Documents and Settings\Admin\Рабочий стол\detsad-2267259-1588567002.jpg"/>
          <p:cNvPicPr>
            <a:picLocks noChangeAspect="1" noChangeArrowheads="1"/>
          </p:cNvPicPr>
          <p:nvPr/>
        </p:nvPicPr>
        <p:blipFill>
          <a:blip r:embed="rId8" cstate="print"/>
          <a:srcRect l="7900" b="5965"/>
          <a:stretch>
            <a:fillRect/>
          </a:stretch>
        </p:blipFill>
        <p:spPr bwMode="auto">
          <a:xfrm>
            <a:off x="3714744" y="4786322"/>
            <a:ext cx="2723594" cy="1855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1285852" y="142852"/>
            <a:ext cx="78581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ctr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Формы работы по нравственно-патриотическому воспитанию 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122" name="Picture 2" descr="C:\Детский сад Теремок\ФОТО\2020-2021\Выставка День космонавтики\IMG-20210425-WA0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71546"/>
            <a:ext cx="3381364" cy="1690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Светлана Жабина\Desktop\Фото для Фестиваль Орск\IMG_6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928670"/>
            <a:ext cx="3309900" cy="248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Детский сад Теремок\ФОТО\2017-2018\Научно-практическая конференция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2857496"/>
            <a:ext cx="2595554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Детский сад Теремок\ФОТО\2019-2020\Музейная азбука\Изображение 2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2786058"/>
            <a:ext cx="3143272" cy="1768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C:\Users\Светлана Жабина\Desktop\detsad-856451-1573816924.jpg"/>
          <p:cNvPicPr>
            <a:picLocks noChangeAspect="1" noChangeArrowheads="1"/>
          </p:cNvPicPr>
          <p:nvPr/>
        </p:nvPicPr>
        <p:blipFill>
          <a:blip r:embed="rId7"/>
          <a:srcRect r="5936" b="5993"/>
          <a:stretch>
            <a:fillRect/>
          </a:stretch>
        </p:blipFill>
        <p:spPr bwMode="auto">
          <a:xfrm>
            <a:off x="2444390" y="4857760"/>
            <a:ext cx="3056304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Детский сад Теремок\ФОТО\2021-2022\Педсовет 31.03.22\IMG_61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4214818"/>
            <a:ext cx="3214678" cy="2411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488" y="285728"/>
            <a:ext cx="6286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    </a:t>
            </a:r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«Моя дружная семья»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146" name="Picture 2" descr="C:\Детский сад Теремок\ФОТО\2020-2021\День матери\PC28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14356"/>
            <a:ext cx="2476517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Светлана Жабина\Desktop\Фото для Фестиваль Орск\20191004_093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786058"/>
            <a:ext cx="257176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Users\Светлана Жабина\Desktop\Фото для Фестиваль Орск\20191004_0953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714752"/>
            <a:ext cx="2743152" cy="2057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 r="32830" b="15867"/>
          <a:stretch>
            <a:fillRect/>
          </a:stretch>
        </p:blipFill>
        <p:spPr bwMode="auto">
          <a:xfrm>
            <a:off x="3857620" y="1285860"/>
            <a:ext cx="2357454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1" name="Picture 7" descr="C:\Детский сад Теремок\ФОТО\2018-2019\ДЕНЬ пожилых\DSC096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714356"/>
            <a:ext cx="2500298" cy="1875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C:\Детский сад Теремок\ФОТО\2018-2019\ДЕНЬ пожилых\100KC182\100_49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2714620"/>
            <a:ext cx="2476518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3" name="Picture 9" descr="C:\Детский сад Теремок\ФОТО\2018-2019\ДЕНЬ пожилых\100KC182\100_50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728" y="4857760"/>
            <a:ext cx="2095514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4" descr="D:\ФОТО\2015-2016\2016-2017\Детские работы\100_422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64" y="4786322"/>
            <a:ext cx="2190733" cy="1643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Admin\Рабочий стол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857488" y="428604"/>
            <a:ext cx="6286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8600" algn="just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«Мой любимый детский сад»</a:t>
            </a:r>
            <a:endParaRPr lang="ru-RU" sz="22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4099" name="Picture 3" descr="C:\Детский сад Теремок\ФОТО\Разное\Детский сад в разное время\100_97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142984"/>
            <a:ext cx="2476491" cy="1857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Детский сад Теремок\ФОТО\Разное\Детский сад в разное время\100_9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142983"/>
            <a:ext cx="2428892" cy="1821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P1010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329816"/>
            <a:ext cx="2500330" cy="1915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357562"/>
            <a:ext cx="2324393" cy="1892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P10100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1071546"/>
            <a:ext cx="2143126" cy="2857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C:\Детский сад Теремок\ФОТО\2020-2021\Аттестация\IMG_01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4143380"/>
            <a:ext cx="2714644" cy="2036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251</Words>
  <Application>Microsoft Office PowerPoint</Application>
  <PresentationFormat>Экран (4:3)</PresentationFormat>
  <Paragraphs>47</Paragraphs>
  <Slides>21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Светлана Жабина</cp:lastModifiedBy>
  <cp:revision>110</cp:revision>
  <dcterms:modified xsi:type="dcterms:W3CDTF">2023-09-19T10:46:19Z</dcterms:modified>
</cp:coreProperties>
</file>