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326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08459-498F-49F8-963E-D4AC3732F95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C38B8-A6E2-4EB8-8809-00F460378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19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C38B8-A6E2-4EB8-8809-00F4603786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84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5486"/>
            <a:ext cx="86409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16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46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38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2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10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56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57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4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03696E-EF63-4096-AFF6-AB8EF545028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DDD3B25-CA3B-4302-86F0-67F05C564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5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627534"/>
            <a:ext cx="4320480" cy="3942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426"/>
            </a:avLst>
          </a:prstGeom>
          <a:blipFill dpi="0" rotWithShape="1"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9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89586" y="843558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anose="02050604050505020204" pitchFamily="18" charset="0"/>
              </a:rPr>
              <a:t>МДОАУ №56 г.Орск</a:t>
            </a:r>
          </a:p>
          <a:p>
            <a:pPr algn="ctr"/>
            <a:r>
              <a:rPr lang="ru-RU" sz="2000" b="1" i="1" dirty="0" smtClean="0">
                <a:latin typeface="Bookman Old Style" panose="02050604050505020204" pitchFamily="18" charset="0"/>
              </a:rPr>
              <a:t>Обобщение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опыта работы.</a:t>
            </a:r>
          </a:p>
          <a:p>
            <a:pPr algn="ctr"/>
            <a:r>
              <a:rPr lang="ru-RU" sz="2000" b="1" i="1" dirty="0" smtClean="0">
                <a:latin typeface="Bookman Old Style" panose="02050604050505020204" pitchFamily="18" charset="0"/>
              </a:rPr>
              <a:t>«</a:t>
            </a:r>
            <a:r>
              <a:rPr lang="ru-RU" sz="2000" b="1" i="1" dirty="0">
                <a:latin typeface="Bookman Old Style" panose="02050604050505020204" pitchFamily="18" charset="0"/>
              </a:rPr>
              <a:t>Развитие мелкой моторики рук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детей старшего дошкольного возраста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посредством художественно – творческой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деятельности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в технике </a:t>
            </a:r>
            <a:r>
              <a:rPr lang="ru-RU" sz="2000" b="1" i="1" dirty="0" err="1">
                <a:latin typeface="Bookman Old Style" panose="02050604050505020204" pitchFamily="18" charset="0"/>
              </a:rPr>
              <a:t>тестопластика</a:t>
            </a:r>
            <a:r>
              <a:rPr lang="ru-RU" sz="2000" b="1" i="1" dirty="0">
                <a:latin typeface="Bookman Old Style" panose="02050604050505020204" pitchFamily="18" charset="0"/>
              </a:rPr>
              <a:t>»</a:t>
            </a:r>
          </a:p>
          <a:p>
            <a:pPr algn="ctr"/>
            <a:endParaRPr lang="ru-RU" sz="20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 smtClean="0">
                <a:latin typeface="Bookman Old Style" panose="02050604050505020204" pitchFamily="18" charset="0"/>
              </a:rPr>
              <a:t>Выполнила</a:t>
            </a:r>
            <a:r>
              <a:rPr lang="ru-RU" sz="2000" b="1" i="1" dirty="0">
                <a:latin typeface="Bookman Old Style" panose="02050604050505020204" pitchFamily="18" charset="0"/>
              </a:rPr>
              <a:t>:</a:t>
            </a:r>
          </a:p>
          <a:p>
            <a:pPr algn="ctr"/>
            <a:r>
              <a:rPr lang="ru-RU" sz="2000" b="1" i="1" dirty="0">
                <a:latin typeface="Bookman Old Style" panose="02050604050505020204" pitchFamily="18" charset="0"/>
              </a:rPr>
              <a:t>воспитатель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Ярцева Елена Владимировна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8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964" y="417719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Различные игры с тестом развивают </a:t>
            </a:r>
            <a:r>
              <a:rPr lang="ru-RU" i="1" dirty="0" smtClean="0"/>
              <a:t>творческую фантазию</a:t>
            </a:r>
            <a:r>
              <a:rPr lang="ru-RU" i="1" dirty="0"/>
              <a:t>, изобретательские способности, </a:t>
            </a:r>
            <a:r>
              <a:rPr lang="ru-RU" i="1" dirty="0" smtClean="0"/>
              <a:t>доставляют детям </a:t>
            </a:r>
            <a:r>
              <a:rPr lang="ru-RU" i="1" dirty="0"/>
              <a:t>радость познания и удовольствия от </a:t>
            </a:r>
            <a:r>
              <a:rPr lang="ru-RU" i="1" dirty="0" smtClean="0"/>
              <a:t>сделанного. Такие </a:t>
            </a:r>
            <a:r>
              <a:rPr lang="ru-RU" i="1" dirty="0"/>
              <a:t>игры особенно полезны закомплексованным </a:t>
            </a:r>
            <a:r>
              <a:rPr lang="ru-RU" i="1" dirty="0" smtClean="0"/>
              <a:t>детям, ребенок </a:t>
            </a:r>
            <a:r>
              <a:rPr lang="ru-RU" i="1" dirty="0"/>
              <a:t>учится получать удовольствие от </a:t>
            </a:r>
            <a:r>
              <a:rPr lang="ru-RU" i="1" dirty="0" smtClean="0"/>
              <a:t>сделанного своими </a:t>
            </a:r>
            <a:r>
              <a:rPr lang="ru-RU" i="1" dirty="0"/>
              <a:t>руками. Даже после одного занятия он </a:t>
            </a:r>
            <a:r>
              <a:rPr lang="ru-RU" i="1" dirty="0" smtClean="0"/>
              <a:t>видит конечный </a:t>
            </a:r>
            <a:r>
              <a:rPr lang="ru-RU" i="1" dirty="0"/>
              <a:t>результат своего труда. Домой дети </a:t>
            </a:r>
            <a:r>
              <a:rPr lang="ru-RU" i="1" dirty="0" smtClean="0"/>
              <a:t>уходят довольные </a:t>
            </a:r>
            <a:r>
              <a:rPr lang="ru-RU" i="1" dirty="0"/>
              <a:t>и удовлетворенные.</a:t>
            </a:r>
            <a:endParaRPr lang="ru-RU" dirty="0"/>
          </a:p>
        </p:txBody>
      </p:sp>
      <p:pic>
        <p:nvPicPr>
          <p:cNvPr id="7170" name="Picture 2" descr="D:\Документы\материал дря КОНКУРСА 2019\Новая папка\20190419_080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87"/>
          <a:stretch/>
        </p:blipFill>
        <p:spPr bwMode="auto">
          <a:xfrm>
            <a:off x="683568" y="2499742"/>
            <a:ext cx="3188409" cy="212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D:\Документы\материал дря КОНКУРСА 2019\Новая папка\20190419_080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31736"/>
            <a:ext cx="4023431" cy="226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7664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950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Детскими работами украшаются фойе детского сада, </a:t>
            </a:r>
            <a:r>
              <a:rPr lang="ru-RU" i="1" dirty="0" smtClean="0"/>
              <a:t>кабинет дополнительного </a:t>
            </a:r>
            <a:r>
              <a:rPr lang="ru-RU" i="1" dirty="0"/>
              <a:t>образования, их дарят родителям. Выставка </a:t>
            </a:r>
            <a:r>
              <a:rPr lang="ru-RU" i="1" dirty="0" smtClean="0"/>
              <a:t>– это </a:t>
            </a:r>
            <a:r>
              <a:rPr lang="ru-RU" i="1" dirty="0"/>
              <a:t>очень важный момент. Выставка </a:t>
            </a:r>
            <a:r>
              <a:rPr lang="ru-RU" i="1" dirty="0" smtClean="0"/>
              <a:t>помогает самоутвердиться </a:t>
            </a:r>
            <a:r>
              <a:rPr lang="ru-RU" i="1" dirty="0"/>
              <a:t>и поддерживает интерес к творчеству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      Различные </a:t>
            </a:r>
            <a:r>
              <a:rPr lang="ru-RU" i="1" dirty="0"/>
              <a:t>игры с тестом развивают </a:t>
            </a:r>
            <a:r>
              <a:rPr lang="ru-RU" i="1" dirty="0" smtClean="0"/>
              <a:t>творческую фантазию</a:t>
            </a:r>
            <a:r>
              <a:rPr lang="ru-RU" i="1" dirty="0"/>
              <a:t>, изобретательские способности, </a:t>
            </a:r>
            <a:r>
              <a:rPr lang="ru-RU" i="1" dirty="0" smtClean="0"/>
              <a:t>доставляют детям </a:t>
            </a:r>
            <a:r>
              <a:rPr lang="ru-RU" i="1" dirty="0"/>
              <a:t>радость познания и удовольствия от </a:t>
            </a:r>
            <a:r>
              <a:rPr lang="ru-RU" i="1" dirty="0" smtClean="0"/>
              <a:t>сделанного. Такие </a:t>
            </a:r>
            <a:r>
              <a:rPr lang="ru-RU" i="1" dirty="0"/>
              <a:t>игры особенно полезны закомплексованным </a:t>
            </a:r>
            <a:r>
              <a:rPr lang="ru-RU" i="1" dirty="0" smtClean="0"/>
              <a:t>детям, ребенок </a:t>
            </a:r>
            <a:r>
              <a:rPr lang="ru-RU" i="1" dirty="0"/>
              <a:t>учится получать удовольствие от </a:t>
            </a:r>
            <a:r>
              <a:rPr lang="ru-RU" i="1" dirty="0" smtClean="0"/>
              <a:t>сделанного своими </a:t>
            </a:r>
            <a:r>
              <a:rPr lang="ru-RU" i="1" dirty="0"/>
              <a:t>руками. Даже после одного занятия он </a:t>
            </a:r>
            <a:r>
              <a:rPr lang="ru-RU" i="1" dirty="0" smtClean="0"/>
              <a:t>видит конечный </a:t>
            </a:r>
            <a:r>
              <a:rPr lang="ru-RU" i="1" dirty="0"/>
              <a:t>результат своего труда. Домой дети </a:t>
            </a:r>
            <a:r>
              <a:rPr lang="ru-RU" i="1" dirty="0" smtClean="0"/>
              <a:t>уходят довольные </a:t>
            </a:r>
            <a:r>
              <a:rPr lang="ru-RU" i="1" dirty="0"/>
              <a:t>и удовлетворенные.</a:t>
            </a:r>
            <a:endParaRPr lang="ru-RU" dirty="0"/>
          </a:p>
        </p:txBody>
      </p:sp>
      <p:pic>
        <p:nvPicPr>
          <p:cNvPr id="8196" name="Picture 4" descr="D:\Документы\материал дря КОНКУРСА 2019\Новая папка\_DSC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865" y="2918142"/>
            <a:ext cx="1263378" cy="190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D:\Документы\материал дря КОНКУРСА 2019\Новая папка\20190419_080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82" y="3192247"/>
            <a:ext cx="2716949" cy="1528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D:\Документы\материал дря КОНКУРСА 2019\Новая папка\20190419_080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00351"/>
            <a:ext cx="288032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3891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255" y="48351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Цель:</a:t>
            </a:r>
          </a:p>
          <a:p>
            <a:r>
              <a:rPr lang="ru-RU" i="1" dirty="0"/>
              <a:t>Развитие мелкой моторики рук у детей старшего дошкольного</a:t>
            </a:r>
          </a:p>
          <a:p>
            <a:r>
              <a:rPr lang="ru-RU" i="1" dirty="0"/>
              <a:t>возраста посредством художественно – творческой</a:t>
            </a:r>
          </a:p>
          <a:p>
            <a:r>
              <a:rPr lang="ru-RU" i="1" dirty="0"/>
              <a:t>деятельности в технике </a:t>
            </a:r>
            <a:r>
              <a:rPr lang="ru-RU" i="1" dirty="0" err="1"/>
              <a:t>тестопластика</a:t>
            </a:r>
            <a:r>
              <a:rPr lang="ru-RU" i="1" dirty="0"/>
              <a:t>.</a:t>
            </a:r>
          </a:p>
          <a:p>
            <a:endParaRPr lang="ru-RU" i="1" u="sng" dirty="0" smtClean="0"/>
          </a:p>
          <a:p>
            <a:r>
              <a:rPr lang="ru-RU" i="1" u="sng" dirty="0" smtClean="0"/>
              <a:t>Задачи</a:t>
            </a:r>
            <a:r>
              <a:rPr lang="ru-RU" i="1" u="sng" dirty="0"/>
              <a:t>:</a:t>
            </a:r>
          </a:p>
          <a:p>
            <a:r>
              <a:rPr lang="ru-RU" dirty="0"/>
              <a:t>- </a:t>
            </a:r>
            <a:r>
              <a:rPr lang="ru-RU" i="1" dirty="0"/>
              <a:t>Развивать художественный вкус, </a:t>
            </a:r>
            <a:r>
              <a:rPr lang="ru-RU" i="1" dirty="0" smtClean="0"/>
              <a:t>фантазию, изобретательность</a:t>
            </a:r>
            <a:r>
              <a:rPr lang="ru-RU" i="1" dirty="0"/>
              <a:t>, пространственное воображение;</a:t>
            </a:r>
          </a:p>
          <a:p>
            <a:r>
              <a:rPr lang="ru-RU" dirty="0"/>
              <a:t>- </a:t>
            </a:r>
            <a:r>
              <a:rPr lang="ru-RU" i="1" dirty="0"/>
              <a:t>Формировать умения планировать работу, </a:t>
            </a:r>
            <a:r>
              <a:rPr lang="ru-RU" i="1" dirty="0" smtClean="0"/>
              <a:t>предвидеть результат </a:t>
            </a:r>
            <a:r>
              <a:rPr lang="ru-RU" i="1" dirty="0"/>
              <a:t>и достигать его;</a:t>
            </a:r>
          </a:p>
          <a:p>
            <a:r>
              <a:rPr lang="ru-RU" dirty="0"/>
              <a:t>- </a:t>
            </a:r>
            <a:r>
              <a:rPr lang="ru-RU" i="1" dirty="0"/>
              <a:t>Приобщение ребёнка к художественной культуре;</a:t>
            </a:r>
          </a:p>
          <a:p>
            <a:r>
              <a:rPr lang="ru-RU" dirty="0"/>
              <a:t>- </a:t>
            </a:r>
            <a:r>
              <a:rPr lang="ru-RU" i="1" dirty="0"/>
              <a:t>Вызывать интерес к данному виду </a:t>
            </a:r>
            <a:r>
              <a:rPr lang="ru-RU" i="1" dirty="0" smtClean="0"/>
              <a:t>деятельности, совершенствовать </a:t>
            </a:r>
            <a:r>
              <a:rPr lang="ru-RU" i="1" dirty="0"/>
              <a:t>свои навыки;</a:t>
            </a:r>
          </a:p>
          <a:p>
            <a:r>
              <a:rPr lang="ru-RU" dirty="0"/>
              <a:t>- </a:t>
            </a:r>
            <a:r>
              <a:rPr lang="ru-RU" i="1" dirty="0"/>
              <a:t>Помогать детям в их желании сделать свои </a:t>
            </a:r>
            <a:r>
              <a:rPr lang="ru-RU" i="1" dirty="0" smtClean="0"/>
              <a:t>работы общественно </a:t>
            </a:r>
            <a:r>
              <a:rPr lang="ru-RU" i="1" dirty="0"/>
              <a:t>значимыми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29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72" y="48351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/>
              <a:t>Актуальность</a:t>
            </a:r>
          </a:p>
          <a:p>
            <a:pPr algn="just"/>
            <a:r>
              <a:rPr lang="ru-RU" i="1" dirty="0"/>
              <a:t>Техника лепки </a:t>
            </a:r>
            <a:r>
              <a:rPr lang="ru-RU" i="1" dirty="0" smtClean="0"/>
              <a:t>– самая развивающая</a:t>
            </a:r>
            <a:r>
              <a:rPr lang="ru-RU" i="1" dirty="0"/>
              <a:t>. Соленое тесто – чудесный материал для</a:t>
            </a:r>
          </a:p>
          <a:p>
            <a:pPr algn="just"/>
            <a:r>
              <a:rPr lang="ru-RU" i="1" dirty="0" smtClean="0"/>
              <a:t>Работы: пластичный</a:t>
            </a:r>
            <a:r>
              <a:rPr lang="ru-RU" i="1" dirty="0"/>
              <a:t>, мягкий, интересный. </a:t>
            </a:r>
            <a:endParaRPr lang="ru-RU" i="1" dirty="0" smtClean="0"/>
          </a:p>
          <a:p>
            <a:pPr algn="just"/>
            <a:r>
              <a:rPr lang="ru-RU" i="1" dirty="0" smtClean="0"/>
              <a:t>Это увлечение приносит </a:t>
            </a:r>
            <a:r>
              <a:rPr lang="ru-RU" i="1" dirty="0"/>
              <a:t>помимо удовольствия и неоценимую пользу </a:t>
            </a:r>
            <a:r>
              <a:rPr lang="ru-RU" i="1" dirty="0" smtClean="0"/>
              <a:t>для здоровья </a:t>
            </a:r>
            <a:r>
              <a:rPr lang="ru-RU" i="1" dirty="0"/>
              <a:t>тела и души. </a:t>
            </a:r>
            <a:endParaRPr lang="ru-RU" i="1" dirty="0" smtClean="0"/>
          </a:p>
          <a:p>
            <a:pPr algn="just"/>
            <a:r>
              <a:rPr lang="ru-RU" i="1" dirty="0" smtClean="0"/>
              <a:t>Активизируется </a:t>
            </a:r>
            <a:r>
              <a:rPr lang="ru-RU" i="1" dirty="0"/>
              <a:t>работа пальцев </a:t>
            </a:r>
            <a:r>
              <a:rPr lang="ru-RU" i="1" dirty="0" smtClean="0"/>
              <a:t>рук, мозга </a:t>
            </a:r>
            <a:r>
              <a:rPr lang="ru-RU" i="1" dirty="0"/>
              <a:t>и идет полное расслабление тела и души.</a:t>
            </a:r>
          </a:p>
          <a:p>
            <a:pPr algn="just"/>
            <a:r>
              <a:rPr lang="ru-RU" i="1" dirty="0"/>
              <a:t>Работа по </a:t>
            </a:r>
            <a:r>
              <a:rPr lang="ru-RU" i="1" dirty="0" err="1"/>
              <a:t>тестопластике</a:t>
            </a:r>
            <a:r>
              <a:rPr lang="ru-RU" i="1" dirty="0"/>
              <a:t> комплексно </a:t>
            </a:r>
            <a:r>
              <a:rPr lang="ru-RU" i="1" dirty="0" smtClean="0"/>
              <a:t>воздействует на </a:t>
            </a:r>
            <a:r>
              <a:rPr lang="ru-RU" i="1" dirty="0"/>
              <a:t>развитие ребёнка. Кроме общепринятого мнения </a:t>
            </a:r>
            <a:r>
              <a:rPr lang="ru-RU" i="1" dirty="0" smtClean="0"/>
              <a:t>о развитии </a:t>
            </a:r>
            <a:r>
              <a:rPr lang="ru-RU" i="1" dirty="0"/>
              <a:t>мелкой моторики можно говорить о том, </a:t>
            </a:r>
            <a:r>
              <a:rPr lang="ru-RU" i="1" dirty="0" smtClean="0"/>
              <a:t>что лепка </a:t>
            </a:r>
            <a:r>
              <a:rPr lang="ru-RU" i="1" dirty="0"/>
              <a:t>из соленого теста способствует развитию </a:t>
            </a:r>
            <a:r>
              <a:rPr lang="ru-RU" i="1" dirty="0" smtClean="0"/>
              <a:t>творчества дошкольников</a:t>
            </a:r>
            <a:r>
              <a:rPr lang="ru-RU" i="1" dirty="0"/>
              <a:t>, повышает сенсорную чувствительность, </a:t>
            </a:r>
            <a:r>
              <a:rPr lang="ru-RU" i="1" dirty="0" smtClean="0"/>
              <a:t>то есть </a:t>
            </a:r>
            <a:r>
              <a:rPr lang="ru-RU" i="1" dirty="0"/>
              <a:t>способствует тонкому восприятию формы, </a:t>
            </a:r>
            <a:r>
              <a:rPr lang="ru-RU" i="1" dirty="0" smtClean="0"/>
              <a:t>фактуры, цвета</a:t>
            </a:r>
            <a:r>
              <a:rPr lang="ru-RU" i="1" dirty="0"/>
              <a:t>, веса, пластики, развивает </a:t>
            </a:r>
            <a:r>
              <a:rPr lang="ru-RU" i="1" dirty="0" smtClean="0"/>
              <a:t>воображение, пространственное </a:t>
            </a:r>
            <a:r>
              <a:rPr lang="ru-RU" i="1" dirty="0"/>
              <a:t>мышление, общую ручную </a:t>
            </a:r>
            <a:r>
              <a:rPr lang="ru-RU" i="1" dirty="0" smtClean="0"/>
              <a:t>умелость, мелкую </a:t>
            </a:r>
            <a:r>
              <a:rPr lang="ru-RU" i="1" dirty="0"/>
              <a:t>моторику, синхронизирует работу обеих 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38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809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Лепка – это самый осязаемый и самый </a:t>
            </a:r>
            <a:r>
              <a:rPr lang="ru-RU" i="1" dirty="0" smtClean="0"/>
              <a:t>реалистичный вид </a:t>
            </a:r>
            <a:r>
              <a:rPr lang="ru-RU" i="1" dirty="0"/>
              <a:t>искусства. Лепные фигурки – как настоящие. </a:t>
            </a:r>
            <a:r>
              <a:rPr lang="ru-RU" i="1" dirty="0" smtClean="0"/>
              <a:t>Их можно </a:t>
            </a:r>
            <a:r>
              <a:rPr lang="ru-RU" i="1" dirty="0"/>
              <a:t>трогать, рассматривать со всех сторон,</a:t>
            </a:r>
          </a:p>
          <a:p>
            <a:pPr algn="just"/>
            <a:r>
              <a:rPr lang="ru-RU" i="1" dirty="0"/>
              <a:t>быстро изменять по своему желанию. </a:t>
            </a:r>
            <a:r>
              <a:rPr lang="ru-RU" i="1" dirty="0" smtClean="0"/>
              <a:t>Сувениры сделанные </a:t>
            </a:r>
            <a:r>
              <a:rPr lang="ru-RU" i="1" dirty="0"/>
              <a:t>своими руками приносят радость </a:t>
            </a:r>
            <a:r>
              <a:rPr lang="ru-RU" i="1" dirty="0" smtClean="0"/>
              <a:t>не только </a:t>
            </a:r>
            <a:r>
              <a:rPr lang="ru-RU" i="1" dirty="0"/>
              <a:t>ребёнку, который вылепил это «чудо», но </a:t>
            </a:r>
            <a:r>
              <a:rPr lang="ru-RU" i="1" dirty="0" smtClean="0"/>
              <a:t>и тем </a:t>
            </a:r>
            <a:r>
              <a:rPr lang="ru-RU" i="1" dirty="0"/>
              <a:t>кому он их дарит вместе с частичкой </a:t>
            </a:r>
            <a:r>
              <a:rPr lang="ru-RU" i="1" dirty="0" smtClean="0"/>
              <a:t>своего душевного </a:t>
            </a:r>
            <a:r>
              <a:rPr lang="ru-RU" i="1" dirty="0"/>
              <a:t>тепла.</a:t>
            </a:r>
            <a:endParaRPr lang="ru-RU" dirty="0"/>
          </a:p>
        </p:txBody>
      </p:sp>
      <p:pic>
        <p:nvPicPr>
          <p:cNvPr id="1026" name="Picture 2" descr="C:\Users\User\AppData\Local\Temp\Rar$DIa11700.43515\20181022_132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3718"/>
            <a:ext cx="3070887" cy="2303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AppData\Local\Temp\Rar$DIa11700.46493\20181022_132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27461"/>
            <a:ext cx="3145896" cy="2359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2848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8351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Тесто – приятный на ощупь, экологически безвредный и </a:t>
            </a:r>
            <a:r>
              <a:rPr lang="ru-RU" i="1" dirty="0" smtClean="0"/>
              <a:t>не аллергенный </a:t>
            </a:r>
            <a:r>
              <a:rPr lang="ru-RU" i="1" dirty="0"/>
              <a:t>материал. Его можно замесить в </a:t>
            </a:r>
            <a:r>
              <a:rPr lang="ru-RU" i="1" dirty="0" smtClean="0"/>
              <a:t>любое время</a:t>
            </a:r>
            <a:r>
              <a:rPr lang="ru-RU" i="1" dirty="0"/>
              <a:t>. Оно легко отмывается и не оставляет следов. </a:t>
            </a:r>
            <a:r>
              <a:rPr lang="ru-RU" i="1" dirty="0" smtClean="0"/>
              <a:t>При соблюдении </a:t>
            </a:r>
            <a:r>
              <a:rPr lang="ru-RU" i="1" dirty="0"/>
              <a:t>технологии изготовления тесто не липнет </a:t>
            </a:r>
            <a:r>
              <a:rPr lang="ru-RU" i="1" dirty="0" smtClean="0"/>
              <a:t>к рукам </a:t>
            </a:r>
            <a:r>
              <a:rPr lang="ru-RU" i="1" dirty="0"/>
              <a:t>и очень </a:t>
            </a:r>
            <a:r>
              <a:rPr lang="ru-RU" i="1" dirty="0" smtClean="0"/>
              <a:t>пластично. Приемы </a:t>
            </a:r>
            <a:r>
              <a:rPr lang="ru-RU" i="1" dirty="0"/>
              <a:t>обучения лепки из теста, используемые мною, </a:t>
            </a:r>
            <a:r>
              <a:rPr lang="ru-RU" i="1" dirty="0" smtClean="0"/>
              <a:t>те же</a:t>
            </a:r>
            <a:r>
              <a:rPr lang="ru-RU" i="1" dirty="0"/>
              <a:t>, что и при лепке из пластилина</a:t>
            </a:r>
            <a:endParaRPr lang="ru-RU" dirty="0"/>
          </a:p>
        </p:txBody>
      </p:sp>
      <p:pic>
        <p:nvPicPr>
          <p:cNvPr id="2050" name="Picture 2" descr="C:\Users\User\AppData\Local\Temp\Rar$DIa11700.35847\20181022_13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5840"/>
            <a:ext cx="3190841" cy="2393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AppData\Local\Temp\Rar$DIa11700.40536\20181022_132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1710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9475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49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Я </a:t>
            </a:r>
            <a:r>
              <a:rPr lang="ru-RU" i="1" dirty="0" smtClean="0"/>
              <a:t>убедилась в том, </a:t>
            </a:r>
            <a:r>
              <a:rPr lang="ru-RU" i="1" dirty="0"/>
              <a:t>чтобы </a:t>
            </a:r>
            <a:r>
              <a:rPr lang="ru-RU" i="1" dirty="0" smtClean="0"/>
              <a:t>дети с удовольствием лепят для кого-то, т.е. они стремятся порадовать своих друзей, родителей поделками из теста, и по этому стараются их выполнять красиво, аккуратно. Этому способствует и  использование игровой </a:t>
            </a:r>
            <a:r>
              <a:rPr lang="ru-RU" i="1" dirty="0"/>
              <a:t>технологии, </a:t>
            </a:r>
            <a:r>
              <a:rPr lang="ru-RU" i="1" dirty="0" smtClean="0"/>
              <a:t>которая помогает развивать интерес детей  </a:t>
            </a:r>
            <a:r>
              <a:rPr lang="ru-RU" i="1" dirty="0"/>
              <a:t>к </a:t>
            </a:r>
            <a:r>
              <a:rPr lang="ru-RU" i="1" dirty="0" err="1"/>
              <a:t>тестопластике</a:t>
            </a:r>
            <a:r>
              <a:rPr lang="ru-RU" i="1" dirty="0"/>
              <a:t>. Наличие интереса побуждает </a:t>
            </a:r>
            <a:r>
              <a:rPr lang="ru-RU" i="1" dirty="0" smtClean="0"/>
              <a:t>к творчеству</a:t>
            </a:r>
            <a:r>
              <a:rPr lang="ru-RU" i="1" dirty="0"/>
              <a:t>, приносит </a:t>
            </a:r>
            <a:r>
              <a:rPr lang="ru-RU" i="1" dirty="0" smtClean="0"/>
              <a:t>радость, и удовлетворение.</a:t>
            </a:r>
            <a:endParaRPr lang="ru-RU" dirty="0"/>
          </a:p>
        </p:txBody>
      </p:sp>
      <p:pic>
        <p:nvPicPr>
          <p:cNvPr id="3074" name="Picture 2" descr="C:\Users\User\AppData\Local\Temp\Rar$DIa9948.21797\20190404_113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7734"/>
            <a:ext cx="2203737" cy="1239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AppData\Local\Temp\Rar$DIa9948.24372\20190404_1130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81"/>
          <a:stretch/>
        </p:blipFill>
        <p:spPr bwMode="auto">
          <a:xfrm>
            <a:off x="3635896" y="2211710"/>
            <a:ext cx="1705087" cy="2443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AppData\Local\Temp\Rar$DIa10216.30658\20190404_103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78802"/>
            <a:ext cx="2722779" cy="153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4301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785" y="44809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Чтобы заинтересовать детей, я применяю следующие </a:t>
            </a:r>
            <a:r>
              <a:rPr lang="ru-RU" i="1" dirty="0" smtClean="0"/>
              <a:t>игровые технологии </a:t>
            </a:r>
            <a:r>
              <a:rPr lang="ru-RU" i="1" dirty="0"/>
              <a:t>– обыгрывание поделок, “оживление” их </a:t>
            </a:r>
            <a:r>
              <a:rPr lang="ru-RU" i="1" dirty="0" smtClean="0"/>
              <a:t>различными способами</a:t>
            </a:r>
            <a:r>
              <a:rPr lang="ru-RU" i="1" dirty="0"/>
              <a:t>, с ними можно разговаривать, советоваться, </a:t>
            </a:r>
            <a:r>
              <a:rPr lang="ru-RU" i="1" dirty="0" smtClean="0"/>
              <a:t>играть. Во </a:t>
            </a:r>
            <a:r>
              <a:rPr lang="ru-RU" i="1" dirty="0"/>
              <a:t>время творческого процесса я рассказываю детям </a:t>
            </a:r>
            <a:r>
              <a:rPr lang="ru-RU" i="1" dirty="0" smtClean="0"/>
              <a:t>различные приключения</a:t>
            </a:r>
            <a:r>
              <a:rPr lang="ru-RU" i="1" dirty="0"/>
              <a:t>, показываю сказки. Обыгрывание помогает </a:t>
            </a:r>
            <a:r>
              <a:rPr lang="ru-RU" i="1" dirty="0" smtClean="0"/>
              <a:t>привлечь внимание </a:t>
            </a:r>
            <a:r>
              <a:rPr lang="ru-RU" i="1" dirty="0"/>
              <a:t>к изображаемому, мотивировать, обосновывать </a:t>
            </a:r>
            <a:r>
              <a:rPr lang="ru-RU" i="1" dirty="0" smtClean="0"/>
              <a:t>задание, заинтересовать </a:t>
            </a:r>
            <a:r>
              <a:rPr lang="ru-RU" i="1" dirty="0"/>
              <a:t>предстоящей работой, объяснить </a:t>
            </a:r>
            <a:r>
              <a:rPr lang="ru-RU" i="1" dirty="0" smtClean="0"/>
              <a:t>приемы изготовления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098" name="Picture 2" descr="C:\Users\User\AppData\Local\Temp\Rar$DIa12416.43923\20190404_093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1750"/>
            <a:ext cx="3639388" cy="204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User\AppData\Local\Temp\Rar$DIa12016.3191\20190404_093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76529"/>
            <a:ext cx="3266839" cy="183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4175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7494"/>
            <a:ext cx="86694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     В </a:t>
            </a:r>
            <a:r>
              <a:rPr lang="ru-RU" i="1" dirty="0"/>
              <a:t>работе с детьми я учитываю их желание, </a:t>
            </a:r>
            <a:r>
              <a:rPr lang="ru-RU" i="1" dirty="0" smtClean="0"/>
              <a:t>настроение, возможности</a:t>
            </a:r>
            <a:r>
              <a:rPr lang="ru-RU" i="1" dirty="0"/>
              <a:t>, интересы. Занятия проводятся в </a:t>
            </a:r>
            <a:r>
              <a:rPr lang="ru-RU" i="1" dirty="0" smtClean="0"/>
              <a:t>спокойной атмосфере</a:t>
            </a:r>
            <a:r>
              <a:rPr lang="ru-RU" i="1" dirty="0"/>
              <a:t>, часто под приятную музыку.</a:t>
            </a:r>
          </a:p>
          <a:p>
            <a:pPr algn="just"/>
            <a:r>
              <a:rPr lang="ru-RU" i="1" dirty="0" smtClean="0"/>
              <a:t>      Чтобы </a:t>
            </a:r>
            <a:r>
              <a:rPr lang="ru-RU" i="1" dirty="0"/>
              <a:t>заинтересовать детей, я использую различные «хитрости</a:t>
            </a:r>
            <a:r>
              <a:rPr lang="ru-RU" i="1" dirty="0" smtClean="0"/>
              <a:t>»: разноцветное </a:t>
            </a:r>
            <a:r>
              <a:rPr lang="ru-RU" i="1" dirty="0"/>
              <a:t>тесто, добавляю в тесто </a:t>
            </a:r>
            <a:r>
              <a:rPr lang="ru-RU" i="1" dirty="0" smtClean="0"/>
              <a:t>ванилин, детям </a:t>
            </a:r>
            <a:r>
              <a:rPr lang="ru-RU" i="1" dirty="0"/>
              <a:t>очень нравится этот запах праздника.</a:t>
            </a:r>
          </a:p>
          <a:p>
            <a:pPr algn="just"/>
            <a:r>
              <a:rPr lang="ru-RU" i="1" dirty="0" smtClean="0"/>
              <a:t>     Тесто </a:t>
            </a:r>
            <a:r>
              <a:rPr lang="ru-RU" i="1" dirty="0"/>
              <a:t>- не просто мука и вода, это «волшебное тесто», </a:t>
            </a:r>
            <a:r>
              <a:rPr lang="ru-RU" i="1" dirty="0" smtClean="0"/>
              <a:t>из которого </a:t>
            </a:r>
            <a:r>
              <a:rPr lang="ru-RU" i="1" dirty="0"/>
              <a:t>можно слепить всё что захочешь, но есть его нельзя, а </a:t>
            </a:r>
            <a:r>
              <a:rPr lang="ru-RU" i="1" dirty="0" smtClean="0"/>
              <a:t>то можно </a:t>
            </a:r>
            <a:r>
              <a:rPr lang="ru-RU" i="1" dirty="0"/>
              <a:t>превратиться в птичку, самолёт или цветочек. И вода – </a:t>
            </a:r>
            <a:r>
              <a:rPr lang="ru-RU" i="1" dirty="0" smtClean="0"/>
              <a:t>не просто </a:t>
            </a:r>
            <a:r>
              <a:rPr lang="ru-RU" i="1" dirty="0"/>
              <a:t>вода, а «волшебная водичка», которая может склеивать.</a:t>
            </a:r>
            <a:endParaRPr lang="ru-RU" dirty="0"/>
          </a:p>
        </p:txBody>
      </p:sp>
      <p:pic>
        <p:nvPicPr>
          <p:cNvPr id="5122" name="Picture 2" descr="C:\Users\User\AppData\Local\Temp\Rar$DIa11848.15088\20190403_090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8412"/>
            <a:ext cx="2943311" cy="16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Ia11848.18721\20190404_09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37577"/>
            <a:ext cx="2999317" cy="16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6591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      Чтобы </a:t>
            </a:r>
            <a:r>
              <a:rPr lang="ru-RU" i="1" dirty="0"/>
              <a:t>научить ребенка лепить недостаточно дать ему </a:t>
            </a:r>
            <a:r>
              <a:rPr lang="ru-RU" i="1" dirty="0" smtClean="0"/>
              <a:t>одного кусочка </a:t>
            </a:r>
            <a:r>
              <a:rPr lang="ru-RU" i="1" dirty="0"/>
              <a:t>теста. Важно показать, как это сделать. </a:t>
            </a:r>
            <a:r>
              <a:rPr lang="ru-RU" i="1" dirty="0" smtClean="0"/>
              <a:t>Именно поэтому </a:t>
            </a:r>
            <a:r>
              <a:rPr lang="ru-RU" i="1" dirty="0"/>
              <a:t>воспитателю самому необходимо уметь </a:t>
            </a:r>
            <a:r>
              <a:rPr lang="ru-RU" i="1" dirty="0" smtClean="0"/>
              <a:t>рисовать, лепить</a:t>
            </a:r>
            <a:r>
              <a:rPr lang="ru-RU" i="1" dirty="0"/>
              <a:t>, мастерить, давая детям возможность наблюдать </a:t>
            </a:r>
            <a:r>
              <a:rPr lang="ru-RU" i="1" dirty="0" smtClean="0"/>
              <a:t>за процессом </a:t>
            </a:r>
            <a:r>
              <a:rPr lang="ru-RU" i="1" dirty="0"/>
              <a:t>созидания изделия. Эти наблюдения вызывают </a:t>
            </a:r>
            <a:r>
              <a:rPr lang="ru-RU" i="1" dirty="0" smtClean="0"/>
              <a:t>у детей </a:t>
            </a:r>
            <a:r>
              <a:rPr lang="ru-RU" i="1" dirty="0"/>
              <a:t>интерес к данному виду деятельности, </a:t>
            </a:r>
            <a:r>
              <a:rPr lang="ru-RU" i="1" dirty="0" smtClean="0"/>
              <a:t>стремление подражать </a:t>
            </a:r>
            <a:r>
              <a:rPr lang="ru-RU" i="1" dirty="0"/>
              <a:t>взрослому, наконец, совершенствовать свои навыки.</a:t>
            </a:r>
            <a:endParaRPr lang="ru-RU" dirty="0"/>
          </a:p>
        </p:txBody>
      </p:sp>
      <p:pic>
        <p:nvPicPr>
          <p:cNvPr id="6146" name="Picture 2" descr="C:\Users\User\AppData\Local\Temp\Rar$DIa11848.27744\20190404_091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9742"/>
            <a:ext cx="4023431" cy="226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177341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781</Words>
  <Application>Microsoft Office PowerPoint</Application>
  <PresentationFormat>Экран (16:9)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UeerAsus</cp:lastModifiedBy>
  <cp:revision>11</cp:revision>
  <dcterms:created xsi:type="dcterms:W3CDTF">2018-06-07T09:24:00Z</dcterms:created>
  <dcterms:modified xsi:type="dcterms:W3CDTF">2021-03-15T06:57:52Z</dcterms:modified>
</cp:coreProperties>
</file>