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7" r:id="rId3"/>
    <p:sldId id="265" r:id="rId4"/>
    <p:sldId id="258" r:id="rId5"/>
    <p:sldId id="259" r:id="rId6"/>
    <p:sldId id="260" r:id="rId7"/>
    <p:sldId id="267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C365-AC9D-46F3-AB96-4D57EDDDD411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0A1C-A736-44B8-84FC-A36F2E30A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C365-AC9D-46F3-AB96-4D57EDDDD411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0A1C-A736-44B8-84FC-A36F2E30A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C365-AC9D-46F3-AB96-4D57EDDDD411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0A1C-A736-44B8-84FC-A36F2E30A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C365-AC9D-46F3-AB96-4D57EDDDD411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0A1C-A736-44B8-84FC-A36F2E30A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C365-AC9D-46F3-AB96-4D57EDDDD411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0A1C-A736-44B8-84FC-A36F2E30A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C365-AC9D-46F3-AB96-4D57EDDDD411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0A1C-A736-44B8-84FC-A36F2E30A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C365-AC9D-46F3-AB96-4D57EDDDD411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0A1C-A736-44B8-84FC-A36F2E30A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C365-AC9D-46F3-AB96-4D57EDDDD411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0A1C-A736-44B8-84FC-A36F2E30A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C365-AC9D-46F3-AB96-4D57EDDDD411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0A1C-A736-44B8-84FC-A36F2E30A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C365-AC9D-46F3-AB96-4D57EDDDD411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0A1C-A736-44B8-84FC-A36F2E30A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C365-AC9D-46F3-AB96-4D57EDDDD411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22000A1C-A736-44B8-84FC-A36F2E30AE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42C365-AC9D-46F3-AB96-4D57EDDDD411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000A1C-A736-44B8-84FC-A36F2E30AED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4775" y="242047"/>
            <a:ext cx="111879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 – эстетическое  </a:t>
            </a:r>
            <a:r>
              <a:rPr lang="en-US" sz="60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60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развитие </a:t>
            </a:r>
            <a:r>
              <a:rPr lang="ru-RU" sz="60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дошкольников </a:t>
            </a:r>
            <a:r>
              <a:rPr lang="ru-RU" sz="6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4775" y="2413337"/>
            <a:ext cx="1118795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предполагает развитие предпосылок ценностно-смыслового восприятия и понимания произведений 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искусства, мира 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природы; становление эстетического отношения к окружающему миру; формирование элементарных представлений о видах искусства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6710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22043" y="2765778"/>
            <a:ext cx="7755467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sz="28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</a:t>
            </a:r>
          </a:p>
          <a:p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Петрищева Наталья Николаевна 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квалификационной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</a:t>
            </a:r>
          </a:p>
          <a:p>
            <a:endParaRPr lang="ru-RU" b="1" u="sng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r>
              <a:rPr lang="ru-RU" dirty="0" smtClean="0"/>
              <a:t>                                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rgbClr val="FFFF00"/>
                </a:solidFill>
              </a:rPr>
              <a:t>                                                      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                                                    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r>
              <a:rPr lang="ru-RU" sz="2000" b="1" dirty="0" smtClean="0">
                <a:solidFill>
                  <a:srgbClr val="7030A0"/>
                </a:solidFill>
              </a:rPr>
              <a:t>                                          </a:t>
            </a:r>
            <a:r>
              <a:rPr lang="ru-RU" dirty="0" smtClean="0">
                <a:solidFill>
                  <a:srgbClr val="7030A0"/>
                </a:solidFill>
              </a:rPr>
              <a:t>                                                          -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30" t="7570" r="10322" b="10996"/>
          <a:stretch/>
        </p:blipFill>
        <p:spPr>
          <a:xfrm>
            <a:off x="507998" y="1535230"/>
            <a:ext cx="3228623" cy="469623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6400" y="541867"/>
            <a:ext cx="110066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образовательное автономное учреждение</a:t>
            </a:r>
          </a:p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«Центр развития ребёнка – детский сад № 56 «Надежда» города Орска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34933" y="2957689"/>
            <a:ext cx="6705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</a:t>
            </a: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авторской программы по художественно – эстетическому развитию 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«Волшебная кисточка»</a:t>
            </a:r>
            <a:endParaRPr lang="ru-RU" sz="2800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65422" y="2438401"/>
            <a:ext cx="3036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</a:t>
            </a:r>
            <a:endParaRPr lang="ru-RU" sz="2800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61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978" y="541866"/>
            <a:ext cx="11322755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Авторская </a:t>
            </a:r>
            <a:r>
              <a:rPr lang="ru-RU" sz="36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«Волшебная кисточка».  </a:t>
            </a:r>
          </a:p>
          <a:p>
            <a:endParaRPr lang="ru-RU" sz="1600" b="1" u="sng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4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Развивать художественно-творческие способности детей на основе народного декоративно-прикладного искусства.</a:t>
            </a:r>
          </a:p>
          <a:p>
            <a:endParaRPr lang="ru-RU" sz="2400" b="1" u="sng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4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интерес к различным видам искусства (рисование, литература, музыка, декоративное искусство).</a:t>
            </a:r>
          </a:p>
          <a:p>
            <a:pPr lvl="0"/>
            <a:r>
              <a:rPr lang="ru-RU" sz="2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-Формировать художественно-образное представление и мышление, эмоционально-чувственное отношение к предметам и явлениям действительности.</a:t>
            </a:r>
          </a:p>
          <a:p>
            <a:pPr lvl="0"/>
            <a:r>
              <a:rPr lang="ru-RU" sz="2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-Знакомить детей с народным декоративно-прикладным искусством.</a:t>
            </a:r>
          </a:p>
          <a:p>
            <a:pPr lvl="0"/>
            <a:r>
              <a:rPr lang="ru-RU" sz="2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сенсорные способности восприятия: чувство цвета, ритма, композиции, умение выражать в художественных образах предметы и явления действительности.</a:t>
            </a:r>
          </a:p>
          <a:p>
            <a:pPr lvl="0"/>
            <a:r>
              <a:rPr lang="ru-RU" sz="2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-Воспитывать эстетический вкус, эмоциональную отзывчивость на прекрасное.</a:t>
            </a:r>
          </a:p>
          <a:p>
            <a:pPr lvl="0"/>
            <a:r>
              <a:rPr lang="ru-RU" sz="2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-Приобщать детей к лучшим образцам отечественного и мирового искусства.</a:t>
            </a:r>
          </a:p>
          <a:p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9177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284" y="190472"/>
            <a:ext cx="1170657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 составлена для дошкольников, на четыре года обучения. Структурной особенностью программы является 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блочно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планирование. Основные разделы программы группируются вокруг единой темы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 первого года обучения (</a:t>
            </a:r>
            <a:r>
              <a:rPr lang="ru-RU" b="1" u="sng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мл.гр</a:t>
            </a:r>
            <a:r>
              <a:rPr lang="ru-RU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ru-RU" sz="20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"Волшебные краски и карандаши"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98284" y="1234976"/>
            <a:ext cx="702863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Знакомство детей  с глиняной игрушкой.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1)Обучение чередованию двух  элементов росписи одним цветом.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2)Чередование двух цветов разными техниками.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 rot="10800000" flipV="1">
            <a:off x="4989687" y="1380971"/>
            <a:ext cx="546382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Используем тычки, ватные палочки, «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пальцеграфию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98284" y="3496636"/>
            <a:ext cx="655158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sng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второго года обучения (ср. гр</a:t>
            </a:r>
            <a:r>
              <a:rPr kumimoji="0" lang="ru-RU" altLang="ru-RU" sz="2000" b="1" i="0" u="sng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.)"Мы художники"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Рисунок 11" descr="http://img1.liveinternet.ru/images/attach/c/5/86/745/86745375_IMG_59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868" t="21008" r="12790" b="6888"/>
          <a:stretch>
            <a:fillRect/>
          </a:stretch>
        </p:blipFill>
        <p:spPr bwMode="auto">
          <a:xfrm>
            <a:off x="283958" y="4002882"/>
            <a:ext cx="2030264" cy="21721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449690" y="4967028"/>
            <a:ext cx="91214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Чередование цвета и формы элементов, находим сходство и различие между игрушками.</a:t>
            </a:r>
            <a:endParaRPr kumimoji="0" lang="ru-RU" altLang="ru-RU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535" y="1538677"/>
            <a:ext cx="1559279" cy="18363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/>
          <p:cNvSpPr/>
          <p:nvPr/>
        </p:nvSpPr>
        <p:spPr>
          <a:xfrm flipV="1">
            <a:off x="4989688" y="2998631"/>
            <a:ext cx="5463822" cy="323145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2054578" y="5206781"/>
            <a:ext cx="9132711" cy="358641"/>
          </a:xfrm>
          <a:prstGeom prst="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575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015" y="128955"/>
            <a:ext cx="8932985" cy="1128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третьего года обучения (</a:t>
            </a:r>
            <a:r>
              <a:rPr lang="ru-RU" b="1" u="sng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ст.гр</a:t>
            </a:r>
            <a:r>
              <a:rPr lang="ru-RU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ru-RU" sz="20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Мир искусства»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Формируем у дошкольников навыки рисования (в разных техниках) элементов основных (традиционных) видов росписи и </a:t>
            </a:r>
            <a:endParaRPr lang="ru-RU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16923" y="879231"/>
            <a:ext cx="5627077" cy="390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вводим знакомство с уральской домовой росписью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6" descr="http://pioner48.ru/image/cache/data-pioner48-school-shopedu-gorodetskaya-rospis-komplekt-iz-10-kartochek-razmrom-35kh70sm-3-600x60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808" t="14953" r="20077" b="8975"/>
          <a:stretch/>
        </p:blipFill>
        <p:spPr bwMode="auto">
          <a:xfrm>
            <a:off x="768291" y="1462737"/>
            <a:ext cx="1974907" cy="25109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74782" y="4032234"/>
            <a:ext cx="9372601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модуля – «КАПЕЛЬКА»</a:t>
            </a:r>
            <a:endParaRPr lang="ru-RU" sz="16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4" descr="http://fs1.ppt4web.ru/images/95232/147481/640/img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669" t="4061" r="7296" b="2983"/>
          <a:stretch/>
        </p:blipFill>
        <p:spPr bwMode="auto">
          <a:xfrm>
            <a:off x="3574828" y="1462737"/>
            <a:ext cx="2189993" cy="25109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6" name="Рисунок 15" descr="http://data18.i.gallery.ru/albums/gallery/350263-ce000-85722699-m750x740-u311cc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005" t="8932" r="8894" b="10675"/>
          <a:stretch/>
        </p:blipFill>
        <p:spPr bwMode="auto">
          <a:xfrm>
            <a:off x="6423691" y="1462737"/>
            <a:ext cx="2298506" cy="25109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7" name="Рисунок 16" descr="https://ds03.infourok.ru/uploads/ex/1344/00041e6b-879d9f41/hello_html_m3a517b79.jpg"/>
          <p:cNvPicPr/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392" t="25577" r="15058" b="6889"/>
          <a:stretch/>
        </p:blipFill>
        <p:spPr bwMode="auto">
          <a:xfrm>
            <a:off x="9381067" y="1462737"/>
            <a:ext cx="2151656" cy="25109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74782" y="4501661"/>
            <a:ext cx="10580079" cy="1884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  <a:tabLst>
                <a:tab pos="5220970" algn="l"/>
                <a:tab pos="6570980" algn="l"/>
                <a:tab pos="6751320" algn="l"/>
              </a:tabLst>
            </a:pPr>
            <a:r>
              <a:rPr lang="ru-RU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четвертого года обучения (</a:t>
            </a:r>
            <a:r>
              <a:rPr lang="ru-RU" b="1" u="sng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</a:t>
            </a:r>
            <a:r>
              <a:rPr lang="ru-RU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гр.) </a:t>
            </a:r>
            <a:r>
              <a:rPr lang="ru-RU" sz="20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"Широка страна моя родная"</a:t>
            </a:r>
            <a:endParaRPr lang="ru-RU" sz="2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5220970" algn="l"/>
                <a:tab pos="6570980" algn="l"/>
                <a:tab pos="6751320" algn="l"/>
              </a:tabLst>
            </a:pPr>
            <a:r>
              <a:rPr lang="ru-RU" sz="20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деятельности по реализации регионального компонента</a:t>
            </a:r>
            <a:r>
              <a:rPr lang="ru-RU" sz="20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знакомство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творчеством П. Бажова, изучение национальных традиций и обычаев, воспитание любви к природе родного края и его обитателям, уважения к прошлому своего народа, знакомство с домовой уральской росписью, любви к родному слову.</a:t>
            </a:r>
            <a:endParaRPr lang="ru-RU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71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199" y="0"/>
            <a:ext cx="51776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писателем Павлом Бажовым</a:t>
            </a:r>
            <a:endParaRPr lang="ru-RU" sz="2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8" descr="http://1.bp.blogspot.com/-nLmeAMrXU5w/UtYCGAKeRzI/AAAAAAAAAMM/BPYI5qd6ID0/s1600/%D0%91%D0%B0%D0%B6%D0%BE%D0%B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004" t="4046" r="23359" b="-791"/>
          <a:stretch/>
        </p:blipFill>
        <p:spPr bwMode="auto">
          <a:xfrm>
            <a:off x="462881" y="412227"/>
            <a:ext cx="2035998" cy="26941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&amp;Scy;&amp;tcy;&amp;iecy;&amp;pcy;&amp;acy;&amp;ncy; &amp;Pcy;&amp;iecy;&amp;tcy;&amp;rcy;&amp;ocy;&amp;vcy;&amp;icy;&amp;chcy; &amp;icy; &amp;Mcy;&amp;iecy;&amp;dcy;&amp;ncy;&amp;ocy;&amp;jcy; &amp;gcy;&amp;ocy;&amp;rcy;&amp;ycy; &amp;KHcy;&amp;ocy;&amp;zcy;&amp;yacy;&amp;jcy;&amp;kcy;&amp;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020" y="357563"/>
            <a:ext cx="1959005" cy="26941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814647" y="0"/>
            <a:ext cx="65649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Опытно-экспериментальная деятельность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277" t="1112"/>
          <a:stretch/>
        </p:blipFill>
        <p:spPr>
          <a:xfrm>
            <a:off x="5984202" y="400110"/>
            <a:ext cx="2637670" cy="2609023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25" t="20039" r="14205" b="10565"/>
          <a:stretch/>
        </p:blipFill>
        <p:spPr>
          <a:xfrm>
            <a:off x="9418258" y="353943"/>
            <a:ext cx="2347572" cy="26551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08" t="-333" r="4869"/>
          <a:stretch/>
        </p:blipFill>
        <p:spPr>
          <a:xfrm>
            <a:off x="462881" y="3258774"/>
            <a:ext cx="4455131" cy="34657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41858" y="3429701"/>
            <a:ext cx="2686305" cy="22016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00" r="7100"/>
          <a:stretch/>
        </p:blipFill>
        <p:spPr>
          <a:xfrm rot="5400000">
            <a:off x="9229568" y="3369397"/>
            <a:ext cx="2699607" cy="2322227"/>
          </a:xfrm>
          <a:prstGeom prst="rect">
            <a:avLst/>
          </a:prstGeom>
        </p:spPr>
      </p:pic>
      <p:sp>
        <p:nvSpPr>
          <p:cNvPr id="15" name="Стрелка вправо 14"/>
          <p:cNvSpPr/>
          <p:nvPr/>
        </p:nvSpPr>
        <p:spPr>
          <a:xfrm>
            <a:off x="8621872" y="2524501"/>
            <a:ext cx="87511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5013271" y="531847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5400000">
            <a:off x="8547076" y="5270641"/>
            <a:ext cx="602597" cy="616750"/>
          </a:xfrm>
          <a:prstGeom prst="triangle">
            <a:avLst>
              <a:gd name="adj" fmla="val 519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325977" y="6016650"/>
            <a:ext cx="68111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«Создаём малахит и яшму» - знакомим детей с Хозяйкой медной горы </a:t>
            </a:r>
          </a:p>
        </p:txBody>
      </p:sp>
    </p:spTree>
    <p:extLst>
      <p:ext uri="{BB962C8B-B14F-4D97-AF65-F5344CB8AC3E}">
        <p14:creationId xmlns="" xmlns:p14="http://schemas.microsoft.com/office/powerpoint/2010/main" val="362497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09005"/>
            <a:ext cx="109728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274320"/>
            <a:ext cx="5624286" cy="6080605"/>
          </a:xfrm>
        </p:spPr>
        <p:txBody>
          <a:bodyPr/>
          <a:lstStyle/>
          <a:p>
            <a:pPr algn="ctr">
              <a:lnSpc>
                <a:spcPct val="90000"/>
              </a:lnSpc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элементов росписи в украшении нарядов сказочных героев. </a:t>
            </a:r>
          </a:p>
          <a:p>
            <a:pPr algn="just">
              <a:lnSpc>
                <a:spcPct val="90000"/>
              </a:lnSpc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Знакомим детей с художниками – иллюстраторами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073" y="1839803"/>
            <a:ext cx="2581355" cy="2915077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717" y="3638971"/>
            <a:ext cx="2705351" cy="2983897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595" y="1875486"/>
            <a:ext cx="2661140" cy="1026478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876" y="4788709"/>
            <a:ext cx="2520461" cy="1142219"/>
          </a:xfrm>
          <a:prstGeom prst="rect">
            <a:avLst/>
          </a:prstGeom>
          <a:noFill/>
        </p:spPr>
      </p:pic>
      <p:pic>
        <p:nvPicPr>
          <p:cNvPr id="9" name="Содержимое 8"/>
          <p:cNvPicPr>
            <a:picLocks noGrp="1" noChangeAspect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23" y="482047"/>
            <a:ext cx="2405434" cy="1802654"/>
          </a:xfrm>
          <a:prstGeom prst="rect">
            <a:avLst/>
          </a:prstGeom>
        </p:spPr>
      </p:pic>
      <p:sp>
        <p:nvSpPr>
          <p:cNvPr id="10" name="Стрелка влево 9"/>
          <p:cNvSpPr/>
          <p:nvPr/>
        </p:nvSpPr>
        <p:spPr>
          <a:xfrm>
            <a:off x="3095897" y="2081349"/>
            <a:ext cx="2495006" cy="256902"/>
          </a:xfrm>
          <a:prstGeom prst="leftArrow">
            <a:avLst>
              <a:gd name="adj1" fmla="val 50000"/>
              <a:gd name="adj2" fmla="val 43473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39589" y="548640"/>
            <a:ext cx="22729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Каменный цветок» - аппликация. (Использование монотипной  бумаги).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59" y="2621952"/>
            <a:ext cx="2610949" cy="1835520"/>
          </a:xfrm>
          <a:prstGeom prst="rect">
            <a:avLst/>
          </a:prstGeom>
        </p:spPr>
      </p:pic>
      <p:sp>
        <p:nvSpPr>
          <p:cNvPr id="13" name="Стрелка влево 12"/>
          <p:cNvSpPr/>
          <p:nvPr/>
        </p:nvSpPr>
        <p:spPr>
          <a:xfrm>
            <a:off x="3117829" y="4128132"/>
            <a:ext cx="2642891" cy="247925"/>
          </a:xfrm>
          <a:prstGeom prst="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151551" y="3383915"/>
            <a:ext cx="2818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«Каменный цветок» - рисование</a:t>
            </a:r>
            <a:endParaRPr lang="ru-RU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29" y="4634401"/>
            <a:ext cx="2534654" cy="1923153"/>
          </a:xfrm>
          <a:prstGeom prst="rect">
            <a:avLst/>
          </a:prstGeom>
        </p:spPr>
      </p:pic>
      <p:sp>
        <p:nvSpPr>
          <p:cNvPr id="16" name="Стрелка влево 15"/>
          <p:cNvSpPr/>
          <p:nvPr/>
        </p:nvSpPr>
        <p:spPr>
          <a:xfrm>
            <a:off x="3139600" y="6200774"/>
            <a:ext cx="2673371" cy="239216"/>
          </a:xfrm>
          <a:prstGeom prst="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187336" y="5368834"/>
            <a:ext cx="27823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«Уральский  костюм» - мужской и женский. </a:t>
            </a:r>
            <a:endParaRPr lang="ru-RU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78823"/>
            <a:ext cx="10972800" cy="101890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деятельности в работе с детьми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935479"/>
            <a:ext cx="10972800" cy="46612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Повышается интерес к народному декоративно-прикладному искусству, в частности к народному творчеству Урала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Формируются новые навыки техники рисования ( двойной мазок, символы и т.д.)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Формируется умение работать с материалами художников-иллюстраторов ( </a:t>
            </a:r>
            <a:r>
              <a:rPr lang="ru-RU" dirty="0" err="1" smtClean="0"/>
              <a:t>Е.Рачов</a:t>
            </a:r>
            <a:r>
              <a:rPr lang="ru-RU" dirty="0" smtClean="0"/>
              <a:t>, Ю.Васнецов и др.)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Развивается художественно-эстетический вкус, желание участвовать в творческих конкурсах и выставках.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Развивается познавательная активность детей в процессе  опытно-экспериментальной деятельности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Развивается желание использовать творческие навыки в самостоятельной деятельности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307</TotalTime>
  <Words>526</Words>
  <Application>Microsoft Office PowerPoint</Application>
  <PresentationFormat>Произвольный</PresentationFormat>
  <Paragraphs>78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Результаты деятельности в работе с детьми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Художественно – эстетическое  развитие дошкольников</dc:title>
  <dc:creator>Natalya</dc:creator>
  <cp:lastModifiedBy>UeerAsus</cp:lastModifiedBy>
  <cp:revision>34</cp:revision>
  <dcterms:created xsi:type="dcterms:W3CDTF">2017-11-25T07:04:43Z</dcterms:created>
  <dcterms:modified xsi:type="dcterms:W3CDTF">2017-11-27T11:01:57Z</dcterms:modified>
</cp:coreProperties>
</file>