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2" r:id="rId3"/>
    <p:sldId id="336" r:id="rId4"/>
    <p:sldId id="335" r:id="rId5"/>
    <p:sldId id="337" r:id="rId6"/>
    <p:sldId id="313" r:id="rId7"/>
    <p:sldId id="322" r:id="rId8"/>
    <p:sldId id="291" r:id="rId9"/>
    <p:sldId id="323" r:id="rId10"/>
    <p:sldId id="259" r:id="rId11"/>
    <p:sldId id="338" r:id="rId12"/>
    <p:sldId id="339" r:id="rId13"/>
    <p:sldId id="326" r:id="rId14"/>
    <p:sldId id="340" r:id="rId15"/>
    <p:sldId id="341" r:id="rId16"/>
    <p:sldId id="328" r:id="rId17"/>
    <p:sldId id="294" r:id="rId18"/>
    <p:sldId id="295" r:id="rId19"/>
    <p:sldId id="296" r:id="rId20"/>
    <p:sldId id="343" r:id="rId21"/>
    <p:sldId id="342" r:id="rId22"/>
    <p:sldId id="331" r:id="rId23"/>
    <p:sldId id="332" r:id="rId24"/>
    <p:sldId id="299" r:id="rId25"/>
    <p:sldId id="334" r:id="rId26"/>
    <p:sldId id="33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96846-40B2-4954-9DD4-615EEDCEC9F5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271DC6-404C-43B7-8AAB-DC3277CC8493}" type="pres">
      <dgm:prSet presAssocID="{1A996846-40B2-4954-9DD4-615EEDCEC9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17C6E8EA-3CBA-4CDE-854E-F7BE5E4B3E74}" type="presOf" srcId="{1A996846-40B2-4954-9DD4-615EEDCEC9F5}" destId="{E4271DC6-404C-43B7-8AAB-DC3277CC8493}" srcOrd="0" destOrd="0" presId="urn:microsoft.com/office/officeart/2005/8/layout/vList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2CB3-EB23-453E-909B-58AC30836287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5AA5-E98E-4A2C-8C52-F3A98D2D7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9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380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8169275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24744"/>
            <a:ext cx="5616624" cy="201622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1" y="4365104"/>
            <a:ext cx="5040561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image3801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5676900"/>
            <a:ext cx="15462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3563" y="5808663"/>
            <a:ext cx="16557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ea typeface="Gungsuh" pitchFamily="18" charset="-127"/>
              </a:rPr>
              <a:t>shpuntova.ucoz.ru</a:t>
            </a:r>
            <a:endParaRPr lang="ru-RU" sz="900" b="1">
              <a:solidFill>
                <a:schemeClr val="bg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90491"/>
            <a:ext cx="8229600" cy="40857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9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  <a:lumMod val="75000"/>
              </a:schemeClr>
            </a:gs>
            <a:gs pos="4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600000" scaled="0"/>
            <a:tileRect/>
          </a:gra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balanced" dir="t">
              <a:rot lat="0" lon="0" rev="3000000"/>
            </a:lightRig>
          </a:scene3d>
          <a:sp3d contourW="12700" prstMaterial="dkEdge"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Gungsuh" pitchFamily="18" charset="-127"/>
          <a:ea typeface="Gungsuh" pitchFamily="18" charset="-12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ungsuh" pitchFamily="18" charset="-127"/>
          <a:ea typeface="Gungsuh" pitchFamily="18" charset="-127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Gungsuh" pitchFamily="18" charset="-127"/>
          <a:ea typeface="Gungsuh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s://28.kropds.ru/wp-content/uploads/2024/07/image005.jpg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28.kropds.ru/wp-content/uploads/2024/07/image006.jpg" TargetMode="External"/><Relationship Id="rId12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28.kropds.ru/wp-content/uploads/2024/07/image004.jpg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28.kropds.ru/wp-content/uploads/2024/07/image003.jpg" TargetMode="External"/><Relationship Id="rId1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979712" y="836712"/>
            <a:ext cx="5616575" cy="2232248"/>
          </a:xfrm>
        </p:spPr>
        <p:txBody>
          <a:bodyPr/>
          <a:lstStyle/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«Консультирование родителей детей, не посещающих дошкольное учреждение, по вопросам музыкального развития и воспитания. Обучение приемам, способствующим творческому развитию детей, способам организации досуга дома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797152"/>
            <a:ext cx="8107263" cy="2060848"/>
          </a:xfrm>
        </p:spPr>
        <p:txBody>
          <a:bodyPr/>
          <a:lstStyle/>
          <a:p>
            <a:endParaRPr lang="ru-RU" dirty="0"/>
          </a:p>
          <a:p>
            <a:r>
              <a:rPr lang="ru-RU" sz="1600" dirty="0">
                <a:solidFill>
                  <a:srgbClr val="FF0000"/>
                </a:solidFill>
              </a:rPr>
              <a:t>Муниципальное дошкольное образовательное автономное учреждение «Детский сад № 99 комбинированного вида «Домовенок» г. Орска</a:t>
            </a:r>
            <a:r>
              <a:rPr lang="ru-RU" sz="1600" dirty="0" smtClean="0">
                <a:solidFill>
                  <a:srgbClr val="FF0000"/>
                </a:solidFill>
              </a:rPr>
              <a:t>».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sz="1600" dirty="0">
                <a:solidFill>
                  <a:srgbClr val="3366FF"/>
                </a:solidFill>
              </a:rPr>
              <a:t>п</a:t>
            </a:r>
            <a:r>
              <a:rPr lang="ru-RU" sz="1600" dirty="0" smtClean="0">
                <a:solidFill>
                  <a:srgbClr val="3366FF"/>
                </a:solidFill>
              </a:rPr>
              <a:t>одготовила: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музыкальный </a:t>
            </a:r>
            <a:r>
              <a:rPr lang="ru-RU" sz="1600" dirty="0" smtClean="0"/>
              <a:t>руководитель </a:t>
            </a:r>
            <a:endParaRPr lang="ru-RU" sz="1600" dirty="0" smtClean="0"/>
          </a:p>
          <a:p>
            <a:pPr lvl="0"/>
            <a:r>
              <a:rPr lang="ru-RU" sz="1600" dirty="0" smtClean="0"/>
              <a:t>                                   </a:t>
            </a:r>
            <a:r>
              <a:rPr lang="ru-RU" sz="1600" dirty="0" err="1" smtClean="0"/>
              <a:t>Карпенкова</a:t>
            </a:r>
            <a:r>
              <a:rPr lang="ru-RU" sz="1600" dirty="0" smtClean="0"/>
              <a:t> </a:t>
            </a:r>
            <a:r>
              <a:rPr lang="ru-RU" sz="1600" dirty="0"/>
              <a:t>И.В. </a:t>
            </a:r>
          </a:p>
          <a:p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7491"/>
            <a:ext cx="8229600" cy="60524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Приемы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</a:t>
            </a:r>
            <a:r>
              <a:rPr lang="ru-RU" sz="20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разнообразных музыкальных </a:t>
            </a:r>
            <a:r>
              <a:rPr lang="ru-RU" sz="20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</a:t>
            </a:r>
            <a:r>
              <a:rPr lang="ru-RU" sz="2000" b="1" i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ru-RU" sz="20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«Угадай </a:t>
            </a:r>
            <a:r>
              <a:rPr lang="ru-RU" sz="20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мелодию», «Музыкальные стулья», «Пой и покажи</a:t>
            </a:r>
            <a:r>
              <a:rPr lang="ru-RU" sz="20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0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</a:t>
            </a:r>
            <a:r>
              <a:rPr lang="ru-RU" sz="20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простых музыкальных инструментов для совместной игры </a:t>
            </a:r>
            <a:r>
              <a:rPr lang="ru-RU" sz="20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1800" b="1" i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48" y="3163460"/>
            <a:ext cx="4205591" cy="33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7491"/>
            <a:ext cx="8229600" cy="60524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Приемы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упражнения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Выполнение утренней гимнастики </a:t>
            </a:r>
            <a:r>
              <a:rPr lang="ru-RU" sz="24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и физкультуры </a:t>
            </a:r>
            <a:r>
              <a:rPr lang="ru-RU" sz="24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под </a:t>
            </a:r>
            <a:r>
              <a:rPr lang="ru-RU" sz="24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музыку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на создание ритмов с помощью хлопков, </a:t>
            </a:r>
            <a:r>
              <a:rPr lang="ru-RU" sz="24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топанья</a:t>
            </a:r>
            <a:endParaRPr lang="ru-RU" sz="2400" b="1" i="1" kern="100" dirty="0">
              <a:solidFill>
                <a:prstClr val="black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Совместное выполнение с родителями простых танцевальных </a:t>
            </a:r>
            <a:r>
              <a:rPr lang="ru-RU" sz="24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движений</a:t>
            </a:r>
          </a:p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Музыкальные пальчиковые </a:t>
            </a:r>
            <a:r>
              <a:rPr lang="ru-RU" sz="24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</a:p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Современные образовательные информационные </a:t>
            </a:r>
            <a:r>
              <a:rPr lang="ru-RU" sz="24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технологии</a:t>
            </a:r>
            <a:r>
              <a:rPr lang="ru-RU" sz="24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ети 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увлеченно смотрят и повторяют движение за </a:t>
            </a:r>
            <a:r>
              <a:rPr lang="ru-RU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Барбариками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Кукутиками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i="1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1800" b="1" i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7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7491"/>
            <a:ext cx="8229600" cy="60524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Приемы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2000" b="1" i="1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1800" b="1" i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for-teacher.ru/edu/data/img/pic-0237m56ut3-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48" y="1591372"/>
            <a:ext cx="4236626" cy="3176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https://sun9-22.userapi.com/impf/c850632/v850632211/5c9d/meHmbiaJbow.jpg?size=320x240&amp;quality=96&amp;keep_aspect_ratio=1&amp;background=000000&amp;sign=405ca98a12628a10c812a28c6c48fd87&amp;type=video_thumb"/>
          <p:cNvPicPr>
            <a:picLocks noChangeAspect="1" noChangeArrowheads="1"/>
          </p:cNvPicPr>
          <p:nvPr/>
        </p:nvPicPr>
        <p:blipFill>
          <a:blip r:embed="rId3" cstate="print"/>
          <a:srcRect t="12500" r="1562" b="12499"/>
          <a:stretch>
            <a:fillRect/>
          </a:stretch>
        </p:blipFill>
        <p:spPr bwMode="auto">
          <a:xfrm>
            <a:off x="2484954" y="4221088"/>
            <a:ext cx="396044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4.bp.blogspot.com/-CS8lnP-fats/TzfMuvsbl-I/AAAAAAAAG3s/E5YEIZLikG0/s1600/PA240027.jpg"/>
          <p:cNvPicPr>
            <a:picLocks noChangeAspect="1" noChangeArrowheads="1"/>
          </p:cNvPicPr>
          <p:nvPr/>
        </p:nvPicPr>
        <p:blipFill>
          <a:blip r:embed="rId4" cstate="print"/>
          <a:srcRect b="5856"/>
          <a:stretch>
            <a:fillRect/>
          </a:stretch>
        </p:blipFill>
        <p:spPr bwMode="auto">
          <a:xfrm>
            <a:off x="4465174" y="1591372"/>
            <a:ext cx="4552899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72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информационные технологии</a:t>
            </a:r>
            <a:endParaRPr lang="ru-RU" sz="2000" b="1" dirty="0"/>
          </a:p>
        </p:txBody>
      </p:sp>
      <p:pic>
        <p:nvPicPr>
          <p:cNvPr id="3" name="Рисунок 2" descr="1280x1280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w0SyeEhy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201" y="1134899"/>
            <a:ext cx="3071834" cy="219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ffeed96e1102.jpg"/>
          <p:cNvPicPr>
            <a:picLocks noChangeAspect="1"/>
          </p:cNvPicPr>
          <p:nvPr/>
        </p:nvPicPr>
        <p:blipFill>
          <a:blip r:embed="rId4" cstate="print"/>
          <a:srcRect l="22656" r="19531"/>
          <a:stretch>
            <a:fillRect/>
          </a:stretch>
        </p:blipFill>
        <p:spPr>
          <a:xfrm>
            <a:off x="6223252" y="1134899"/>
            <a:ext cx="2571768" cy="250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vent_8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637160"/>
            <a:ext cx="3889402" cy="218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71e481d3ff9a819731161ff156e8e3e.jpg"/>
          <p:cNvPicPr>
            <a:picLocks noChangeAspect="1"/>
          </p:cNvPicPr>
          <p:nvPr/>
        </p:nvPicPr>
        <p:blipFill>
          <a:blip r:embed="rId6" cstate="print"/>
          <a:srcRect r="1785" b="11253"/>
          <a:stretch>
            <a:fillRect/>
          </a:stretch>
        </p:blipFill>
        <p:spPr>
          <a:xfrm>
            <a:off x="4714876" y="4005064"/>
            <a:ext cx="392909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63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7491"/>
            <a:ext cx="8229600" cy="60524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Приемы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И СЛУХОВОЕ ВОСПРИЯТИЕ</a:t>
            </a:r>
            <a:endParaRPr lang="ru-RU" sz="2000" b="1" i="1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kern="1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Поддерживать интерес у детей к прослушиванию музыкальных </a:t>
            </a: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произведений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Развивать </a:t>
            </a:r>
            <a:r>
              <a:rPr lang="ru-RU" sz="2000" b="1" kern="1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музыкальные способности во взаимосвязи с «материальными произведениям», живописью, </a:t>
            </a: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театром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При </a:t>
            </a:r>
            <a:r>
              <a:rPr lang="ru-RU" sz="2000" b="1" kern="1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обсуждении с детьми прослушанного, направлять их внимание на нравственно-эстетическую оценку музыкального </a:t>
            </a: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содержания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Регулярное </a:t>
            </a:r>
            <a:r>
              <a:rPr lang="ru-RU" sz="2000" b="1" kern="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пение детских песен в кругу </a:t>
            </a: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семьи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Поощрение </a:t>
            </a:r>
            <a:r>
              <a:rPr lang="ru-RU" sz="2000" b="1" kern="1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родителями певческих проявлений </a:t>
            </a:r>
            <a:r>
              <a:rPr lang="ru-RU" sz="2000" b="1" kern="1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дошкольников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000" b="1" kern="100" dirty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Применение аудио и видео материалов для расширения музыкального </a:t>
            </a:r>
            <a:r>
              <a:rPr lang="ru-RU" sz="2000" b="1" kern="100" dirty="0" smtClean="0">
                <a:solidFill>
                  <a:prstClr val="black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кругозора</a:t>
            </a:r>
            <a:endParaRPr lang="ru-RU" sz="2000" b="1" kern="100" dirty="0">
              <a:solidFill>
                <a:prstClr val="black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sz="2000" b="1" i="1" kern="1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6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7491"/>
            <a:ext cx="8229600" cy="60524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Приемы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/>
          <a:lstStyle/>
          <a:p>
            <a:pPr marL="0" indent="0" algn="ctr">
              <a:buNone/>
            </a:pPr>
            <a:endPara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МУЗЫКИ</a:t>
            </a:r>
          </a:p>
          <a:p>
            <a:pPr marL="0" indent="0" algn="ctr">
              <a:buNone/>
            </a:pPr>
            <a:endParaRPr lang="ru-RU" sz="2000" b="1" i="1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lvl="0" algn="ctr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вовлечение детей в создание собственных мелодий с использованием доступных инструментов.</a:t>
            </a:r>
            <a:endParaRPr lang="ru-RU" sz="2000" b="1" i="1" kern="100" dirty="0">
              <a:solidFill>
                <a:prstClr val="black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занятий по импровизации, где дети могут свободно выражать себя (идет дождь, шумит ветерок, гремит гром и другие</a:t>
            </a:r>
            <a:r>
              <a:rPr lang="ru-RU" sz="20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b="1" i="1" kern="100" dirty="0">
              <a:solidFill>
                <a:prstClr val="black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ru-RU" sz="2000" b="1" i="1" kern="1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77072"/>
            <a:ext cx="3384376" cy="26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www.mdr.de/sachsenradio/bild393606_v-variantBig16x9_wm-true_zc-ecbbafc6.jpg?version=1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4063965" cy="261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63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916832"/>
            <a:ext cx="2920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Поём дома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39" y="476672"/>
            <a:ext cx="5216817" cy="566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3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 из комплекта по слушанию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33534"/>
              </p:ext>
            </p:extLst>
          </p:nvPr>
        </p:nvGraphicFramePr>
        <p:xfrm>
          <a:off x="468313" y="1590675"/>
          <a:ext cx="2087463" cy="241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Диски из комплекта по слушанию и пению   ">
            <a:hlinkClick r:id="rId7"/>
            <a:extLst>
              <a:ext uri="{FF2B5EF4-FFF2-40B4-BE49-F238E27FC236}">
                <a16:creationId xmlns="" xmlns:a16="http://schemas.microsoft.com/office/drawing/2014/main" id="{E519FC02-8DE8-E0F8-6E21-0E946DC069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30425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Диски из комплекта по слушанию и пению   ">
            <a:hlinkClick r:id="rId9"/>
            <a:extLst>
              <a:ext uri="{FF2B5EF4-FFF2-40B4-BE49-F238E27FC236}">
                <a16:creationId xmlns="" xmlns:a16="http://schemas.microsoft.com/office/drawing/2014/main" id="{6BD14EC6-26F3-F082-2E55-1465DE4CC3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72607"/>
            <a:ext cx="230425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иски из комплекта по слушанию и пению   ">
            <a:hlinkClick r:id="rId11"/>
            <a:extLst>
              <a:ext uri="{FF2B5EF4-FFF2-40B4-BE49-F238E27FC236}">
                <a16:creationId xmlns="" xmlns:a16="http://schemas.microsoft.com/office/drawing/2014/main" id="{B003D62B-2D22-0917-75EC-715F7DC9F6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49" y="4143250"/>
            <a:ext cx="230425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ски из комплекта по слушанию и пению   ">
            <a:hlinkClick r:id="rId13"/>
            <a:extLst>
              <a:ext uri="{FF2B5EF4-FFF2-40B4-BE49-F238E27FC236}">
                <a16:creationId xmlns="" xmlns:a16="http://schemas.microsoft.com/office/drawing/2014/main" id="{89EC8F16-55F3-5C04-9CE4-5B3EE32A74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50624"/>
            <a:ext cx="2296882" cy="2296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92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Методики раннего развития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5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«Знать ноты раньше, чем ходить» Тюленева П.В</a:t>
            </a:r>
            <a:r>
              <a:rPr lang="ru-RU" sz="24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 с мамой» Сергея и Екатерины </a:t>
            </a:r>
            <a:r>
              <a:rPr lang="ru-RU" sz="24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Железновых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Соната» Лазарева </a:t>
            </a:r>
            <a:r>
              <a:rPr lang="ru-RU" sz="24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400" b="1" kern="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Судзуки </a:t>
            </a:r>
            <a:endParaRPr lang="ru-RU" sz="24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24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s://www.igrocity.ru/pics/veselaya-logoritmika_p0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2928958" cy="288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https://sun1-18.userapi.com/c624931/v624931231/17e8e/Mr17MPcwr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2954370" cy="2905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pic>
        <p:nvPicPr>
          <p:cNvPr id="11" name="Picture 2" descr="https://proza.ru/pics/2013/05/25/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928934"/>
            <a:ext cx="1857388" cy="3224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735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/>
              <a:t>Способы организации досуга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020E45DF-973B-591A-C321-2E04A384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6235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Тематические вечера</a:t>
            </a:r>
            <a:endParaRPr lang="ru-RU" sz="20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Домашний праздник, подготовленный вместе с </a:t>
            </a:r>
            <a:r>
              <a:rPr lang="ru-RU" sz="18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ребенком </a:t>
            </a:r>
            <a:endParaRPr lang="ru-RU" sz="1800" kern="1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</a:t>
            </a:r>
            <a:r>
              <a:rPr lang="ru-RU" sz="18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почувствует себя создателем чего-то интересного, необычного. Спойте для именинника самою его любимую песню, станцуйте компанией танец, которые знают все. Например, «Танец утят», «Летку Еньку», «Арам-зам-зам</a:t>
            </a:r>
            <a:r>
              <a:rPr lang="ru-RU" sz="1800" b="1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1800" b="1" i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концертов в кругу </a:t>
            </a:r>
            <a:r>
              <a:rPr lang="ru-RU" sz="1800" b="1" i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</a:t>
            </a:r>
          </a:p>
          <a:p>
            <a:pPr marL="0" indent="0" algn="just">
              <a:buNone/>
            </a:pPr>
            <a:r>
              <a:rPr lang="ru-RU" sz="1800" b="1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8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развивать уверенность и публичные </a:t>
            </a:r>
            <a:r>
              <a:rPr lang="ru-RU" sz="1800" b="1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</a:t>
            </a:r>
            <a:endParaRPr lang="ru-RU" sz="1800" b="1" i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музыкальных вечеров </a:t>
            </a:r>
            <a:r>
              <a:rPr lang="ru-RU" sz="1800" kern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«Путешествие по странам и их традиционной музыке</a:t>
            </a:r>
            <a:r>
              <a:rPr lang="ru-RU" sz="1800" kern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</a:p>
          <a:p>
            <a:pPr algn="just"/>
            <a:r>
              <a:rPr lang="ru-RU" sz="1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Приглашение </a:t>
            </a: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друзей и знакомых </a:t>
            </a:r>
            <a:r>
              <a:rPr lang="ru-RU" sz="1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</a:t>
            </a: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атмосферного </a:t>
            </a:r>
            <a:r>
              <a:rPr lang="ru-RU" sz="1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досуга</a:t>
            </a:r>
            <a:endParaRPr lang="ru-RU" sz="1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импровизированного семейного оркестра, 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привлечением родственников и друзей (например, шумовые оркестры на семейных праздниках</a:t>
            </a:r>
            <a:r>
              <a:rPr lang="ru-RU" sz="1800" kern="1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68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/>
          <a:lstStyle/>
          <a:p>
            <a:pPr marL="0" indent="0" algn="ctr"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536504" cy="122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9345" y="256490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Современная система дошкольного образования развивается и совершенствуется с каждым годом. Одним из важнейших направлений работы дошкольных образовательных организаций (далее - ДОО) является работа с родителями детей, получающих дошкольное образование в форме семейного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2150501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ПРАЗДНИКИ  ДОМА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childrenart.ru/800/600/https/dahar.ru/wp-content/uploads/c/b/e/cbeb2361b28fd4b4bb0341389ca1a10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94626"/>
            <a:ext cx="4368610" cy="2905126"/>
          </a:xfrm>
          <a:prstGeom prst="rect">
            <a:avLst/>
          </a:prstGeom>
          <a:noFill/>
        </p:spPr>
      </p:pic>
      <p:pic>
        <p:nvPicPr>
          <p:cNvPr id="6" name="Picture 4" descr="https://nachild.com/wp-content/uploads/2015/08/6342ba_76acffd17861a950ab4286f6342b7e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286280" cy="2860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919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/>
              <a:t>Способы организации досуга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020E45DF-973B-591A-C321-2E04A384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62353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музыкального уголка в </a:t>
            </a:r>
            <a:r>
              <a:rPr lang="ru-RU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домашних</a:t>
            </a:r>
          </a:p>
          <a:p>
            <a:pPr algn="just">
              <a:buFont typeface="Wingdings" pitchFamily="2" charset="2"/>
              <a:buChar char="Ø"/>
            </a:pPr>
            <a:endParaRPr lang="ru-RU" sz="2800" b="1" kern="1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ru-RU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</a:t>
            </a:r>
          </a:p>
          <a:p>
            <a:pPr algn="just">
              <a:buFont typeface="Wingdings" pitchFamily="2" charset="2"/>
              <a:buChar char="Ø"/>
            </a:pPr>
            <a:endParaRPr lang="ru-RU" sz="2800" b="1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</a:p>
          <a:p>
            <a:pPr algn="just">
              <a:buFont typeface="Wingdings" pitchFamily="2" charset="2"/>
              <a:buChar char="Ø"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kern="10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Участие </a:t>
            </a:r>
            <a:r>
              <a:rPr lang="ru-RU" sz="2800" b="1" kern="1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конкурсах и мероприятиях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32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уголок в домашних </a:t>
            </a:r>
            <a:r>
              <a:rPr lang="ru-RU" sz="2800" b="1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" b="3174"/>
          <a:stretch/>
        </p:blipFill>
        <p:spPr bwMode="auto">
          <a:xfrm>
            <a:off x="1619672" y="980728"/>
            <a:ext cx="572879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67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NyZO8kphcI.jpg"/>
          <p:cNvPicPr>
            <a:picLocks noChangeAspect="1"/>
          </p:cNvPicPr>
          <p:nvPr/>
        </p:nvPicPr>
        <p:blipFill>
          <a:blip r:embed="rId2" cstate="print"/>
          <a:srcRect l="4724" r="5511" b="8661"/>
          <a:stretch>
            <a:fillRect/>
          </a:stretch>
        </p:blipFill>
        <p:spPr>
          <a:xfrm>
            <a:off x="2843808" y="214290"/>
            <a:ext cx="2880320" cy="179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etsad-157378-1524662233.jpg"/>
          <p:cNvPicPr>
            <a:picLocks noChangeAspect="1"/>
          </p:cNvPicPr>
          <p:nvPr/>
        </p:nvPicPr>
        <p:blipFill>
          <a:blip r:embed="rId3" cstate="print"/>
          <a:srcRect l="16536" t="3151" r="17320" b="5461"/>
          <a:stretch>
            <a:fillRect/>
          </a:stretch>
        </p:blipFill>
        <p:spPr>
          <a:xfrm>
            <a:off x="6553360" y="785794"/>
            <a:ext cx="221457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rig_298445025cc2c3fca5fe31f4588ad25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429000"/>
            <a:ext cx="2319646" cy="251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20.jpg"/>
          <p:cNvPicPr>
            <a:picLocks noChangeAspect="1"/>
          </p:cNvPicPr>
          <p:nvPr/>
        </p:nvPicPr>
        <p:blipFill>
          <a:blip r:embed="rId5" cstate="print"/>
          <a:srcRect l="4651" t="6202" r="9302"/>
          <a:stretch>
            <a:fillRect/>
          </a:stretch>
        </p:blipFill>
        <p:spPr>
          <a:xfrm>
            <a:off x="3736580" y="4149080"/>
            <a:ext cx="2563611" cy="209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ec4bfe6df4fa4cb9dc53cece74fcc0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149080"/>
            <a:ext cx="2687783" cy="191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-diy-instruments_group1.jpg"/>
          <p:cNvPicPr>
            <a:picLocks noChangeAspect="1"/>
          </p:cNvPicPr>
          <p:nvPr/>
        </p:nvPicPr>
        <p:blipFill>
          <a:blip r:embed="rId7" cstate="print"/>
          <a:srcRect l="10000" t="20331" r="10000" b="11050"/>
          <a:stretch>
            <a:fillRect/>
          </a:stretch>
        </p:blipFill>
        <p:spPr>
          <a:xfrm>
            <a:off x="323528" y="1571612"/>
            <a:ext cx="223224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28860" y="2132856"/>
            <a:ext cx="38713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инструментов из подручных материалов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0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Игра на музыкальных инструментах дома</a:t>
            </a:r>
            <a:endParaRPr lang="ru-RU" sz="3200" dirty="0"/>
          </a:p>
        </p:txBody>
      </p:sp>
      <p:pic>
        <p:nvPicPr>
          <p:cNvPr id="5" name="Picture 2" descr="C:\Users\Анастасия\Desktop\презентация115\IMG_20220116_130815.jpg"/>
          <p:cNvPicPr>
            <a:picLocks noChangeAspect="1" noChangeArrowheads="1"/>
          </p:cNvPicPr>
          <p:nvPr/>
        </p:nvPicPr>
        <p:blipFill>
          <a:blip r:embed="rId2" cstate="print"/>
          <a:srcRect t="20833" r="1852" b="11458"/>
          <a:stretch>
            <a:fillRect/>
          </a:stretch>
        </p:blipFill>
        <p:spPr bwMode="auto">
          <a:xfrm>
            <a:off x="323528" y="1628800"/>
            <a:ext cx="4104456" cy="5004454"/>
          </a:xfrm>
          <a:prstGeom prst="rect">
            <a:avLst/>
          </a:prstGeom>
          <a:noFill/>
        </p:spPr>
      </p:pic>
      <p:pic>
        <p:nvPicPr>
          <p:cNvPr id="6" name="Picture 3" descr="C:\Users\Анастасия\Desktop\презентация115\IMG-20220214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8750"/>
          <a:stretch>
            <a:fillRect/>
          </a:stretch>
        </p:blipFill>
        <p:spPr bwMode="auto">
          <a:xfrm>
            <a:off x="5004048" y="1628800"/>
            <a:ext cx="3682752" cy="5004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030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Заключение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музыкального воспитания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повседневную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домашнюю жизнь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творчества и радости.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приёмы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способы организации досуга, мы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взрослые можем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гармоничному развитию детей, открывая им мир музыки </a:t>
            </a: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самовыражения!!!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4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772816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429000"/>
            <a:ext cx="4392488" cy="31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6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/>
          <a:lstStyle/>
          <a:p>
            <a:pPr marL="0" indent="0" algn="ctr"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84969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kern="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современных условиях актуальна проблема вовлечения участников образовательных отношений в единое пространство детского развития, где поставленные образовательные задачи решаются с помощью повышения компетентности родителей (законных представителей). Эта задача может решаться при получении детьми дошкольного возраста образования в семейной форме, о чем говорится и в федеральном государственном образовательном стандарте дошкольного образования, утвержденном Министерством образования и науки Российской Федерации от 17.10.2013 г. № </a:t>
            </a:r>
            <a:r>
              <a:rPr lang="ru-RU" sz="2000" b="1" kern="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1155</a:t>
            </a:r>
            <a:endParaRPr lang="ru-RU" sz="2000" b="1" kern="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 descr="C:\Users\Елена\Downloads\1674693553_top-fon-com-p-semya-dlya-prezentatsii-bez-fona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960440" cy="2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узыкальное 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 очень важно для целостного формирования личности 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время прослушивания </a:t>
            </a:r>
            <a:r>
              <a:rPr lang="ru-RU" sz="22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музыки происходит:</a:t>
            </a:r>
          </a:p>
          <a:p>
            <a:pPr algn="ctr">
              <a:buFont typeface="Wingdings" pitchFamily="2" charset="2"/>
              <a:buChar char="§"/>
            </a:pPr>
            <a:r>
              <a:rPr lang="ru-RU" sz="22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 и укрепление центральной нервной </a:t>
            </a:r>
            <a:r>
              <a:rPr lang="ru-RU" sz="22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algn="ctr">
              <a:buFont typeface="Wingdings" pitchFamily="2" charset="2"/>
              <a:buChar char="§"/>
            </a:pPr>
            <a:r>
              <a:rPr lang="ru-RU" sz="22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2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мышечного аппарата</a:t>
            </a:r>
          </a:p>
          <a:p>
            <a:pPr algn="ctr">
              <a:buFont typeface="Wingdings" pitchFamily="2" charset="2"/>
              <a:buChar char="§"/>
            </a:pPr>
            <a:r>
              <a:rPr lang="ru-RU" sz="22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координации и мелкой </a:t>
            </a:r>
            <a:r>
              <a:rPr lang="ru-RU" sz="2200" b="1" kern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</a:p>
          <a:p>
            <a:pPr marL="0" indent="0" algn="ctr">
              <a:buNone/>
            </a:pPr>
            <a:endParaRPr lang="ru-RU" sz="2200" b="1" kern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kern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 детей, родители которых уделяли музыкальному </a:t>
            </a:r>
            <a:r>
              <a:rPr lang="ru-RU" sz="2200" b="1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и развитию </a:t>
            </a:r>
            <a:r>
              <a:rPr lang="ru-RU" sz="2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времени, намного лучше развито художественное мышление и чувство </a:t>
            </a:r>
            <a:r>
              <a:rPr lang="ru-RU" sz="2200" b="1" kern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прекрасного</a:t>
            </a:r>
            <a:endParaRPr lang="ru-RU" sz="2200" b="1" kern="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8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200" dirty="0" smtClean="0"/>
              <a:t>Консультационно-методический центр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основании приказа управления образования от 16.01.2016 года № 13/1 «О создании муниципальных консультационно-методических центров по взаимодействию ДОО и родительской общественности»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МДОАУ № 99 открыт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консультационно-методический  центр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КмЦ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оказания консультационной, методической помощи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 детей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посещающих ДОО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19431"/>
            <a:ext cx="79208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КмЦ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оказывается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консультативная, психолого-педагогическая, методическая помощь родителям, воспитывающих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не посещающих ДОО,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 2 месяцев до 8 лет, в том числе с ОВЗ,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детей-инвалидов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3862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600" dirty="0" smtClean="0"/>
              <a:t>ФОРМЫ РАБОТЫ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25658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индивидуальное консультирование родителей в отсутствие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обращения родителей, заданные по телефону, через официальный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родителями и 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музыкального руководителя с родителями и детьми (при возможности таковых);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цифрового образовательного пространства (сетевое взаимодействие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8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7920880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является важным вопросом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требует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специалистов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для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развития детей в условиях домашнего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get-zen_doc/30884/pub_5d778c6dd7859b00ad39a04e_5d778cc6fe289100add6bed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976664" cy="3381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97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m\Рабочий стол\ниязовн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7445" y="1857364"/>
            <a:ext cx="3568582" cy="2786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82067" y="3805913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6273702" y="326908"/>
            <a:ext cx="2727454" cy="2615844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Совместные занятия с родителями и их детьми с целью обучения способам взаимодействия с ребенком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1925" y="296176"/>
            <a:ext cx="2927439" cy="2149336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Индивидуальное консультирование родителей в </a:t>
            </a:r>
            <a:r>
              <a:rPr lang="ru-RU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отсутствии </a:t>
            </a:r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ребенка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90186" y="186175"/>
            <a:ext cx="3214498" cy="1597286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</p:txBody>
      </p:sp>
      <p:sp>
        <p:nvSpPr>
          <p:cNvPr id="11" name="Стрелка вниз 10"/>
          <p:cNvSpPr/>
          <p:nvPr/>
        </p:nvSpPr>
        <p:spPr>
          <a:xfrm rot="2385215">
            <a:off x="3321349" y="3671218"/>
            <a:ext cx="303557" cy="131041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162538">
            <a:off x="5640573" y="3228664"/>
            <a:ext cx="299037" cy="132903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8098405">
            <a:off x="3240710" y="1713173"/>
            <a:ext cx="311273" cy="124722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4194442">
            <a:off x="6240732" y="2596770"/>
            <a:ext cx="305448" cy="85059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480286" y="3154504"/>
            <a:ext cx="2520870" cy="2290719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Практические занятия с привлечением музыкального руководителя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7995" y="2625439"/>
            <a:ext cx="2940963" cy="1674424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Групповое консультирование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71925" y="4452244"/>
            <a:ext cx="3174574" cy="2127804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Ответы на обращения родителей, заданные по телефону, через официальный сайт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903579" y="4532695"/>
            <a:ext cx="2928958" cy="2127625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единого цифрового пространства (сетевое взаимодействие)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5400000" flipH="1">
            <a:off x="3320084" y="3286184"/>
            <a:ext cx="360569" cy="642824"/>
          </a:xfrm>
          <a:prstGeom prst="downArrow">
            <a:avLst>
              <a:gd name="adj1" fmla="val 50000"/>
              <a:gd name="adj2" fmla="val 4652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9402725">
            <a:off x="4602257" y="3752354"/>
            <a:ext cx="359013" cy="8142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5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488832" cy="447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kern="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правильно организовать музыкальное развития в семье?</a:t>
            </a:r>
            <a:endParaRPr lang="ru-RU" sz="2800" b="1" kern="1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Музыкальное </a:t>
            </a:r>
            <a:r>
              <a:rPr lang="ru-RU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играет важную роль в развитии </a:t>
            </a:r>
            <a:r>
              <a:rPr lang="ru-RU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Даже </a:t>
            </a:r>
            <a:r>
              <a:rPr lang="ru-RU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посещают детское образовательное учреждение, родители и педагоги могут внедрять музыкальные элементы в домашнюю </a:t>
            </a:r>
            <a:r>
              <a:rPr lang="ru-RU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обстановку</a:t>
            </a:r>
            <a:endParaRPr lang="ru-RU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2.bp.blogspot.com/-vs6rp_RyLNA/VXthgPkpkZI/AAAAAAAAB24/p2APyesTO5U/s1600/472342.jpg"/>
          <p:cNvPicPr>
            <a:picLocks noChangeAspect="1" noChangeArrowheads="1"/>
          </p:cNvPicPr>
          <p:nvPr/>
        </p:nvPicPr>
        <p:blipFill>
          <a:blip r:embed="rId2" cstate="print"/>
          <a:srcRect r="13725" b="10960"/>
          <a:stretch>
            <a:fillRect/>
          </a:stretch>
        </p:blipFill>
        <p:spPr bwMode="auto">
          <a:xfrm>
            <a:off x="251520" y="4725144"/>
            <a:ext cx="3600400" cy="188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0356083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1814</TotalTime>
  <Words>684</Words>
  <Application>Microsoft Office PowerPoint</Application>
  <PresentationFormat>Экран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</vt:lpstr>
      <vt:lpstr>«Консультирование родителей детей, не посещающих дошкольное учреждение, по вопросам музыкального развития и воспитания. Обучение приемам, способствующим творческому развитию детей, способам организации досуга дома» </vt:lpstr>
      <vt:lpstr>АКТУАЛЬНОСТЬ</vt:lpstr>
      <vt:lpstr>АКТУАЛЬНОСТЬ</vt:lpstr>
      <vt:lpstr>АКТУАЛЬНОСТЬ</vt:lpstr>
      <vt:lpstr>Консультационно-методический центр</vt:lpstr>
      <vt:lpstr>ФОРМЫ РАБОТЫ</vt:lpstr>
      <vt:lpstr>Презентация PowerPoint</vt:lpstr>
      <vt:lpstr>Презентация PowerPoint</vt:lpstr>
      <vt:lpstr>Презентация PowerPoint</vt:lpstr>
      <vt:lpstr> Приемы  </vt:lpstr>
      <vt:lpstr> Приемы  </vt:lpstr>
      <vt:lpstr> Приемы  </vt:lpstr>
      <vt:lpstr>Презентация PowerPoint</vt:lpstr>
      <vt:lpstr> Приемы  </vt:lpstr>
      <vt:lpstr> Приемы  </vt:lpstr>
      <vt:lpstr>Презентация PowerPoint</vt:lpstr>
      <vt:lpstr> Диски из комплекта по слушанию </vt:lpstr>
      <vt:lpstr>Методики раннего развития </vt:lpstr>
      <vt:lpstr>Способы организации досуга</vt:lpstr>
      <vt:lpstr>Презентация PowerPoint</vt:lpstr>
      <vt:lpstr>Способы организации досуга</vt:lpstr>
      <vt:lpstr>Презентация PowerPoint</vt:lpstr>
      <vt:lpstr>Презентация PowerPoint</vt:lpstr>
      <vt:lpstr>Игра на музыкальных инструментах дома</vt:lpstr>
      <vt:lpstr>Заключение</vt:lpstr>
      <vt:lpstr>Презентация PowerPoint</vt:lpstr>
    </vt:vector>
  </TitlesOfParts>
  <Company>МБОУ СОШ №5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сопровождение одаренных детей</dc:title>
  <dc:creator>Завуч</dc:creator>
  <cp:lastModifiedBy>Детский сад</cp:lastModifiedBy>
  <cp:revision>183</cp:revision>
  <dcterms:created xsi:type="dcterms:W3CDTF">2013-02-11T06:24:25Z</dcterms:created>
  <dcterms:modified xsi:type="dcterms:W3CDTF">2025-02-24T13:37:33Z</dcterms:modified>
</cp:coreProperties>
</file>