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notesMasterIdLst>
    <p:notesMasterId r:id="rId18"/>
  </p:notesMasterIdLst>
  <p:sldIdLst>
    <p:sldId id="278" r:id="rId2"/>
    <p:sldId id="293" r:id="rId3"/>
    <p:sldId id="294" r:id="rId4"/>
    <p:sldId id="280" r:id="rId5"/>
    <p:sldId id="279" r:id="rId6"/>
    <p:sldId id="299" r:id="rId7"/>
    <p:sldId id="296" r:id="rId8"/>
    <p:sldId id="289" r:id="rId9"/>
    <p:sldId id="269" r:id="rId10"/>
    <p:sldId id="297" r:id="rId11"/>
    <p:sldId id="270" r:id="rId12"/>
    <p:sldId id="274" r:id="rId13"/>
    <p:sldId id="285" r:id="rId14"/>
    <p:sldId id="286" r:id="rId15"/>
    <p:sldId id="290" r:id="rId16"/>
    <p:sldId id="29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41" autoAdjust="0"/>
  </p:normalViewPr>
  <p:slideViewPr>
    <p:cSldViewPr>
      <p:cViewPr varScale="1">
        <p:scale>
          <a:sx n="66" d="100"/>
          <a:sy n="66" d="100"/>
        </p:scale>
        <p:origin x="10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39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1D8DA-3A6A-45F1-A175-58C5536A1259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D76A9-4646-4910-8368-5565CFAF6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97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D76A9-4646-4910-8368-5565CFAF6B9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D76A9-4646-4910-8368-5565CFAF6B9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D76A9-4646-4910-8368-5565CFAF6B9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D76A9-4646-4910-8368-5565CFAF6B91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4A312B-191E-4A32-8D44-1F1E7C65EEE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01080" cy="1785950"/>
          </a:xfrm>
        </p:spPr>
        <p:txBody>
          <a:bodyPr>
            <a:normAutofit fontScale="90000"/>
          </a:bodyPr>
          <a:lstStyle/>
          <a:p>
            <a:pPr algn="just"/>
            <a:br>
              <a:rPr lang="ru-RU" sz="2400" b="1" dirty="0"/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МДОАУ №56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разработана модель реализации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индивидуальной траектории развития воспитанников,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которая эффективно используется педагогами и воспитателями дошкольного учреждения,  повышая качество образовательного процесса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image01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58" y="2143116"/>
            <a:ext cx="3643338" cy="2214578"/>
          </a:xfrm>
        </p:spPr>
      </p:pic>
      <p:pic>
        <p:nvPicPr>
          <p:cNvPr id="6" name="Picture 5" descr="image0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143116"/>
            <a:ext cx="3714776" cy="2214578"/>
          </a:xfrm>
          <a:prstGeom prst="rect">
            <a:avLst/>
          </a:prstGeom>
          <a:noFill/>
        </p:spPr>
      </p:pic>
      <p:pic>
        <p:nvPicPr>
          <p:cNvPr id="7" name="Picture 5" descr="SDC168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724400" y="4429132"/>
            <a:ext cx="3705252" cy="2214578"/>
          </a:xfrm>
          <a:prstGeom prst="rect">
            <a:avLst/>
          </a:prstGeom>
        </p:spPr>
      </p:pic>
      <p:pic>
        <p:nvPicPr>
          <p:cNvPr id="8" name="Picture 6" descr="P103094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57158" y="4500570"/>
            <a:ext cx="3643338" cy="221457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71471" y="0"/>
            <a:ext cx="7929619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Наиболее эффективно  срабатывает модель реализации индивидуального маршрута в  такой форме образовательной деятельности  ДОУ  как 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группа индивидуального развития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Образовательная деятельность в группе индивидуального развития ДОУ осуществляется в</a:t>
            </a:r>
            <a:r>
              <a:rPr kumimoji="0" lang="ru-RU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соответствии с образовательной программой ДО и в соответствии с действующей лицензией на правоведения образовательной деятельности. Реализация дополнительных программ осуществляется педагогами дополнительного образования,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превышающими программные требования по дошкольному образованию, непосредственно образовательная  деятельность осуществляется воспитателем группы и узкими специалистами.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Дополнительные  образовательные программы входят в сервис, определяющий направленность и назначение вида группы и оформляются Договором с родителями (законными представителями).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Педагог, работающий в группе индивидуального развития, может реализовывать развивающие программы и технологии, разрабатывать собственные (авторские) программы в соответствии с требованиями ФГОС,  с учетом потребностей семьи на основе Договора с родителями. Программы   педагогов дополнительного образования  должны  соответствовать  общей модели образовательного процесса ДОУ в соответствии ОП ДО.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Реализация модели индивидуальной траектории развития дошкольника в группе индивидуального развития МДОАУ № 56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034" y="2071678"/>
            <a:ext cx="2714644" cy="914400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Базовое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образование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1472" y="3214686"/>
            <a:ext cx="2786082" cy="1285884"/>
          </a:xfrm>
          <a:prstGeom prst="roundRect">
            <a:avLst>
              <a:gd name="adj" fmla="val 4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ОП ДОУ</a:t>
            </a:r>
          </a:p>
          <a:p>
            <a:pPr algn="ctr"/>
            <a:r>
              <a:rPr lang="ru-RU" dirty="0"/>
              <a:t>Реализация образовательных областей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4929198"/>
            <a:ext cx="2857520" cy="1428760"/>
          </a:xfrm>
          <a:prstGeom prst="roundRect">
            <a:avLst>
              <a:gd name="adj" fmla="val 4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Реализации  психолого-педагогической готовности </a:t>
            </a:r>
          </a:p>
          <a:p>
            <a:pPr algn="ctr" eaLnBrk="0" hangingPunct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обучению в школе и адаптации окружающему социуму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00496" y="5000636"/>
            <a:ext cx="2571768" cy="135732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cs typeface="Times New Roman" pitchFamily="18" charset="0"/>
              </a:rPr>
              <a:t>Воспитанник качественно подготовленный к школе с амплификацией </a:t>
            </a:r>
            <a:r>
              <a:rPr lang="ru-RU" sz="1400" dirty="0" err="1">
                <a:cs typeface="Times New Roman" pitchFamily="18" charset="0"/>
              </a:rPr>
              <a:t>индив</a:t>
            </a:r>
            <a:r>
              <a:rPr lang="ru-RU" sz="1400" dirty="0">
                <a:cs typeface="Times New Roman" pitchFamily="18" charset="0"/>
              </a:rPr>
              <a:t>. развития</a:t>
            </a:r>
            <a:endParaRPr lang="ru-RU" sz="14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786182" y="3071810"/>
            <a:ext cx="2786082" cy="1857388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Цветоведение</a:t>
            </a:r>
            <a:endParaRPr lang="ru-RU" dirty="0"/>
          </a:p>
          <a:p>
            <a:pPr algn="ctr"/>
            <a:r>
              <a:rPr lang="ru-RU" dirty="0"/>
              <a:t>Раннее </a:t>
            </a:r>
            <a:r>
              <a:rPr lang="ru-RU" dirty="0" err="1"/>
              <a:t>обуч</a:t>
            </a:r>
            <a:r>
              <a:rPr lang="ru-RU" dirty="0"/>
              <a:t>. англ.</a:t>
            </a:r>
          </a:p>
          <a:p>
            <a:pPr algn="ctr"/>
            <a:r>
              <a:rPr lang="ru-RU" dirty="0"/>
              <a:t>Хореография</a:t>
            </a:r>
          </a:p>
          <a:p>
            <a:pPr algn="ctr"/>
            <a:r>
              <a:rPr lang="ru-RU" dirty="0"/>
              <a:t>Фитнесс для детей</a:t>
            </a:r>
          </a:p>
          <a:p>
            <a:pPr algn="ctr"/>
            <a:r>
              <a:rPr lang="ru-RU" dirty="0"/>
              <a:t>( авторские программы)</a:t>
            </a:r>
          </a:p>
          <a:p>
            <a:pPr algn="ctr"/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14744" y="2000240"/>
            <a:ext cx="2786082" cy="857256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Дополнительное образование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 rot="16200000">
            <a:off x="5772144" y="3414698"/>
            <a:ext cx="4214842" cy="1385926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Реализация индивидуального маршрута ребенка после выпуска из ДОУ в образовательном пространстве 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рода</a:t>
            </a:r>
          </a:p>
        </p:txBody>
      </p:sp>
      <p:sp>
        <p:nvSpPr>
          <p:cNvPr id="43" name="Стрелка вправо 42"/>
          <p:cNvSpPr/>
          <p:nvPr/>
        </p:nvSpPr>
        <p:spPr>
          <a:xfrm>
            <a:off x="6572264" y="2357430"/>
            <a:ext cx="571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>
            <a:off x="6643702" y="5072074"/>
            <a:ext cx="5000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6643702" y="3714752"/>
            <a:ext cx="5000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рест 18"/>
          <p:cNvSpPr/>
          <p:nvPr/>
        </p:nvSpPr>
        <p:spPr>
          <a:xfrm>
            <a:off x="3286116" y="2285992"/>
            <a:ext cx="357190" cy="42862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Крест 21"/>
          <p:cNvSpPr/>
          <p:nvPr/>
        </p:nvSpPr>
        <p:spPr>
          <a:xfrm>
            <a:off x="3357554" y="3643314"/>
            <a:ext cx="357190" cy="42862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Крест 22"/>
          <p:cNvSpPr/>
          <p:nvPr/>
        </p:nvSpPr>
        <p:spPr>
          <a:xfrm>
            <a:off x="3500430" y="5357826"/>
            <a:ext cx="500066" cy="42862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7787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Интегрирование программ дополнительного образования в группах индивидуального развития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type="tbl" idx="1"/>
          </p:nvPr>
        </p:nvGraphicFramePr>
        <p:xfrm>
          <a:off x="304800" y="1219200"/>
          <a:ext cx="8610600" cy="72072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Цель дополнительного образования: </a:t>
                      </a:r>
                      <a:r>
                        <a:rPr kumimoji="0" lang="ru-RU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повысить уровень образовательного процесса для реализации творческой траектории развития каждого ребенка  и качественной подготовки дошкольников к школе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7769" name="Rectangle 9"/>
          <p:cNvSpPr>
            <a:spLocks noChangeArrowheads="1"/>
          </p:cNvSpPr>
          <p:nvPr/>
        </p:nvSpPr>
        <p:spPr bwMode="auto">
          <a:xfrm>
            <a:off x="228600" y="3714752"/>
            <a:ext cx="2768600" cy="142876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Формирование личности ребенка средствами хореографического искусства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Программа «Хореография для малышей»</a:t>
            </a:r>
          </a:p>
          <a:p>
            <a:pPr algn="ctr"/>
            <a:endParaRPr lang="ru-RU" sz="1400" dirty="0"/>
          </a:p>
        </p:txBody>
      </p:sp>
      <p:sp>
        <p:nvSpPr>
          <p:cNvPr id="117771" name="Rectangle 11"/>
          <p:cNvSpPr>
            <a:spLocks noChangeArrowheads="1"/>
          </p:cNvSpPr>
          <p:nvPr/>
        </p:nvSpPr>
        <p:spPr bwMode="auto">
          <a:xfrm>
            <a:off x="3132138" y="3714752"/>
            <a:ext cx="2819400" cy="150019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Формирование элементарных умений и навыков общения на английском языке у детей дошкольного возраста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Программа «Основы английского языка»</a:t>
            </a:r>
          </a:p>
        </p:txBody>
      </p:sp>
      <p:sp>
        <p:nvSpPr>
          <p:cNvPr id="117772" name="Rectangle 12"/>
          <p:cNvSpPr>
            <a:spLocks noChangeArrowheads="1"/>
          </p:cNvSpPr>
          <p:nvPr/>
        </p:nvSpPr>
        <p:spPr bwMode="auto">
          <a:xfrm>
            <a:off x="285720" y="2428868"/>
            <a:ext cx="2743200" cy="107156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Развитие вокальных способностей детей дошкольного возраста</a:t>
            </a:r>
          </a:p>
          <a:p>
            <a:pPr algn="ctr" eaLnBrk="0" hangingPunct="0"/>
            <a:r>
              <a:rPr lang="ru-RU" sz="1400" dirty="0">
                <a:latin typeface="Arial" pitchFamily="34" charset="0"/>
                <a:cs typeface="Times New Roman" pitchFamily="18" charset="0"/>
              </a:rPr>
              <a:t>Программа «Радуга звуков»</a:t>
            </a:r>
          </a:p>
        </p:txBody>
      </p:sp>
      <p:sp>
        <p:nvSpPr>
          <p:cNvPr id="117773" name="Rectangle 13"/>
          <p:cNvSpPr>
            <a:spLocks noChangeArrowheads="1"/>
          </p:cNvSpPr>
          <p:nvPr/>
        </p:nvSpPr>
        <p:spPr bwMode="auto">
          <a:xfrm>
            <a:off x="3200400" y="2428868"/>
            <a:ext cx="2743200" cy="114300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Физическое развитие и сохранение здоровья детей дошкольного возраста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Программа «Фитнесс для детей»</a:t>
            </a:r>
          </a:p>
        </p:txBody>
      </p:sp>
      <p:sp>
        <p:nvSpPr>
          <p:cNvPr id="117778" name="Rectangle 18"/>
          <p:cNvSpPr>
            <a:spLocks noChangeArrowheads="1"/>
          </p:cNvSpPr>
          <p:nvPr/>
        </p:nvSpPr>
        <p:spPr bwMode="auto">
          <a:xfrm>
            <a:off x="6172200" y="3786190"/>
            <a:ext cx="2667000" cy="142876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Цветоведение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Т.С.Комарова «Дети в мире творчества»</a:t>
            </a:r>
          </a:p>
          <a:p>
            <a:pPr algn="ctr"/>
            <a:endParaRPr lang="ru-RU" sz="140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17779" name="Rectangle 19"/>
          <p:cNvSpPr>
            <a:spLocks noChangeArrowheads="1"/>
          </p:cNvSpPr>
          <p:nvPr/>
        </p:nvSpPr>
        <p:spPr bwMode="auto">
          <a:xfrm>
            <a:off x="6172200" y="2428868"/>
            <a:ext cx="2667000" cy="114300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Социально-правовое воспитание дошкольников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Программа «Мир вокруг нас</a:t>
            </a:r>
            <a:r>
              <a:rPr lang="ru-RU" sz="1400" dirty="0">
                <a:latin typeface="Arial" pitchFamily="34" charset="0"/>
                <a:cs typeface="Times New Roman" pitchFamily="18" charset="0"/>
              </a:rPr>
              <a:t>»</a:t>
            </a:r>
          </a:p>
        </p:txBody>
      </p:sp>
      <p:sp>
        <p:nvSpPr>
          <p:cNvPr id="117781" name="Rectangle 21"/>
          <p:cNvSpPr>
            <a:spLocks noChangeArrowheads="1"/>
          </p:cNvSpPr>
          <p:nvPr/>
        </p:nvSpPr>
        <p:spPr bwMode="auto">
          <a:xfrm>
            <a:off x="381000" y="5857892"/>
            <a:ext cx="8548718" cy="78581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Результат: воспитанник , реализующий  траекторию 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индивидуального         развития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4357686" y="5286388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85720" y="214290"/>
            <a:ext cx="8501122" cy="500066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ysClr val="windowText" lastClr="000000"/>
                </a:solidFill>
              </a:rPr>
              <a:t>Модель программы индивидуального развития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214422"/>
            <a:ext cx="2286016" cy="2357454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ysClr val="windowText" lastClr="000000"/>
                </a:solidFill>
              </a:rPr>
              <a:t>Психолого-педагогический мониторинг  как основа разработки индивидуального маршрута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20" y="3929066"/>
            <a:ext cx="2214578" cy="207170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ysClr val="windowText" lastClr="000000"/>
                </a:solidFill>
              </a:rPr>
              <a:t>Вид индивидуальной программы на основе выявленных особенностей ребенка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00364" y="5357826"/>
            <a:ext cx="3643338" cy="128588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ysClr val="windowText" lastClr="000000"/>
                </a:solidFill>
              </a:rPr>
              <a:t>Мониторинг, отражающий промежуточные и итоговые результаты освоения инд.программ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3286124"/>
            <a:ext cx="2000264" cy="1843094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ysClr val="windowText" lastClr="000000"/>
                </a:solidFill>
              </a:rPr>
              <a:t>Согласование индивидуального маршрута с соц.заказом и ожиданиями семьи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72264" y="1214422"/>
            <a:ext cx="1928826" cy="1714512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ysClr val="windowText" lastClr="000000"/>
                </a:solidFill>
              </a:rPr>
              <a:t>Портфолио</a:t>
            </a:r>
            <a:r>
              <a:rPr lang="ru-RU" dirty="0">
                <a:solidFill>
                  <a:sysClr val="windowText" lastClr="000000"/>
                </a:solidFill>
              </a:rPr>
              <a:t> детей и педагога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786050" y="857232"/>
            <a:ext cx="3214710" cy="164307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ysClr val="windowText" lastClr="000000"/>
                </a:solidFill>
              </a:rPr>
              <a:t>Направление деятельности, реализующей амплификацию развития детей   с учетом инд.профиля обучения</a:t>
            </a:r>
          </a:p>
        </p:txBody>
      </p:sp>
      <p:pic>
        <p:nvPicPr>
          <p:cNvPr id="12" name="Picture 5" descr="SDC167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428992" y="2571744"/>
            <a:ext cx="2214578" cy="271464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214290"/>
            <a:ext cx="8429684" cy="50006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Результат реализации индивидуальной траектории развития дошкольника в образовательном пространстве ДОУ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8992" y="1000108"/>
            <a:ext cx="2643206" cy="511256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педагогическим коллективом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1.Использование творческого потенциала и распространение инновационного  опыта педагогов 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2.Мотивирование педагогов на создание авторских программ и модифицированных разработок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4. Создание единого образовательного пространства взаимодействия: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«Семья – ребенок - воспитатель».</a:t>
            </a:r>
          </a:p>
          <a:p>
            <a:endParaRPr lang="ru-RU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15074" y="1052736"/>
            <a:ext cx="2643206" cy="4968552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социумом</a:t>
            </a:r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1.Совершенствование межведомственных взаимоотношений между учреждениями 2.Создание условий для привлечения родителей в участии воспитательно-образовательной деятельности ДОУ.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 Создание на базе ДОУ центра социально-личностного развития дошкольников  с учетом потребностей окружающего социума.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980728"/>
            <a:ext cx="2857520" cy="5040560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воспитанниками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1. Создание индивидуальной программы развития каждого воспитанника 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2.. Создание оптимальных условий для обогащенного развития ребенка в соответствии с его способностями и потребностями.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 Выращивание жизнеспособной личности.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4..  Качественная подготовка  детей  к обучению к школе.</a:t>
            </a:r>
          </a:p>
          <a:p>
            <a:r>
              <a:rPr lang="ru-RU" sz="1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/>
              <a:t>Реализация выпускников ДОУ в образовательном пространстве города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28596339"/>
              </p:ext>
            </p:extLst>
          </p:nvPr>
        </p:nvGraphicFramePr>
        <p:xfrm>
          <a:off x="457200" y="1828800"/>
          <a:ext cx="8147247" cy="432498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527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8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1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 пространство города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2220 год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Музыкальная школа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Художественная школа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Театр студия «Синяя птица»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Вокальная группа «Поющие ангелы»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Спортивные секции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Профессиональный спорт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иностранный языков «Лингва»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Бальные танцы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Современные танцы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42910" y="571480"/>
            <a:ext cx="7429552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Вариативность образовательных технологий, гибкость использования педагогических методов и приемов обеспечивают многогранность развития дошкольников с учетом их</a:t>
            </a:r>
            <a:r>
              <a:rPr kumimoji="0" lang="ru-RU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индивидуальных</a:t>
            </a:r>
            <a:r>
              <a:rPr kumimoji="0" lang="ru-RU" sz="240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особенностей. </a:t>
            </a:r>
            <a:br>
              <a:rPr kumimoji="0" 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Роль педагога состоит в создании условий для свободной творческой деятельности детей и организации образовательного процесса методом реального сотворчества (с воспитателем,  педагогами дополнительного образования, другими детьми) в разных формах взаимодействия.</a:t>
            </a:r>
            <a:endParaRPr kumimoji="0" lang="ru-RU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Что позволяет реализовывать индивидуальную траекторию развития ребенка </a:t>
            </a:r>
            <a:r>
              <a:rPr lang="ru-RU" sz="2400" b="1" dirty="0"/>
              <a:t>в нашем дошкольном учреждении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70000" lnSpcReduction="20000"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высокий уровень профессионализма педагогического коллектива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создание должностного ресурсного обеспечения развития  ДОУ;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создание банка научно-методической литературы по внедрению информационных и развивающих технологий,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создание  коллектива единомышленников , мотивированных на работу в условиях системных инноваций в ДОУ.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дошкольное образовательное учреждение находится в инновационном режиме развития,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внедряются новые формы дошкольного образования;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улучшается материально-техническая и учебно-методическая база,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создано единое информационно-методическое пространство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создана гуманитарная информационно-образовательная среда;</a:t>
            </a:r>
          </a:p>
          <a:p>
            <a:pPr>
              <a:buFont typeface="Arial" pitchFamily="34" charset="0"/>
              <a:buChar char="•"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сформирована эффективная система методической работы</a:t>
            </a:r>
          </a:p>
          <a:p>
            <a:pPr algn="ctr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428604"/>
            <a:ext cx="842968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В условиях модернизации дошкольного образования педагогический процесс в дошкольном учреждении направлен на становление и развитие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личностных качеств дошкольника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(активности, самостоятельности, любознательности,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рефлексивности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др.) и 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универсальных предпосылок учебной деятельности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(умение слушать и слышать, формирование  информации и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Как все личностные характеристики, они являются результатом совокупности взаимовлияния многих факторов — семьи и социального окружения, системы образования, но, прежде всего, жизнедеятельности и жизнетворчества самого человека, в данном случае ребенка. То есть они являются результатом индивидуальной жизни в большей мере, чем плодом планомерного педагогического воздействия. Следовательно, те изменения в организации образовательного процесса, которые предусмотрены ФГОС, — переход от формально организованных занятий к видам педагогической деятельности, предусматривающим решение программных образовательных задач в совместной деятельности со взрослыми, в самостоятельной деятельности и в играх детей, — неминуемо будет вести к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индивидуализации как целенаправленно организованного обучения, так и в целом образования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5720" y="214290"/>
            <a:ext cx="8358246" cy="35719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Направленность педагогического процесса в ДОУ  в соответствии с ФГОС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2071678"/>
            <a:ext cx="2714644" cy="135732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Факторы , влияющие на формирование личности ребенка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29190" y="1428736"/>
            <a:ext cx="4000560" cy="50006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Формирование предпосылок учебной деятельности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357298"/>
            <a:ext cx="3857652" cy="50006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Становление и развитие личности ребенка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57290" y="785794"/>
            <a:ext cx="6643734" cy="50006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Создание условий для развития индивидуальных способностей ребенка </a:t>
            </a:r>
          </a:p>
        </p:txBody>
      </p:sp>
      <p:sp>
        <p:nvSpPr>
          <p:cNvPr id="14" name="Овал 13"/>
          <p:cNvSpPr/>
          <p:nvPr/>
        </p:nvSpPr>
        <p:spPr>
          <a:xfrm>
            <a:off x="214282" y="1928802"/>
            <a:ext cx="2143140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семья</a:t>
            </a:r>
          </a:p>
        </p:txBody>
      </p:sp>
      <p:sp>
        <p:nvSpPr>
          <p:cNvPr id="15" name="Овал 14"/>
          <p:cNvSpPr/>
          <p:nvPr/>
        </p:nvSpPr>
        <p:spPr>
          <a:xfrm>
            <a:off x="6715140" y="3000372"/>
            <a:ext cx="914400" cy="914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786446" y="2071678"/>
            <a:ext cx="3071834" cy="242889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Индивидуальная жизнь  ребенка</a:t>
            </a:r>
          </a:p>
        </p:txBody>
      </p:sp>
      <p:sp>
        <p:nvSpPr>
          <p:cNvPr id="20" name="Овал 19"/>
          <p:cNvSpPr/>
          <p:nvPr/>
        </p:nvSpPr>
        <p:spPr>
          <a:xfrm>
            <a:off x="285720" y="2714620"/>
            <a:ext cx="2071702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Социальное окружение</a:t>
            </a:r>
          </a:p>
        </p:txBody>
      </p:sp>
      <p:sp>
        <p:nvSpPr>
          <p:cNvPr id="21" name="Овал 20"/>
          <p:cNvSpPr/>
          <p:nvPr/>
        </p:nvSpPr>
        <p:spPr>
          <a:xfrm>
            <a:off x="214282" y="3500438"/>
            <a:ext cx="2143140" cy="71438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Система образования</a:t>
            </a:r>
          </a:p>
        </p:txBody>
      </p:sp>
      <p:sp>
        <p:nvSpPr>
          <p:cNvPr id="23" name="Овал 22"/>
          <p:cNvSpPr/>
          <p:nvPr/>
        </p:nvSpPr>
        <p:spPr>
          <a:xfrm>
            <a:off x="6286512" y="3643314"/>
            <a:ext cx="2214578" cy="928694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жизнедеятельность</a:t>
            </a:r>
          </a:p>
        </p:txBody>
      </p:sp>
      <p:sp>
        <p:nvSpPr>
          <p:cNvPr id="24" name="Овал 23"/>
          <p:cNvSpPr/>
          <p:nvPr/>
        </p:nvSpPr>
        <p:spPr>
          <a:xfrm>
            <a:off x="6357950" y="2000240"/>
            <a:ext cx="1928826" cy="1000132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жизнетворчество</a:t>
            </a:r>
          </a:p>
        </p:txBody>
      </p:sp>
      <p:sp>
        <p:nvSpPr>
          <p:cNvPr id="26" name="Овал 25"/>
          <p:cNvSpPr/>
          <p:nvPr/>
        </p:nvSpPr>
        <p:spPr>
          <a:xfrm>
            <a:off x="3214678" y="3643314"/>
            <a:ext cx="2571768" cy="107157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Индивидуализация процесса обучения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857356" y="5000636"/>
            <a:ext cx="5715040" cy="50006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Компоненты реализации индивидуальной траектории развития ребенка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57158" y="5643578"/>
            <a:ext cx="3143272" cy="10001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Содержательный(вариативные учебные планы, инд.образовательные программы )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143636" y="5643578"/>
            <a:ext cx="2786082" cy="10001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Процессуальный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( организация деятельности)</a:t>
            </a:r>
          </a:p>
        </p:txBody>
      </p:sp>
      <p:sp>
        <p:nvSpPr>
          <p:cNvPr id="32" name="Стрелка вниз 31"/>
          <p:cNvSpPr/>
          <p:nvPr/>
        </p:nvSpPr>
        <p:spPr>
          <a:xfrm>
            <a:off x="4286248" y="4786322"/>
            <a:ext cx="484632" cy="2143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Тройная стрелка влево/вправо/вверх 32"/>
          <p:cNvSpPr/>
          <p:nvPr/>
        </p:nvSpPr>
        <p:spPr>
          <a:xfrm rot="10800000">
            <a:off x="4143372" y="1357298"/>
            <a:ext cx="785818" cy="642942"/>
          </a:xfrm>
          <a:prstGeom prst="leftRight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Выгнутая вправо стрелка 36"/>
          <p:cNvSpPr/>
          <p:nvPr/>
        </p:nvSpPr>
        <p:spPr>
          <a:xfrm>
            <a:off x="7715272" y="5143512"/>
            <a:ext cx="714380" cy="500066"/>
          </a:xfrm>
          <a:prstGeom prst="curved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Выгнутая влево стрелка 37"/>
          <p:cNvSpPr/>
          <p:nvPr/>
        </p:nvSpPr>
        <p:spPr>
          <a:xfrm>
            <a:off x="928662" y="5143512"/>
            <a:ext cx="714380" cy="357190"/>
          </a:xfrm>
          <a:prstGeom prst="curved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Стрелка вправо 38"/>
          <p:cNvSpPr/>
          <p:nvPr/>
        </p:nvSpPr>
        <p:spPr>
          <a:xfrm>
            <a:off x="5857884" y="2071678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лево 39"/>
          <p:cNvSpPr/>
          <p:nvPr/>
        </p:nvSpPr>
        <p:spPr>
          <a:xfrm rot="1015390">
            <a:off x="2428860" y="2214554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лево 40"/>
          <p:cNvSpPr/>
          <p:nvPr/>
        </p:nvSpPr>
        <p:spPr>
          <a:xfrm>
            <a:off x="2428860" y="278605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лево 41"/>
          <p:cNvSpPr/>
          <p:nvPr/>
        </p:nvSpPr>
        <p:spPr>
          <a:xfrm rot="19841957">
            <a:off x="2428860" y="3357562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лево 44"/>
          <p:cNvSpPr/>
          <p:nvPr/>
        </p:nvSpPr>
        <p:spPr>
          <a:xfrm>
            <a:off x="5786446" y="4357694"/>
            <a:ext cx="785818" cy="285752"/>
          </a:xfrm>
          <a:prstGeom prst="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лево 45"/>
          <p:cNvSpPr/>
          <p:nvPr/>
        </p:nvSpPr>
        <p:spPr>
          <a:xfrm rot="1101934">
            <a:off x="2357422" y="4071942"/>
            <a:ext cx="785818" cy="285752"/>
          </a:xfrm>
          <a:prstGeom prst="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4143372" y="571480"/>
            <a:ext cx="484632" cy="214314"/>
          </a:xfrm>
          <a:prstGeom prst="downArrow">
            <a:avLst/>
          </a:prstGeom>
          <a:solidFill>
            <a:schemeClr val="accent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500430" y="5643578"/>
            <a:ext cx="2786082" cy="10001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Деятельностный</a:t>
            </a:r>
            <a:r>
              <a:rPr lang="ru-RU" dirty="0">
                <a:solidFill>
                  <a:schemeClr val="tx1"/>
                </a:solidFill>
              </a:rPr>
              <a:t>( использование технологий)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57150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МДОАУ №56 реализуется </a:t>
            </a:r>
            <a:b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Модель образовательной деятельности детей в ДОУ</a:t>
            </a: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7524750" y="2643182"/>
            <a:ext cx="1619250" cy="1871663"/>
          </a:xfrm>
          <a:prstGeom prst="hexagon">
            <a:avLst>
              <a:gd name="adj" fmla="val 25000"/>
              <a:gd name="vf" fmla="val 115470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Подход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культуро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логический;</a:t>
            </a:r>
          </a:p>
          <a:p>
            <a:pPr algn="ctr">
              <a:buFontTx/>
              <a:buChar char="-"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личностный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142844" y="2643182"/>
            <a:ext cx="1619250" cy="1944688"/>
          </a:xfrm>
          <a:prstGeom prst="hexagon">
            <a:avLst>
              <a:gd name="adj" fmla="val 25000"/>
              <a:gd name="vf" fmla="val 115470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Принципы</a:t>
            </a:r>
          </a:p>
          <a:p>
            <a:pPr algn="ctr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Развивающего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обучения;</a:t>
            </a:r>
          </a:p>
          <a:p>
            <a:pPr algn="ctr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интеграции;</a:t>
            </a:r>
          </a:p>
          <a:p>
            <a:pPr algn="ctr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научности</a:t>
            </a:r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1857356" y="2643182"/>
            <a:ext cx="1727200" cy="9366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Совместная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воспитателя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ребенка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5786446" y="2714620"/>
            <a:ext cx="1655763" cy="9366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Самостоятельная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детей</a:t>
            </a:r>
          </a:p>
        </p:txBody>
      </p:sp>
      <p:sp>
        <p:nvSpPr>
          <p:cNvPr id="65545" name="Oval 9"/>
          <p:cNvSpPr>
            <a:spLocks noChangeArrowheads="1"/>
          </p:cNvSpPr>
          <p:nvPr/>
        </p:nvSpPr>
        <p:spPr bwMode="auto">
          <a:xfrm>
            <a:off x="3714744" y="2643182"/>
            <a:ext cx="1800225" cy="136842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Ребенок:</a:t>
            </a:r>
          </a:p>
          <a:p>
            <a:pPr algn="ctr"/>
            <a:endParaRPr lang="ru-RU" sz="1400" dirty="0">
              <a:latin typeface="Tahoma" pitchFamily="34" charset="0"/>
            </a:endParaRP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3357554" y="4214818"/>
            <a:ext cx="2592387" cy="504825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Формы работы</a:t>
            </a:r>
          </a:p>
        </p:txBody>
      </p:sp>
      <p:sp>
        <p:nvSpPr>
          <p:cNvPr id="65555" name="Rectangle 19"/>
          <p:cNvSpPr>
            <a:spLocks noChangeArrowheads="1"/>
          </p:cNvSpPr>
          <p:nvPr/>
        </p:nvSpPr>
        <p:spPr bwMode="auto">
          <a:xfrm>
            <a:off x="2143108" y="6000768"/>
            <a:ext cx="5041900" cy="62071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1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1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: реализация индивидуальной траектории </a:t>
            </a:r>
          </a:p>
          <a:p>
            <a:pPr algn="ctr"/>
            <a:r>
              <a:rPr lang="ru-RU" sz="1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развития ребенка, адаптация к социуму,</a:t>
            </a:r>
          </a:p>
          <a:p>
            <a:pPr algn="ctr"/>
            <a:r>
              <a:rPr lang="ru-RU" sz="1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готовность к школе</a:t>
            </a:r>
          </a:p>
        </p:txBody>
      </p:sp>
      <p:sp>
        <p:nvSpPr>
          <p:cNvPr id="65556" name="AutoShape 20"/>
          <p:cNvSpPr>
            <a:spLocks noChangeArrowheads="1"/>
          </p:cNvSpPr>
          <p:nvPr/>
        </p:nvSpPr>
        <p:spPr bwMode="auto">
          <a:xfrm>
            <a:off x="214282" y="1214422"/>
            <a:ext cx="8715436" cy="121444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1200" b="1" dirty="0">
                <a:latin typeface="Tahoma" pitchFamily="34" charset="0"/>
              </a:rPr>
              <a:t>Цель: 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создание благоприятных условий для позитивной социализации ребенка, полноценного проживания 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дошкольного детства, формирова­ние основ базовой культуры личности, всестороннее развитие 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психичес­ких и физических качеств в соответствии с возрастными и индивидуальными особенностями,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подготовка к жизни в современном обществе, к обучению в школе, обеспечение безопасности 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жизнедеятельности до­школьника.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latin typeface="Tahoma" pitchFamily="34" charset="0"/>
            </a:endParaRPr>
          </a:p>
        </p:txBody>
      </p:sp>
      <p:sp>
        <p:nvSpPr>
          <p:cNvPr id="65558" name="AutoShape 22"/>
          <p:cNvSpPr>
            <a:spLocks noChangeArrowheads="1"/>
          </p:cNvSpPr>
          <p:nvPr/>
        </p:nvSpPr>
        <p:spPr bwMode="auto">
          <a:xfrm>
            <a:off x="6143636" y="5072074"/>
            <a:ext cx="1201738" cy="647700"/>
          </a:xfrm>
          <a:prstGeom prst="foldedCorner">
            <a:avLst>
              <a:gd name="adj" fmla="val 2628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Проектная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</p:txBody>
      </p:sp>
      <p:sp>
        <p:nvSpPr>
          <p:cNvPr id="65559" name="AutoShape 23"/>
          <p:cNvSpPr>
            <a:spLocks noChangeArrowheads="1"/>
          </p:cNvSpPr>
          <p:nvPr/>
        </p:nvSpPr>
        <p:spPr bwMode="auto">
          <a:xfrm>
            <a:off x="7643834" y="5072074"/>
            <a:ext cx="1274763" cy="933452"/>
          </a:xfrm>
          <a:prstGeom prst="foldedCorner">
            <a:avLst>
              <a:gd name="adj" fmla="val 2440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latin typeface="Arial" pitchFamily="34" charset="0"/>
            </a:endParaRPr>
          </a:p>
          <a:p>
            <a:pPr algn="ctr"/>
            <a:r>
              <a:rPr lang="ru-RU" sz="1400" dirty="0">
                <a:latin typeface="Arial" pitchFamily="34" charset="0"/>
              </a:rPr>
              <a:t>Решение </a:t>
            </a:r>
          </a:p>
          <a:p>
            <a:pPr algn="ctr"/>
            <a:r>
              <a:rPr lang="ru-RU" sz="1400" dirty="0">
                <a:latin typeface="Arial" pitchFamily="34" charset="0"/>
              </a:rPr>
              <a:t>проблемных </a:t>
            </a:r>
          </a:p>
          <a:p>
            <a:pPr algn="ctr"/>
            <a:r>
              <a:rPr lang="ru-RU" sz="1400" dirty="0">
                <a:latin typeface="Arial" pitchFamily="34" charset="0"/>
              </a:rPr>
              <a:t>ситуаций</a:t>
            </a:r>
            <a:endParaRPr lang="ru-RU" sz="1400" dirty="0">
              <a:latin typeface="Tahoma" pitchFamily="34" charset="0"/>
            </a:endParaRPr>
          </a:p>
          <a:p>
            <a:pPr algn="ctr"/>
            <a:endParaRPr lang="ru-RU" dirty="0">
              <a:latin typeface="Tahoma" pitchFamily="34" charset="0"/>
            </a:endParaRPr>
          </a:p>
        </p:txBody>
      </p:sp>
      <p:sp>
        <p:nvSpPr>
          <p:cNvPr id="65561" name="AutoShape 25"/>
          <p:cNvSpPr>
            <a:spLocks noChangeArrowheads="1"/>
          </p:cNvSpPr>
          <p:nvPr/>
        </p:nvSpPr>
        <p:spPr bwMode="auto">
          <a:xfrm>
            <a:off x="4643438" y="5072074"/>
            <a:ext cx="1347787" cy="719137"/>
          </a:xfrm>
          <a:prstGeom prst="foldedCorner">
            <a:avLst>
              <a:gd name="adj" fmla="val 2944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latin typeface="Arial" pitchFamily="34" charset="0"/>
            </a:endParaRPr>
          </a:p>
          <a:p>
            <a:pPr algn="ctr"/>
            <a:endParaRPr lang="ru-RU" sz="1400" dirty="0">
              <a:latin typeface="Arial" pitchFamily="34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Беседа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Разговор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Чтение</a:t>
            </a:r>
          </a:p>
          <a:p>
            <a:pPr algn="ctr"/>
            <a:endParaRPr lang="ru-RU" sz="1800" dirty="0">
              <a:latin typeface="Tahoma" pitchFamily="34" charset="0"/>
            </a:endParaRPr>
          </a:p>
        </p:txBody>
      </p:sp>
      <p:sp>
        <p:nvSpPr>
          <p:cNvPr id="65563" name="AutoShape 27"/>
          <p:cNvSpPr>
            <a:spLocks noChangeArrowheads="1"/>
          </p:cNvSpPr>
          <p:nvPr/>
        </p:nvSpPr>
        <p:spPr bwMode="auto">
          <a:xfrm>
            <a:off x="3143240" y="5072074"/>
            <a:ext cx="1347787" cy="719137"/>
          </a:xfrm>
          <a:prstGeom prst="foldedCorner">
            <a:avLst>
              <a:gd name="adj" fmla="val 2944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latin typeface="Arial" pitchFamily="34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Эксперимент-</a:t>
            </a:r>
          </a:p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тирование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64" name="AutoShape 28"/>
          <p:cNvSpPr>
            <a:spLocks noChangeArrowheads="1"/>
          </p:cNvSpPr>
          <p:nvPr/>
        </p:nvSpPr>
        <p:spPr bwMode="auto">
          <a:xfrm>
            <a:off x="1714480" y="5072074"/>
            <a:ext cx="1347788" cy="719137"/>
          </a:xfrm>
          <a:prstGeom prst="foldedCorner">
            <a:avLst>
              <a:gd name="adj" fmla="val 2944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latin typeface="Arial" pitchFamily="34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Наблюдение</a:t>
            </a:r>
          </a:p>
          <a:p>
            <a:pPr algn="ctr"/>
            <a:endParaRPr lang="ru-RU" sz="1400" dirty="0">
              <a:latin typeface="Arial" pitchFamily="34" charset="0"/>
            </a:endParaRPr>
          </a:p>
        </p:txBody>
      </p:sp>
      <p:sp>
        <p:nvSpPr>
          <p:cNvPr id="65565" name="AutoShape 29"/>
          <p:cNvSpPr>
            <a:spLocks noChangeArrowheads="1"/>
          </p:cNvSpPr>
          <p:nvPr/>
        </p:nvSpPr>
        <p:spPr bwMode="auto">
          <a:xfrm>
            <a:off x="285720" y="5143512"/>
            <a:ext cx="1347788" cy="719137"/>
          </a:xfrm>
          <a:prstGeom prst="foldedCorner">
            <a:avLst>
              <a:gd name="adj" fmla="val 29444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latin typeface="Arial" pitchFamily="34" charset="0"/>
            </a:endParaRP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Игра</a:t>
            </a:r>
          </a:p>
          <a:p>
            <a:pPr algn="ctr"/>
            <a:endParaRPr lang="ru-RU" sz="1400" dirty="0">
              <a:latin typeface="Arial" pitchFamily="34" charset="0"/>
            </a:endParaRPr>
          </a:p>
        </p:txBody>
      </p:sp>
      <p:sp>
        <p:nvSpPr>
          <p:cNvPr id="65566" name="Line 30"/>
          <p:cNvSpPr>
            <a:spLocks noChangeShapeType="1"/>
          </p:cNvSpPr>
          <p:nvPr/>
        </p:nvSpPr>
        <p:spPr bwMode="auto">
          <a:xfrm>
            <a:off x="2714612" y="2500306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67" name="Line 31"/>
          <p:cNvSpPr>
            <a:spLocks noChangeShapeType="1"/>
          </p:cNvSpPr>
          <p:nvPr/>
        </p:nvSpPr>
        <p:spPr bwMode="auto">
          <a:xfrm>
            <a:off x="6572264" y="2500306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>
            <a:off x="4643438" y="242886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>
            <a:off x="2571736" y="3643314"/>
            <a:ext cx="7191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 flipH="1">
            <a:off x="6072198" y="3643314"/>
            <a:ext cx="5762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1" name="Line 35"/>
          <p:cNvSpPr>
            <a:spLocks noChangeShapeType="1"/>
          </p:cNvSpPr>
          <p:nvPr/>
        </p:nvSpPr>
        <p:spPr bwMode="auto">
          <a:xfrm>
            <a:off x="1476375" y="31416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2" name="Line 36"/>
          <p:cNvSpPr>
            <a:spLocks noChangeShapeType="1"/>
          </p:cNvSpPr>
          <p:nvPr/>
        </p:nvSpPr>
        <p:spPr bwMode="auto">
          <a:xfrm>
            <a:off x="3563938" y="3068637"/>
            <a:ext cx="293682" cy="45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3" name="Line 37"/>
          <p:cNvSpPr>
            <a:spLocks noChangeShapeType="1"/>
          </p:cNvSpPr>
          <p:nvPr/>
        </p:nvSpPr>
        <p:spPr bwMode="auto">
          <a:xfrm flipV="1">
            <a:off x="5429256" y="3068629"/>
            <a:ext cx="357190" cy="45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4" name="Line 38"/>
          <p:cNvSpPr>
            <a:spLocks noChangeShapeType="1"/>
          </p:cNvSpPr>
          <p:nvPr/>
        </p:nvSpPr>
        <p:spPr bwMode="auto">
          <a:xfrm>
            <a:off x="7429520" y="3187377"/>
            <a:ext cx="285752" cy="45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5" name="Line 39"/>
          <p:cNvSpPr>
            <a:spLocks noChangeShapeType="1"/>
          </p:cNvSpPr>
          <p:nvPr/>
        </p:nvSpPr>
        <p:spPr bwMode="auto">
          <a:xfrm flipH="1">
            <a:off x="2714612" y="4429132"/>
            <a:ext cx="64770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4000496" y="4714884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>
            <a:off x="5286380" y="4643446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78" name="Line 42"/>
          <p:cNvSpPr>
            <a:spLocks noChangeShapeType="1"/>
          </p:cNvSpPr>
          <p:nvPr/>
        </p:nvSpPr>
        <p:spPr bwMode="auto">
          <a:xfrm>
            <a:off x="6000760" y="4500570"/>
            <a:ext cx="7191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80" name="Line 44"/>
          <p:cNvSpPr>
            <a:spLocks noChangeShapeType="1"/>
          </p:cNvSpPr>
          <p:nvPr/>
        </p:nvSpPr>
        <p:spPr bwMode="auto">
          <a:xfrm flipH="1">
            <a:off x="1357290" y="4357694"/>
            <a:ext cx="194468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>
            <a:off x="6000760" y="4286256"/>
            <a:ext cx="2160588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472518" cy="73499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Модель вариативной части образовательной программы</a:t>
            </a:r>
            <a:endParaRPr lang="ru-RU" sz="2400" dirty="0"/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type="tbl" idx="1"/>
          </p:nvPr>
        </p:nvGraphicFramePr>
        <p:xfrm>
          <a:off x="285720" y="1071563"/>
          <a:ext cx="8643998" cy="128588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Цель образовательной деятельности в вариативной части программы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обеспечить качество образовательного процесса для создания оптимальных условий для </a:t>
                      </a:r>
                      <a:r>
                        <a:rPr kumimoji="0" lang="ru-RU" sz="13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компетентностного</a:t>
                      </a:r>
                      <a:r>
                        <a:rPr kumimoji="0" lang="ru-RU" sz="1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подхода в сфере социально-личностного развития дошкольников с учетом его физического и психического здоровья, индивидуально-творческой траектории развития,  для реализации психолого-педагогической готовности к обучению в школе и адаптации к окружающему социуму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4357686" y="2428868"/>
            <a:ext cx="1571636" cy="128588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Образовательные области</a:t>
            </a:r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6000760" y="2857496"/>
            <a:ext cx="642942" cy="285752"/>
          </a:xfrm>
          <a:prstGeom prst="notch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10800000">
            <a:off x="3571868" y="2857496"/>
            <a:ext cx="642942" cy="285752"/>
          </a:xfrm>
          <a:prstGeom prst="notch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034" y="2643182"/>
            <a:ext cx="3000396" cy="50006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Дополнительное образование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15140" y="2714620"/>
            <a:ext cx="2214610" cy="500066"/>
          </a:xfrm>
          <a:prstGeom prst="roundRect">
            <a:avLst>
              <a:gd name="adj" fmla="val 13619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Новые формы работы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4282" y="3929066"/>
            <a:ext cx="2500298" cy="27146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ритмика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хореография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подготовка к обучению грамоте</a:t>
            </a:r>
          </a:p>
          <a:p>
            <a:pPr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цветоведение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раннее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обуч.англ.яз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занимательная математика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азбука общения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57950" y="3500438"/>
            <a:ext cx="2428892" cy="857256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индивидуального развития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57950" y="4429132"/>
            <a:ext cx="2428892" cy="57150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логопункт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57488" y="4000504"/>
            <a:ext cx="2000264" cy="19288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театральная студия</a:t>
            </a:r>
          </a:p>
          <a:p>
            <a:pPr>
              <a:buFont typeface="Wingdings" pitchFamily="2" charset="2"/>
              <a:buChar char="v"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тестопластика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«Мир вокруг нас»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71472" y="3357562"/>
            <a:ext cx="1785950" cy="35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платное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143504" y="5357826"/>
            <a:ext cx="3643338" cy="128588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Дошкольник, реализующий индивидуальную траекторию развития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786050" y="3357562"/>
            <a:ext cx="1500198" cy="42862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бесплатное</a:t>
            </a:r>
          </a:p>
        </p:txBody>
      </p:sp>
      <p:sp>
        <p:nvSpPr>
          <p:cNvPr id="24" name="Стрелка вправо с вырезом 23"/>
          <p:cNvSpPr/>
          <p:nvPr/>
        </p:nvSpPr>
        <p:spPr>
          <a:xfrm rot="5400000">
            <a:off x="7536677" y="5036355"/>
            <a:ext cx="357190" cy="285752"/>
          </a:xfrm>
          <a:prstGeom prst="notchedRightArrow">
            <a:avLst>
              <a:gd name="adj1" fmla="val 37736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с вырезом 24"/>
          <p:cNvSpPr/>
          <p:nvPr/>
        </p:nvSpPr>
        <p:spPr>
          <a:xfrm rot="2009353">
            <a:off x="4874350" y="4669637"/>
            <a:ext cx="978408" cy="354531"/>
          </a:xfrm>
          <a:prstGeom prst="notch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с вырезом 25"/>
          <p:cNvSpPr/>
          <p:nvPr/>
        </p:nvSpPr>
        <p:spPr>
          <a:xfrm>
            <a:off x="3000364" y="6072206"/>
            <a:ext cx="2000264" cy="357190"/>
          </a:xfrm>
          <a:prstGeom prst="notch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с вырезом 26"/>
          <p:cNvSpPr/>
          <p:nvPr/>
        </p:nvSpPr>
        <p:spPr>
          <a:xfrm rot="5400000">
            <a:off x="7536677" y="3250405"/>
            <a:ext cx="357190" cy="285752"/>
          </a:xfrm>
          <a:prstGeom prst="notchedRightArrow">
            <a:avLst>
              <a:gd name="adj1" fmla="val 37736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с вырезом 27"/>
          <p:cNvSpPr/>
          <p:nvPr/>
        </p:nvSpPr>
        <p:spPr>
          <a:xfrm rot="5400000">
            <a:off x="3643306" y="3714752"/>
            <a:ext cx="214314" cy="357190"/>
          </a:xfrm>
          <a:prstGeom prst="notchedRightArrow">
            <a:avLst>
              <a:gd name="adj1" fmla="val 37736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с вырезом 28"/>
          <p:cNvSpPr/>
          <p:nvPr/>
        </p:nvSpPr>
        <p:spPr>
          <a:xfrm rot="5400000">
            <a:off x="1357290" y="3643314"/>
            <a:ext cx="214314" cy="357190"/>
          </a:xfrm>
          <a:prstGeom prst="notchedRightArrow">
            <a:avLst>
              <a:gd name="adj1" fmla="val 37736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8"/>
            <a:ext cx="84296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Вариативная часть основной общеобразовательной программы состоит из дополнительного образования( платного и бесплатного)  и новых форм работы (группы индивидуального развития, </a:t>
            </a:r>
            <a:r>
              <a:rPr lang="ru-RU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логопункт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связующим звеном между которыми  являются пять направлений развития детей в дошкольном возрасте. Реализация вариативной части программы дает возможность достигнуть полноценного развития личности дошкольника определить его интересы, раскрыть  его особенности, уникальные способности, то есть разработать индивидуальный маршрут для каждого воспитанника ДОУ и достичь высокого уровня в формировании личностных качеств.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Работа по созданию индивидуальной траектории осуществляется с использованием утвержденных и рекомендуемых образовательных программ, авторских технологий и практического опыта специалистов, работающих в условиях интеграции образовательного процесса. Практика показывает, что одной программы бывает недостаточно для реализации образовательных и социальных задач по развитию ребенка в рамках индивидуального маршрута развития. В этой связи используется интегрирование нескольких программ. 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этой работы - оптимизация процесса составления индивидуального образовательного маршрута ребенка и координация междисциплинарного взаимодействия специалистов в условиях командной работы.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44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Модель образовательного процесса по реализации индивидуального маршрута дошкольника</a:t>
            </a:r>
          </a:p>
        </p:txBody>
      </p:sp>
      <p:sp>
        <p:nvSpPr>
          <p:cNvPr id="1028" name="Скругленный прямоугольник 9"/>
          <p:cNvSpPr>
            <a:spLocks noChangeArrowheads="1"/>
          </p:cNvSpPr>
          <p:nvPr/>
        </p:nvSpPr>
        <p:spPr bwMode="auto">
          <a:xfrm>
            <a:off x="642910" y="2071678"/>
            <a:ext cx="1866900" cy="1143008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Базовое образование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(ОП ДО)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9"/>
          <p:cNvSpPr>
            <a:spLocks noChangeArrowheads="1"/>
          </p:cNvSpPr>
          <p:nvPr/>
        </p:nvSpPr>
        <p:spPr bwMode="auto">
          <a:xfrm>
            <a:off x="6357950" y="2071678"/>
            <a:ext cx="1866900" cy="1357322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Элитарное образование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(дополнительное</a:t>
            </a:r>
            <a:r>
              <a:rPr kumimoji="0" lang="ru-RU" b="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образование)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9"/>
          <p:cNvSpPr>
            <a:spLocks noChangeArrowheads="1"/>
          </p:cNvSpPr>
          <p:nvPr/>
        </p:nvSpPr>
        <p:spPr bwMode="auto">
          <a:xfrm>
            <a:off x="3500430" y="2071678"/>
            <a:ext cx="2000264" cy="1428760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2">
                  <a:lumMod val="75000"/>
                  <a:tint val="66000"/>
                  <a:satMod val="160000"/>
                </a:schemeClr>
              </a:gs>
              <a:gs pos="50000">
                <a:schemeClr val="tx2">
                  <a:lumMod val="75000"/>
                  <a:tint val="44500"/>
                  <a:satMod val="160000"/>
                </a:schemeClr>
              </a:gs>
              <a:gs pos="100000">
                <a:schemeClr val="tx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Углубленное</a:t>
            </a:r>
            <a:r>
              <a:rPr kumimoji="0" lang="ru-RU" b="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образование( реализация вариативной части ОП ДО)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9"/>
          <p:cNvSpPr>
            <a:spLocks noChangeArrowheads="1"/>
          </p:cNvSpPr>
          <p:nvPr/>
        </p:nvSpPr>
        <p:spPr bwMode="auto">
          <a:xfrm>
            <a:off x="571472" y="3714752"/>
            <a:ext cx="1866900" cy="2428892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Воспитанник ,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овладевший программным</a:t>
            </a:r>
            <a:r>
              <a:rPr kumimoji="0" lang="ru-RU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материалом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9"/>
          <p:cNvSpPr>
            <a:spLocks noChangeArrowheads="1"/>
          </p:cNvSpPr>
          <p:nvPr/>
        </p:nvSpPr>
        <p:spPr bwMode="auto">
          <a:xfrm>
            <a:off x="3143240" y="3857628"/>
            <a:ext cx="2643206" cy="2357454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2">
                  <a:lumMod val="75000"/>
                  <a:tint val="66000"/>
                  <a:satMod val="160000"/>
                </a:schemeClr>
              </a:gs>
              <a:gs pos="50000">
                <a:schemeClr val="tx2">
                  <a:lumMod val="75000"/>
                  <a:tint val="44500"/>
                  <a:satMod val="160000"/>
                </a:schemeClr>
              </a:gs>
              <a:gs pos="100000">
                <a:schemeClr val="tx2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Воспитанник, 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получивший</a:t>
            </a:r>
            <a:r>
              <a:rPr kumimoji="0" lang="ru-RU" b="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амплификацию в образовании через парциальные программы и развивающие технологии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9"/>
          <p:cNvSpPr>
            <a:spLocks noChangeArrowheads="1"/>
          </p:cNvSpPr>
          <p:nvPr/>
        </p:nvSpPr>
        <p:spPr bwMode="auto">
          <a:xfrm>
            <a:off x="6215074" y="3643314"/>
            <a:ext cx="2357454" cy="2500330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8100000" scaled="1"/>
            <a:tileRect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Воспитанник, 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освоивший ОП и программы доп.образования, реализующий индивидуальную траекторию своего развития</a:t>
            </a:r>
          </a:p>
        </p:txBody>
      </p:sp>
      <p:sp>
        <p:nvSpPr>
          <p:cNvPr id="28" name="Выгнутая вправо стрелка 27"/>
          <p:cNvSpPr/>
          <p:nvPr/>
        </p:nvSpPr>
        <p:spPr>
          <a:xfrm>
            <a:off x="2643174" y="2786058"/>
            <a:ext cx="731520" cy="1216152"/>
          </a:xfrm>
          <a:prstGeom prst="curvedLeftArrow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право стрелка 29"/>
          <p:cNvSpPr/>
          <p:nvPr/>
        </p:nvSpPr>
        <p:spPr>
          <a:xfrm>
            <a:off x="5572132" y="2786058"/>
            <a:ext cx="731520" cy="1214446"/>
          </a:xfrm>
          <a:prstGeom prst="curvedLeftArrow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Выгнутая вправо стрелка 31"/>
          <p:cNvSpPr/>
          <p:nvPr/>
        </p:nvSpPr>
        <p:spPr>
          <a:xfrm>
            <a:off x="8412480" y="2500306"/>
            <a:ext cx="731520" cy="1216152"/>
          </a:xfrm>
          <a:prstGeom prst="curved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2643174" y="2285992"/>
            <a:ext cx="857256" cy="484632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5572132" y="2285992"/>
            <a:ext cx="785818" cy="484632"/>
          </a:xfrm>
          <a:prstGeom prst="rightArrow">
            <a:avLst>
              <a:gd name="adj1" fmla="val 43711"/>
              <a:gd name="adj2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6327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Реализация модели индивидуальной траектории развития дошкольника в МДОАУ № 56  ( на примере образовательной области «Художественно-эстетическое развитие»)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034" y="2143116"/>
            <a:ext cx="3000396" cy="914400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Базовое образование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1472" y="3214686"/>
            <a:ext cx="3071834" cy="1500198"/>
          </a:xfrm>
          <a:prstGeom prst="roundRect">
            <a:avLst>
              <a:gd name="adj" fmla="val 4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ОО ДО  Образовательная область «Художественно-эстетическое развитие»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4786322"/>
            <a:ext cx="2857520" cy="1214446"/>
          </a:xfrm>
          <a:prstGeom prst="roundRect">
            <a:avLst>
              <a:gd name="adj" fmla="val 4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Ребенок проявляет устойчивый интерес к произведениям искусства и художественной деятельности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000496" y="3429000"/>
            <a:ext cx="2571768" cy="914400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Цветоведение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Т.С.Комарова «Дети в мире творчества»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857620" y="2143116"/>
            <a:ext cx="2571768" cy="985838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Дополнительное образование</a:t>
            </a:r>
          </a:p>
        </p:txBody>
      </p:sp>
      <p:sp>
        <p:nvSpPr>
          <p:cNvPr id="38" name="Стрелка вправо 37"/>
          <p:cNvSpPr/>
          <p:nvPr/>
        </p:nvSpPr>
        <p:spPr>
          <a:xfrm>
            <a:off x="3571868" y="2428868"/>
            <a:ext cx="2857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>
            <a:off x="3643306" y="5143512"/>
            <a:ext cx="2857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3714744" y="3714752"/>
            <a:ext cx="2857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 rot="16200000">
            <a:off x="5772144" y="3414698"/>
            <a:ext cx="4214842" cy="1385926"/>
          </a:xfrm>
          <a:prstGeom prst="roundRect">
            <a:avLst>
              <a:gd name="adj" fmla="val 450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Реализация индивидуального маршрута ребенка после выпуска из ДОУ в художественной школе города</a:t>
            </a:r>
          </a:p>
        </p:txBody>
      </p:sp>
      <p:sp>
        <p:nvSpPr>
          <p:cNvPr id="43" name="Стрелка вправо 42"/>
          <p:cNvSpPr/>
          <p:nvPr/>
        </p:nvSpPr>
        <p:spPr>
          <a:xfrm>
            <a:off x="6572264" y="2357430"/>
            <a:ext cx="571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>
            <a:off x="6715140" y="5072074"/>
            <a:ext cx="5000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6643702" y="3714752"/>
            <a:ext cx="5000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00496" y="4572008"/>
            <a:ext cx="2643206" cy="2071702"/>
          </a:xfrm>
          <a:prstGeom prst="roundRect">
            <a:avLst>
              <a:gd name="adj" fmla="val 45000"/>
            </a:avLst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Проявляет исследовательское поведение ,инициативу, самостоятельность и индивидуальность в процессе освоения искусства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D250B0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1764</TotalTime>
  <Words>1537</Words>
  <Application>Microsoft Office PowerPoint</Application>
  <PresentationFormat>Экран (4:3)</PresentationFormat>
  <Paragraphs>239</Paragraphs>
  <Slides>16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Тема Office</vt:lpstr>
      <vt:lpstr> В МДОАУ №56 разработана модель реализации индивидуальной траектории развития воспитанников, которая эффективно используется педагогами и воспитателями дошкольного учреждения,  повышая качество образовательного процесса  </vt:lpstr>
      <vt:lpstr>Что позволяет реализовывать индивидуальную траекторию развития ребенка в нашем дошкольном учреждении</vt:lpstr>
      <vt:lpstr>Презентация PowerPoint</vt:lpstr>
      <vt:lpstr>Презентация PowerPoint</vt:lpstr>
      <vt:lpstr>В МДОАУ №56 реализуется  Модель образовательной деятельности детей в ДОУ</vt:lpstr>
      <vt:lpstr>Модель вариативной части образовательной программы</vt:lpstr>
      <vt:lpstr>Презентация PowerPoint</vt:lpstr>
      <vt:lpstr>Модель образовательного процесса по реализации индивидуального маршрута дошкольника</vt:lpstr>
      <vt:lpstr>Реализация модели индивидуальной траектории развития дошкольника в МДОАУ № 56  ( на примере образовательной области «Художественно-эстетическое развитие»)</vt:lpstr>
      <vt:lpstr>Презентация PowerPoint</vt:lpstr>
      <vt:lpstr>Реализация модели индивидуальной траектории развития дошкольника в группе индивидуального развития МДОАУ № 56</vt:lpstr>
      <vt:lpstr>Интегрирование программ дополнительного образования в группах индивидуального развития</vt:lpstr>
      <vt:lpstr>Презентация PowerPoint</vt:lpstr>
      <vt:lpstr>Презентация PowerPoint</vt:lpstr>
      <vt:lpstr>Реализация выпускников ДОУ в образовательном пространстве города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Оказание платных дополнительных услуг в дошкольном учреждении</dc:title>
  <dc:creator>1User</dc:creator>
  <cp:lastModifiedBy>Наталья</cp:lastModifiedBy>
  <cp:revision>189</cp:revision>
  <dcterms:created xsi:type="dcterms:W3CDTF">2013-09-09T08:36:23Z</dcterms:created>
  <dcterms:modified xsi:type="dcterms:W3CDTF">2025-03-19T07:30:26Z</dcterms:modified>
</cp:coreProperties>
</file>