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94" r:id="rId4"/>
    <p:sldId id="296" r:id="rId5"/>
    <p:sldId id="271" r:id="rId6"/>
    <p:sldId id="273" r:id="rId7"/>
    <p:sldId id="298" r:id="rId8"/>
    <p:sldId id="274" r:id="rId9"/>
    <p:sldId id="299" r:id="rId10"/>
    <p:sldId id="300" r:id="rId11"/>
    <p:sldId id="301" r:id="rId12"/>
    <p:sldId id="302" r:id="rId13"/>
    <p:sldId id="260" r:id="rId14"/>
    <p:sldId id="303" r:id="rId15"/>
    <p:sldId id="290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A46"/>
    <a:srgbClr val="814611"/>
    <a:srgbClr val="003618"/>
    <a:srgbClr val="1E340A"/>
    <a:srgbClr val="FC708E"/>
    <a:srgbClr val="477A18"/>
    <a:srgbClr val="FDA1B5"/>
    <a:srgbClr val="FFFF99"/>
    <a:srgbClr val="CCFF66"/>
    <a:srgbClr val="66AF2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smtClean="0"/>
              <a:t>МДОАУ "Детский сад № 96 "Рябинка" г.Орска"</a:t>
            </a:r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smtClean="0"/>
              <a:t>МДОАУ "Детский сад № 96 "Рябинка" г.Орска"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smtClean="0"/>
              <a:t>МДОАУ "Детский сад № 96 "Рябинка" г.Орска"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smtClean="0"/>
              <a:t>МДОАУ "Детский сад № 96 "Рябинка" г.Орска"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smtClean="0"/>
              <a:t>МДОАУ "Детский сад № 96 "Рябинка" г.Орска"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smtClean="0"/>
              <a:t>МДОАУ "Детский сад № 96 "Рябинка" г.Орска"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smtClean="0"/>
              <a:t>МДОАУ "Детский сад № 96 "Рябинка" г.Орска"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smtClean="0"/>
              <a:t>МДОАУ "Детский сад № 96 "Рябинка" г.Орска"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smtClean="0"/>
              <a:t>МДОАУ "Детский сад № 96 "Рябинка" г.Орска"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smtClean="0"/>
              <a:t>МДОАУ "Детский сад № 96 "Рябинка" г.Орска"</a:t>
            </a:r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9" name="Группа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smtClean="0"/>
              <a:t>МДОАУ "Детский сад № 96 "Рябинка" г.Орска"</a:t>
            </a:r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84" name="Группа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97" name="Группа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smtClean="0"/>
              <a:t>МДОАУ "Детский сад № 96 "Рябинка" г.Орска"</a:t>
            </a:r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МДОАУ "Детский сад № 96 "Рябинка" г.Орска"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v-timoshin@yandex.r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95055" y="221673"/>
            <a:ext cx="9839896" cy="4272835"/>
          </a:xfrm>
        </p:spPr>
        <p:txBody>
          <a:bodyPr rtlCol="0">
            <a:noAutofit/>
          </a:bodyPr>
          <a:lstStyle/>
          <a:p>
            <a:pPr algn="ctr"/>
            <a:r>
              <a:rPr lang="ru-RU" sz="4400" b="1" dirty="0" smtClean="0">
                <a:solidFill>
                  <a:srgbClr val="1E340A"/>
                </a:solidFill>
                <a:latin typeface="Times New Roman" pitchFamily="18" charset="0"/>
                <a:cs typeface="Times New Roman" pitchFamily="18" charset="0"/>
              </a:rPr>
              <a:t>Оказание методической, психолого-педагогической, диагностической и консультативной помощи родителям (законным представителям) детей, получающим ДО в форме семейного образования в рамках консультационного центра</a:t>
            </a:r>
            <a:endParaRPr lang="ru" sz="4400" b="1" dirty="0">
              <a:solidFill>
                <a:srgbClr val="1E340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8701" y="5624945"/>
            <a:ext cx="9361626" cy="928256"/>
          </a:xfrm>
        </p:spPr>
        <p:txBody>
          <a:bodyPr rtlCol="0">
            <a:noAutofit/>
          </a:bodyPr>
          <a:lstStyle/>
          <a:p>
            <a:pPr algn="ctr" rtl="0"/>
            <a:r>
              <a:rPr lang="ru-RU" sz="3200" b="1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Козлова Л.В., педагог – психолог МДОАУ </a:t>
            </a:r>
            <a:r>
              <a:rPr lang="ru" sz="3200" b="1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«Детский сад № 96 «Рябинка» г.Орска»</a:t>
            </a:r>
            <a:endParaRPr lang="ru" sz="3200" b="1" dirty="0">
              <a:solidFill>
                <a:srgbClr val="00361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75" y="219802"/>
            <a:ext cx="11391253" cy="7255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Консультативная деятельность по вопросам:  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31521" y="1022889"/>
            <a:ext cx="11154845" cy="5626106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обучения, воспитания и развития детей в возрасте от 2 месяцев до 8 лет;</a:t>
            </a:r>
          </a:p>
          <a:p>
            <a:pPr lvl="0"/>
            <a:r>
              <a:rPr lang="ru-RU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детско-родительских отношений, преодоления трудностей в поведении и общении со сверстниками;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речевого развития;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игрового сопровождения ребенка и создания предметно-развивающей среды дома (знакомство  с дидактическими играми, наборами для прикладного творчества, оборудованием и атрибутами для проведения различного вида игр, познавательной литературой).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7844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75" y="219802"/>
            <a:ext cx="11391253" cy="7255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Коррекционно-развивающее сопровождение:  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31521" y="1022889"/>
            <a:ext cx="11154845" cy="5626106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Дети:</a:t>
            </a:r>
          </a:p>
          <a:p>
            <a:pPr lvl="0"/>
            <a:r>
              <a:rPr lang="ru-RU" sz="2800" dirty="0" smtClean="0">
                <a:solidFill>
                  <a:srgbClr val="814611"/>
                </a:solidFill>
                <a:latin typeface="Times New Roman" pitchFamily="18" charset="0"/>
                <a:cs typeface="Times New Roman" pitchFamily="18" charset="0"/>
              </a:rPr>
              <a:t>разработка внешнего образовательного маршрута;</a:t>
            </a:r>
          </a:p>
          <a:p>
            <a:pPr lvl="0"/>
            <a:r>
              <a:rPr lang="ru-RU" sz="2800" dirty="0" smtClean="0">
                <a:solidFill>
                  <a:srgbClr val="814611"/>
                </a:solidFill>
                <a:latin typeface="Times New Roman" pitchFamily="18" charset="0"/>
                <a:cs typeface="Times New Roman" pitchFamily="18" charset="0"/>
              </a:rPr>
              <a:t>совместные игровые обучающие сеансы с детьми и родителями;</a:t>
            </a:r>
          </a:p>
          <a:p>
            <a:pPr lvl="0"/>
            <a:r>
              <a:rPr lang="ru-RU" sz="2800" dirty="0" smtClean="0">
                <a:solidFill>
                  <a:srgbClr val="814611"/>
                </a:solidFill>
                <a:latin typeface="Times New Roman" pitchFamily="18" charset="0"/>
                <a:cs typeface="Times New Roman" pitchFamily="18" charset="0"/>
              </a:rPr>
              <a:t>групповые развивающие занятия;</a:t>
            </a:r>
          </a:p>
          <a:p>
            <a:pPr lvl="0"/>
            <a:r>
              <a:rPr lang="ru-RU" sz="2800" dirty="0" smtClean="0">
                <a:solidFill>
                  <a:srgbClr val="814611"/>
                </a:solidFill>
                <a:latin typeface="Times New Roman" pitchFamily="18" charset="0"/>
                <a:cs typeface="Times New Roman" pitchFamily="18" charset="0"/>
              </a:rPr>
              <a:t>индивидуальное сопровождение детей с ОВЗ, не посещающих дошкольное учреждение.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Родители:</a:t>
            </a:r>
          </a:p>
          <a:p>
            <a:pPr lvl="0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проведение тренинга родительской эффективности;</a:t>
            </a:r>
          </a:p>
          <a:p>
            <a:pPr lvl="0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совместные игровые обучающие сеансы с детьми и родителями;</a:t>
            </a:r>
          </a:p>
          <a:p>
            <a:pPr lvl="0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практические занятия по различным направлениям развития ребенка.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7844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75" y="219802"/>
            <a:ext cx="11391253" cy="52411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родителями:  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31521" y="821410"/>
            <a:ext cx="11586676" cy="5827585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Инвариантные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групповые мероприятия для всех родителей (семинары-практикумы, деловые игры, круглые столы, тренинги, использование ключевых ситуаций по созданию условий для игровой деятельности и воспитанию детей в семье, тематические занятия по заявленной проблеме, консультации, лектории, открытые просмотры).</a:t>
            </a:r>
          </a:p>
          <a:p>
            <a:pPr lvl="0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Вариантные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подгрупповые мероприятия для дифференцированных групп родителей в соответствии с запросами, потребностями (индивидуальные консультации для родителей; индивидуальная работа с родителями и их детьми по выявлению, профилактике и коррекции различных отклонений, совместные детско-родительские встречи в различных формах, занятия, игровые упражнения, организация практических занятий и игровых сеансов с детьми и родителями,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досуговые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спортивные мероприятия).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Постоянно действующие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групповые мероприятия на постоянной продолжительной основе (клуб «Детский мир», клуб пап, клуб родителей будущих первоклассников, др.).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7844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185981"/>
            <a:ext cx="11430000" cy="526942"/>
          </a:xfrm>
        </p:spPr>
        <p:txBody>
          <a:bodyPr rtlCol="0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Квалифицированная помощь специалистов:</a:t>
            </a:r>
            <a:endParaRPr lang="ru" sz="3200" b="1" dirty="0">
              <a:solidFill>
                <a:srgbClr val="477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320" y="666427"/>
            <a:ext cx="11612880" cy="5920353"/>
          </a:xfrm>
        </p:spPr>
        <p:txBody>
          <a:bodyPr rtlCol="0"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Заведующий (информирует граждан об их правах на получение образования, об изменениях в действующем законодательстве в сфере образования).</a:t>
            </a:r>
          </a:p>
          <a:p>
            <a:pPr lvl="0">
              <a:spcBef>
                <a:spcPts val="0"/>
              </a:spcBef>
            </a:pP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Старший воспитатель (проводит консультации, обеспечивает литературой по вопросам воспитания и обучения дошкольников). </a:t>
            </a:r>
          </a:p>
          <a:p>
            <a:pPr lvl="0">
              <a:spcBef>
                <a:spcPts val="0"/>
              </a:spcBef>
            </a:pPr>
            <a:r>
              <a:rPr lang="ru-RU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Медицинская сестра (консультирует по вопросам формирования здорового образа жизни, проведения закаливания и организации сбалансированного питания детей, даёт рекомендации по профилактике заболеваний).</a:t>
            </a:r>
          </a:p>
          <a:p>
            <a:pPr lvl="0">
              <a:spcBef>
                <a:spcPts val="0"/>
              </a:spcBef>
            </a:pPr>
            <a:r>
              <a:rPr lang="ru-RU" sz="2700" dirty="0" smtClean="0">
                <a:solidFill>
                  <a:srgbClr val="009A46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 (консультирует по вопросам организации двигательной активности ребенка, обучает родителей основным приёмам профилактики и коррекции нарушений осанки и плоскостопия).</a:t>
            </a:r>
          </a:p>
          <a:p>
            <a:pPr>
              <a:spcBef>
                <a:spcPts val="0"/>
              </a:spcBef>
            </a:pPr>
            <a: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(консультирует по вопросам музыкального воспитания детей, оказывает практическую помощь в проведении </a:t>
            </a:r>
            <a:r>
              <a:rPr lang="ru-RU" sz="27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досуговой</a:t>
            </a:r>
            <a: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деятельности с детьми в домашних условиях).</a:t>
            </a:r>
          </a:p>
          <a:p>
            <a:pPr lvl="0">
              <a:spcBef>
                <a:spcPts val="0"/>
              </a:spcBef>
            </a:pPr>
            <a:endParaRPr lang="ru-RU" sz="2700" dirty="0">
              <a:solidFill>
                <a:srgbClr val="009A4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185980"/>
            <a:ext cx="11430000" cy="480447"/>
          </a:xfrm>
        </p:spPr>
        <p:txBody>
          <a:bodyPr rtlCol="0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Квалифицированная помощь специалистов:</a:t>
            </a:r>
            <a:endParaRPr lang="ru" sz="3200" b="1" dirty="0">
              <a:solidFill>
                <a:srgbClr val="477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320" y="743919"/>
            <a:ext cx="11612880" cy="5842861"/>
          </a:xfrm>
        </p:spPr>
        <p:txBody>
          <a:bodyPr rtlCol="0"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Учитель - логопед (проводит консультации по вопросам становления звуковой стороны речи дошкольников, выявляет уровень познавательно-речевого развития ребенка (обследование), координирует родителей в оказании помощи ребенку в коррекции речевых недостатков и целью профилактики (консультации, практикумы), рекомендует (показывает) родителям и ребенку интересные игры и упражнения по речевому развитию (практикумы).</a:t>
            </a:r>
          </a:p>
          <a:p>
            <a:pPr lvl="0">
              <a:spcBef>
                <a:spcPts val="0"/>
              </a:spcBef>
            </a:pPr>
            <a:r>
              <a:rPr lang="ru-RU" sz="2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Педагог-психолог (выявляет эмоционально-личностные проблемы детей, определяет уровень развития познавательных процессов (внимание, память, мышление, воображение), анализирует детско-родительские отношения, проводит диагностическое обследование уровня психологической готовности ребенка к обучению в школе).</a:t>
            </a:r>
          </a:p>
          <a:p>
            <a:pPr lvl="0">
              <a:spcBef>
                <a:spcPts val="0"/>
              </a:spcBef>
            </a:pPr>
            <a:r>
              <a:rPr lang="ru-RU" sz="2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 консультационного центра (консультируют по вопросам воспитания, обучения и развития детей, организации и создания условий для полноценного развития детей, показывают различные приемы, игры, упражнения для познавательного и музыкального развития ребенка).</a:t>
            </a:r>
            <a:endParaRPr lang="ru-RU" sz="2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5760" y="199611"/>
            <a:ext cx="5329646" cy="84541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477A18"/>
                </a:solidFill>
                <a:latin typeface="+mj-lt"/>
                <a:ea typeface="+mj-ea"/>
                <a:cs typeface="+mj-cs"/>
              </a:rPr>
              <a:t>Наши контакты:</a:t>
            </a:r>
            <a:endParaRPr lang="ru-RU" sz="4000" b="1" dirty="0">
              <a:solidFill>
                <a:srgbClr val="477A1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59873" y="1110344"/>
            <a:ext cx="961426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462421, Оренбургская </a:t>
            </a:r>
            <a:r>
              <a:rPr lang="ru-RU" sz="3200" b="1" dirty="0" smtClean="0">
                <a:solidFill>
                  <a:srgbClr val="C00000"/>
                </a:solidFill>
              </a:rPr>
              <a:t>область, г</a:t>
            </a:r>
            <a:r>
              <a:rPr lang="ru-RU" sz="3200" b="1" dirty="0">
                <a:solidFill>
                  <a:srgbClr val="C00000"/>
                </a:solidFill>
              </a:rPr>
              <a:t>. Орск,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ул. Новосибирская, дом № 223 «Б»;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структурное подразделение находится по адресу</a:t>
            </a:r>
            <a:r>
              <a:rPr lang="ru-RU" sz="3200" b="1" dirty="0" smtClean="0">
                <a:solidFill>
                  <a:srgbClr val="C00000"/>
                </a:solidFill>
              </a:rPr>
              <a:t>: 462421, Оренбургская область,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г. Орск, ул</a:t>
            </a:r>
            <a:r>
              <a:rPr lang="ru-RU" sz="3200" b="1" dirty="0">
                <a:solidFill>
                  <a:srgbClr val="C00000"/>
                </a:solidFill>
              </a:rPr>
              <a:t>. Омская, дом № 65</a:t>
            </a:r>
            <a:r>
              <a:rPr lang="ru-RU" sz="3200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endParaRPr lang="ru-RU" sz="2800" b="1" dirty="0"/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тел: +7 (3537) </a:t>
            </a:r>
            <a:r>
              <a:rPr lang="ru-RU" sz="2800" b="1" dirty="0" smtClean="0">
                <a:solidFill>
                  <a:srgbClr val="002060"/>
                </a:solidFill>
              </a:rPr>
              <a:t>40-07-17;</a:t>
            </a:r>
            <a:endParaRPr lang="ru-RU" sz="2800" b="1" dirty="0">
              <a:solidFill>
                <a:srgbClr val="002060"/>
              </a:solidFill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+7 (3537</a:t>
            </a:r>
            <a:r>
              <a:rPr lang="ru-RU" sz="2800" b="1">
                <a:solidFill>
                  <a:srgbClr val="002060"/>
                </a:solidFill>
              </a:rPr>
              <a:t>) </a:t>
            </a:r>
            <a:r>
              <a:rPr lang="ru-RU" sz="2800" b="1" smtClean="0">
                <a:solidFill>
                  <a:srgbClr val="002060"/>
                </a:solidFill>
              </a:rPr>
              <a:t>40-07-27.</a:t>
            </a:r>
            <a:endParaRPr lang="ru-RU" sz="2800" b="1" dirty="0">
              <a:solidFill>
                <a:srgbClr val="002060"/>
              </a:solidFill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Адрес электронной </a:t>
            </a:r>
            <a:r>
              <a:rPr lang="ru-RU" sz="3200" b="1" dirty="0" smtClean="0">
                <a:solidFill>
                  <a:srgbClr val="002060"/>
                </a:solidFill>
              </a:rPr>
              <a:t>почты: 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hlinkClick r:id="rId2"/>
              </a:rPr>
              <a:t>v-timoshin@yandex.ru</a:t>
            </a:r>
            <a:r>
              <a:rPr lang="ru-RU" sz="3200" b="1" dirty="0" smtClean="0">
                <a:solidFill>
                  <a:srgbClr val="002060"/>
                </a:solidFill>
              </a:rPr>
              <a:t>      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Сайт:  </a:t>
            </a:r>
            <a:r>
              <a:rPr lang="en-US" sz="3200" b="1" dirty="0" smtClean="0">
                <a:solidFill>
                  <a:srgbClr val="002060"/>
                </a:solidFill>
              </a:rPr>
              <a:t>mdou96.orsknet.ru</a:t>
            </a:r>
            <a:endParaRPr lang="ru-RU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39801492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16976" y="201478"/>
            <a:ext cx="11654726" cy="914400"/>
          </a:xfrm>
        </p:spPr>
        <p:txBody>
          <a:bodyPr rtlCol="0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Актуальность психолого-педагогического </a:t>
            </a:r>
            <a:b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сопровождения семей в условиях КЦ:</a:t>
            </a:r>
            <a:endParaRPr lang="ru-RU" sz="3200" b="1" dirty="0">
              <a:solidFill>
                <a:srgbClr val="477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823" y="1053885"/>
            <a:ext cx="113141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ym typeface="Symbol"/>
              </a:rPr>
              <a:t></a:t>
            </a:r>
            <a:r>
              <a:rPr lang="ru-RU" sz="2800" dirty="0" smtClean="0"/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потребность в получении психолого-педагогической помощи детям, не посещающим ДОУ, для обеспечения равных стартовых возможностей при поступлении в школу;</a:t>
            </a:r>
          </a:p>
          <a:p>
            <a:pPr algn="just"/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проведение профилактики различных отклонений в физическом, психическом и социальном развитии детей дошкольного возраста, не посещающих ДОУ;</a:t>
            </a: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недостаточная информированность родителей в области современных игровых средств;</a:t>
            </a:r>
          </a:p>
          <a:p>
            <a:pPr algn="just"/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отсутствие целенаправленного обучения родителей способам применения различных видов игровых средств оборудования, организации на их основе развивающих игр, а также методам игрового взаимодействия с детьми.</a:t>
            </a:r>
            <a:endParaRPr lang="ru-R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33953" y="156754"/>
            <a:ext cx="10689661" cy="974621"/>
          </a:xfrm>
        </p:spPr>
        <p:txBody>
          <a:bodyPr rtlCol="0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Цель психолого-педагогического сопровождения </a:t>
            </a:r>
            <a:b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семей в условиях консультационных центров: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8969" y="1177871"/>
            <a:ext cx="115927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Предоставление услуги по оказанию консультативной, методической, психолого-педагогической помощи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родителям детей, не посещающих ДОУ, по вопросам воспитания, обучения, развития и адаптации детей в социуме.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65212" y="156755"/>
            <a:ext cx="10058402" cy="866133"/>
          </a:xfrm>
        </p:spPr>
        <p:txBody>
          <a:bodyPr rtlCol="0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Задачи психолого-педагогического </a:t>
            </a:r>
            <a:b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сопровождения семей в условиях КЦ: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9381" y="1038387"/>
            <a:ext cx="1170709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sym typeface="Symbol"/>
              </a:rPr>
              <a:t>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Оказание всесторонней помощи родителям (законным представителям) детей от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7 лет, не охваченных дошкольным образованием, в обеспечении успешной адаптации детей при поступлении в ДОУ, в вопросах воспитания и развития детей с учетом их возрастных возможностей.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Оказание психолого-педагогической помощи родителям (законным представителям) для всестороннего развития личности детей, не посещающих ДОО.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Оказание консультативной помощи родителям (законным представителям) по вопросам воспитания, обучения и развития ребенка дошкольного возраста.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Оказание содействия родителям в социализации детей дошкольного возраста, не посещающих образовательные учреждения.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922" y="232475"/>
            <a:ext cx="9931483" cy="8524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Принципы психолого-педагогического сопровождения </a:t>
            </a:r>
            <a:b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семей в условиях консультационных центров: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89695" y="1487836"/>
            <a:ext cx="9135082" cy="4429637"/>
          </a:xfrm>
        </p:spPr>
        <p:txBody>
          <a:bodyPr>
            <a:no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sym typeface="Symbol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Родители и педагоги являются партнерами в воспитании и обучении детей.</a:t>
            </a:r>
          </a:p>
          <a:p>
            <a:pPr lvl="0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Помощь, уважение и доверие к ребенку как со стороны педагогов, так и со стороны родителей.</a:t>
            </a:r>
          </a:p>
          <a:p>
            <a:pPr lvl="0">
              <a:buFont typeface="Arial" pitchFamily="34" charset="0"/>
              <a:buChar char="•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Постоянный анализ процесса взаимодействия семьи и ДОУ, его промежуточных и конечных результатов.</a:t>
            </a:r>
          </a:p>
        </p:txBody>
      </p:sp>
    </p:spTree>
    <p:extLst>
      <p:ext uri="{BB962C8B-B14F-4D97-AF65-F5344CB8AC3E}">
        <p14:creationId xmlns="" xmlns:p14="http://schemas.microsoft.com/office/powerpoint/2010/main" val="19902391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461" y="404799"/>
            <a:ext cx="11561736" cy="1160530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Организация помощи родителям (законным представителям) </a:t>
            </a:r>
            <a:br>
              <a:rPr lang="ru-RU" sz="29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в консультационном центре строится на основе интеграции деятельности специалистов: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1689" y="1518835"/>
            <a:ext cx="8876610" cy="4581520"/>
          </a:xfrm>
        </p:spPr>
        <p:txBody>
          <a:bodyPr>
            <a:no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руководитель КЦ(заведующий ДОУ);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ответственный за работу КЦ ( ст.воспитатель);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педагог-психолог; 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учитель-логопед: 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хореограф; 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инструктор по физическому воспитанию; 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медицинская сестра;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воспитатель изостудии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="" xmlns:p14="http://schemas.microsoft.com/office/powerpoint/2010/main" val="26442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461" y="404799"/>
            <a:ext cx="11561736" cy="1160530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Направления помощи родителям </a:t>
            </a:r>
            <a:br>
              <a:rPr lang="ru-RU" sz="29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(законным представителям) в консультационном центре: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80107" y="1983783"/>
            <a:ext cx="8148191" cy="4116572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 диагностика;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 просветительская деятельность;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 консультативная деятельность;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 развивающее сопровождение;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 коррекционное сопровождение.</a:t>
            </a:r>
            <a:endParaRPr lang="ru-RU" sz="4000" b="1" dirty="0">
              <a:solidFill>
                <a:srgbClr val="00361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42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75" y="219801"/>
            <a:ext cx="11391253" cy="100456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Психологическая и речевая диагностика </a:t>
            </a:r>
            <a:br>
              <a:rPr lang="ru-RU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позволяет определить: </a:t>
            </a:r>
            <a:r>
              <a:rPr lang="ru-RU" sz="4000" dirty="0" smtClean="0"/>
              <a:t> </a:t>
            </a:r>
            <a:endParaRPr lang="ru-RU" sz="4000" b="1" dirty="0" smtClean="0">
              <a:solidFill>
                <a:srgbClr val="477A18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31521" y="1255363"/>
            <a:ext cx="11154845" cy="5393631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ru-RU" sz="3600" dirty="0" smtClean="0">
                <a:solidFill>
                  <a:srgbClr val="814611"/>
                </a:solidFill>
                <a:latin typeface="Times New Roman" pitchFamily="18" charset="0"/>
                <a:cs typeface="Times New Roman" pitchFamily="18" charset="0"/>
              </a:rPr>
              <a:t>психологическую готовность ребёнка к школьному обучению;</a:t>
            </a:r>
          </a:p>
          <a:p>
            <a:pPr lvl="0"/>
            <a:r>
              <a:rPr lang="ru-RU" sz="3600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уровень развития психических процессов: внимания, памяти, мышления, воображения;</a:t>
            </a:r>
          </a:p>
          <a:p>
            <a:pPr lvl="0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особенности психомоторного развития;</a:t>
            </a:r>
          </a:p>
          <a:p>
            <a:pPr lvl="0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уровень развития коммуникативных навыков, эмоционально-волевой регуляции;</a:t>
            </a:r>
          </a:p>
          <a:p>
            <a:pPr lvl="0"/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уровень развития речи;</a:t>
            </a:r>
          </a:p>
          <a:p>
            <a:pPr lvl="0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уровень развития игровых навыков.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7844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75" y="511443"/>
            <a:ext cx="11391253" cy="66642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Просветительская деятельность:  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31521" y="1255363"/>
            <a:ext cx="11154845" cy="5222929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ru-RU" sz="3600" dirty="0" smtClean="0"/>
              <a:t>   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предполагает подгрупповую работу с родителями (законными представителями) в форме тематических консультаций по индивидуальным планам специалистов консультационного пункта, распространения методических материалов по различным направлениям развития ребенка (буклеты, памятки, папки-передвижки), показ презентаций и видеороликов по различным вопросам воспитания и развития детей.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7844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ирода 16 х 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Презентация, посвященная природе, представленная в альбомной ориентации (широкоэкранный формат)</Template>
  <TotalTime>1564</TotalTime>
  <Words>950</Words>
  <Application>Microsoft Office PowerPoint</Application>
  <PresentationFormat>Произвольный</PresentationFormat>
  <Paragraphs>83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Природа 16 х 9</vt:lpstr>
      <vt:lpstr>Оказание методической, психолого-педагогической, диагностической и консультативной помощи родителям (законным представителям) детей, получающим ДО в форме семейного образования в рамках консультационного центра</vt:lpstr>
      <vt:lpstr>Актуальность психолого-педагогического  сопровождения семей в условиях КЦ:</vt:lpstr>
      <vt:lpstr>Цель психолого-педагогического сопровождения  семей в условиях консультационных центров:</vt:lpstr>
      <vt:lpstr>Задачи психолого-педагогического  сопровождения семей в условиях КЦ:</vt:lpstr>
      <vt:lpstr>Принципы психолого-педагогического сопровождения  семей в условиях консультационных центров:</vt:lpstr>
      <vt:lpstr>Организация помощи родителям (законным представителям)  в консультационном центре строится на основе интеграции деятельности специалистов:</vt:lpstr>
      <vt:lpstr>Направления помощи родителям  (законным представителям) в консультационном центре:</vt:lpstr>
      <vt:lpstr>Психологическая и речевая диагностика  позволяет определить:  </vt:lpstr>
      <vt:lpstr>Просветительская деятельность:  </vt:lpstr>
      <vt:lpstr>Консультативная деятельность по вопросам:  </vt:lpstr>
      <vt:lpstr>Коррекционно-развивающее сопровождение:  </vt:lpstr>
      <vt:lpstr>Формы работы с родителями:  </vt:lpstr>
      <vt:lpstr>Квалифицированная помощь специалистов:</vt:lpstr>
      <vt:lpstr>Квалифицированная помощь специалистов: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Проектирование стратегии художественно-эстетического развития воспитанников в контексте ФГОС ДО</dc:title>
  <dc:creator>Пользователь Windows</dc:creator>
  <cp:lastModifiedBy>UeerAsus</cp:lastModifiedBy>
  <cp:revision>153</cp:revision>
  <dcterms:created xsi:type="dcterms:W3CDTF">2017-04-07T18:28:03Z</dcterms:created>
  <dcterms:modified xsi:type="dcterms:W3CDTF">2020-12-22T09:46:38Z</dcterms:modified>
</cp:coreProperties>
</file>