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1"/>
  </p:sldMasterIdLst>
  <p:sldIdLst>
    <p:sldId id="256" r:id="rId2"/>
    <p:sldId id="257" r:id="rId3"/>
    <p:sldId id="258" r:id="rId4"/>
    <p:sldId id="270" r:id="rId5"/>
    <p:sldId id="259" r:id="rId6"/>
    <p:sldId id="263" r:id="rId7"/>
    <p:sldId id="260" r:id="rId8"/>
    <p:sldId id="261" r:id="rId9"/>
    <p:sldId id="264" r:id="rId10"/>
    <p:sldId id="265" r:id="rId11"/>
    <p:sldId id="266" r:id="rId12"/>
    <p:sldId id="267" r:id="rId13"/>
    <p:sldId id="268" r:id="rId14"/>
    <p:sldId id="271" r:id="rId15"/>
    <p:sldId id="272" r:id="rId16"/>
    <p:sldId id="273" r:id="rId17"/>
    <p:sldId id="275" r:id="rId18"/>
    <p:sldId id="274" r:id="rId19"/>
    <p:sldId id="269"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ru-RU"/>
              <a:t>Образец заголовка</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a:xfrm>
            <a:off x="7983232" y="5037663"/>
            <a:ext cx="897467" cy="279400"/>
          </a:xfrm>
        </p:spPr>
        <p:txBody>
          <a:bodyPr/>
          <a:lstStyle/>
          <a:p>
            <a:fld id="{35D5633B-0BAA-4EEF-8692-AD83204189EA}" type="datetimeFigureOut">
              <a:rPr lang="ru-RU" smtClean="0"/>
              <a:t>02.11.2021</a:t>
            </a:fld>
            <a:endParaRPr lang="ru-RU"/>
          </a:p>
        </p:txBody>
      </p:sp>
      <p:sp>
        <p:nvSpPr>
          <p:cNvPr id="5" name="Footer Placeholder 4"/>
          <p:cNvSpPr>
            <a:spLocks noGrp="1"/>
          </p:cNvSpPr>
          <p:nvPr>
            <p:ph type="ftr" sz="quarter" idx="11"/>
          </p:nvPr>
        </p:nvSpPr>
        <p:spPr>
          <a:xfrm>
            <a:off x="2692397" y="5037663"/>
            <a:ext cx="5214635" cy="279400"/>
          </a:xfrm>
        </p:spPr>
        <p:txBody>
          <a:bodyPr/>
          <a:lstStyle/>
          <a:p>
            <a:endParaRPr lang="ru-RU"/>
          </a:p>
        </p:txBody>
      </p:sp>
      <p:sp>
        <p:nvSpPr>
          <p:cNvPr id="6" name="Slide Number Placeholder 5"/>
          <p:cNvSpPr>
            <a:spLocks noGrp="1"/>
          </p:cNvSpPr>
          <p:nvPr>
            <p:ph type="sldNum" sz="quarter" idx="12"/>
          </p:nvPr>
        </p:nvSpPr>
        <p:spPr>
          <a:xfrm>
            <a:off x="8956900" y="5037663"/>
            <a:ext cx="551167" cy="279400"/>
          </a:xfrm>
        </p:spPr>
        <p:txBody>
          <a:bodyPr/>
          <a:lstStyle/>
          <a:p>
            <a:fld id="{1A66373B-F460-4ED3-BE44-C66EF02677B6}" type="slidenum">
              <a:rPr lang="ru-RU" smtClean="0"/>
              <a:t>‹№›</a:t>
            </a:fld>
            <a:endParaRPr lang="ru-RU"/>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7375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35D5633B-0BAA-4EEF-8692-AD83204189EA}" type="datetimeFigureOut">
              <a:rPr lang="ru-RU" smtClean="0"/>
              <a:t>02.11.2021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A66373B-F460-4ED3-BE44-C66EF02677B6}" type="slidenum">
              <a:rPr lang="ru-RU" smtClean="0"/>
              <a:t>‹№›</a:t>
            </a:fld>
            <a:endParaRPr lang="ru-RU"/>
          </a:p>
        </p:txBody>
      </p:sp>
    </p:spTree>
    <p:extLst>
      <p:ext uri="{BB962C8B-B14F-4D97-AF65-F5344CB8AC3E}">
        <p14:creationId xmlns:p14="http://schemas.microsoft.com/office/powerpoint/2010/main" val="1410708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ru-RU"/>
              <a:t>Образец заголовка</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5D5633B-0BAA-4EEF-8692-AD83204189EA}" type="datetimeFigureOut">
              <a:rPr lang="ru-RU" smtClean="0"/>
              <a:t>02.11.2021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A66373B-F460-4ED3-BE44-C66EF02677B6}" type="slidenum">
              <a:rPr lang="ru-RU" smtClean="0"/>
              <a:t>‹№›</a:t>
            </a:fld>
            <a:endParaRPr lang="ru-RU"/>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3010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5D5633B-0BAA-4EEF-8692-AD83204189EA}" type="datetimeFigureOut">
              <a:rPr lang="ru-RU" smtClean="0"/>
              <a:t>02.11.2021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A66373B-F460-4ED3-BE44-C66EF02677B6}" type="slidenum">
              <a:rPr lang="ru-RU" smtClean="0"/>
              <a:t>‹№›</a:t>
            </a:fld>
            <a:endParaRPr lang="ru-RU"/>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9120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ru-RU"/>
              <a:t>Образец заголовка</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5D5633B-0BAA-4EEF-8692-AD83204189EA}" type="datetimeFigureOut">
              <a:rPr lang="ru-RU" smtClean="0"/>
              <a:t>02.11.2021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A66373B-F460-4ED3-BE44-C66EF02677B6}" type="slidenum">
              <a:rPr lang="ru-RU" smtClean="0"/>
              <a:t>‹№›</a:t>
            </a:fld>
            <a:endParaRPr lang="ru-RU"/>
          </a:p>
        </p:txBody>
      </p:sp>
    </p:spTree>
    <p:extLst>
      <p:ext uri="{BB962C8B-B14F-4D97-AF65-F5344CB8AC3E}">
        <p14:creationId xmlns:p14="http://schemas.microsoft.com/office/powerpoint/2010/main" val="2684480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ru-RU"/>
              <a:t>Образец заголовка</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5D5633B-0BAA-4EEF-8692-AD83204189EA}" type="datetimeFigureOut">
              <a:rPr lang="ru-RU" smtClean="0"/>
              <a:t>02.11.2021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A66373B-F460-4ED3-BE44-C66EF02677B6}" type="slidenum">
              <a:rPr lang="ru-RU" smtClean="0"/>
              <a:t>‹№›</a:t>
            </a:fld>
            <a:endParaRPr lang="ru-RU"/>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1038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ru-RU"/>
              <a:t>Образец заголовка</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5D5633B-0BAA-4EEF-8692-AD83204189EA}" type="datetimeFigureOut">
              <a:rPr lang="ru-RU" smtClean="0"/>
              <a:t>02.11.2021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A66373B-F460-4ED3-BE44-C66EF02677B6}" type="slidenum">
              <a:rPr lang="ru-RU" smtClean="0"/>
              <a:t>‹№›</a:t>
            </a:fld>
            <a:endParaRPr lang="ru-RU"/>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793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35D5633B-0BAA-4EEF-8692-AD83204189EA}" type="datetimeFigureOut">
              <a:rPr lang="ru-RU" smtClean="0"/>
              <a:t>02.11.2021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A66373B-F460-4ED3-BE44-C66EF02677B6}" type="slidenum">
              <a:rPr lang="ru-RU" smtClean="0"/>
              <a:t>‹№›</a:t>
            </a:fld>
            <a:endParaRPr lang="ru-RU"/>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87166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35D5633B-0BAA-4EEF-8692-AD83204189EA}" type="datetimeFigureOut">
              <a:rPr lang="ru-RU" smtClean="0"/>
              <a:t>02.11.2021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A66373B-F460-4ED3-BE44-C66EF02677B6}" type="slidenum">
              <a:rPr lang="ru-RU" smtClean="0"/>
              <a:t>‹№›</a:t>
            </a:fld>
            <a:endParaRPr lang="ru-RU"/>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2764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35D5633B-0BAA-4EEF-8692-AD83204189EA}" type="datetimeFigureOut">
              <a:rPr lang="ru-RU" smtClean="0"/>
              <a:t>02.11.2021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A66373B-F460-4ED3-BE44-C66EF02677B6}" type="slidenum">
              <a:rPr lang="ru-RU" smtClean="0"/>
              <a:t>‹№›</a:t>
            </a:fld>
            <a:endParaRPr lang="ru-RU"/>
          </a:p>
        </p:txBody>
      </p:sp>
    </p:spTree>
    <p:extLst>
      <p:ext uri="{BB962C8B-B14F-4D97-AF65-F5344CB8AC3E}">
        <p14:creationId xmlns:p14="http://schemas.microsoft.com/office/powerpoint/2010/main" val="3079326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5D5633B-0BAA-4EEF-8692-AD83204189EA}" type="datetimeFigureOut">
              <a:rPr lang="ru-RU" smtClean="0"/>
              <a:t>02.11.2021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A66373B-F460-4ED3-BE44-C66EF02677B6}" type="slidenum">
              <a:rPr lang="ru-RU" smtClean="0"/>
              <a:t>‹№›</a:t>
            </a:fld>
            <a:endParaRPr lang="ru-RU"/>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170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35D5633B-0BAA-4EEF-8692-AD83204189EA}" type="datetimeFigureOut">
              <a:rPr lang="ru-RU" smtClean="0"/>
              <a:t>02.11.2021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A66373B-F460-4ED3-BE44-C66EF02677B6}" type="slidenum">
              <a:rPr lang="ru-RU" smtClean="0"/>
              <a:t>‹№›</a:t>
            </a:fld>
            <a:endParaRPr lang="ru-RU"/>
          </a:p>
        </p:txBody>
      </p:sp>
    </p:spTree>
    <p:extLst>
      <p:ext uri="{BB962C8B-B14F-4D97-AF65-F5344CB8AC3E}">
        <p14:creationId xmlns:p14="http://schemas.microsoft.com/office/powerpoint/2010/main" val="4286745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35D5633B-0BAA-4EEF-8692-AD83204189EA}" type="datetimeFigureOut">
              <a:rPr lang="ru-RU" smtClean="0"/>
              <a:t>02.11.2021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1A66373B-F460-4ED3-BE44-C66EF02677B6}" type="slidenum">
              <a:rPr lang="ru-RU" smtClean="0"/>
              <a:t>‹№›</a:t>
            </a:fld>
            <a:endParaRPr lang="ru-RU"/>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2933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35D5633B-0BAA-4EEF-8692-AD83204189EA}" type="datetimeFigureOut">
              <a:rPr lang="ru-RU" smtClean="0"/>
              <a:t>02.11.2021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A66373B-F460-4ED3-BE44-C66EF02677B6}" type="slidenum">
              <a:rPr lang="ru-RU" smtClean="0"/>
              <a:t>‹№›</a:t>
            </a:fld>
            <a:endParaRPr lang="ru-RU"/>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3699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D5633B-0BAA-4EEF-8692-AD83204189EA}" type="datetimeFigureOut">
              <a:rPr lang="ru-RU" smtClean="0"/>
              <a:t>02.11.2021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1A66373B-F460-4ED3-BE44-C66EF02677B6}" type="slidenum">
              <a:rPr lang="ru-RU" smtClean="0"/>
              <a:t>‹№›</a:t>
            </a:fld>
            <a:endParaRPr lang="ru-RU"/>
          </a:p>
        </p:txBody>
      </p:sp>
    </p:spTree>
    <p:extLst>
      <p:ext uri="{BB962C8B-B14F-4D97-AF65-F5344CB8AC3E}">
        <p14:creationId xmlns:p14="http://schemas.microsoft.com/office/powerpoint/2010/main" val="2777131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ru-RU"/>
              <a:t>Образец заголовка</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35D5633B-0BAA-4EEF-8692-AD83204189EA}" type="datetimeFigureOut">
              <a:rPr lang="ru-RU" smtClean="0"/>
              <a:t>02.11.2021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A66373B-F460-4ED3-BE44-C66EF02677B6}" type="slidenum">
              <a:rPr lang="ru-RU" smtClean="0"/>
              <a:t>‹№›</a:t>
            </a:fld>
            <a:endParaRPr lang="ru-RU"/>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2089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ru-RU"/>
              <a:t>Образец заголовка</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35D5633B-0BAA-4EEF-8692-AD83204189EA}" type="datetimeFigureOut">
              <a:rPr lang="ru-RU" smtClean="0"/>
              <a:t>02.11.2021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A66373B-F460-4ED3-BE44-C66EF02677B6}" type="slidenum">
              <a:rPr lang="ru-RU" smtClean="0"/>
              <a:t>‹№›</a:t>
            </a:fld>
            <a:endParaRPr lang="ru-RU"/>
          </a:p>
        </p:txBody>
      </p:sp>
    </p:spTree>
    <p:extLst>
      <p:ext uri="{BB962C8B-B14F-4D97-AF65-F5344CB8AC3E}">
        <p14:creationId xmlns:p14="http://schemas.microsoft.com/office/powerpoint/2010/main" val="2574631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5D5633B-0BAA-4EEF-8692-AD83204189EA}" type="datetimeFigureOut">
              <a:rPr lang="ru-RU" smtClean="0"/>
              <a:t>02.11.2021</a:t>
            </a:fld>
            <a:endParaRPr lang="ru-RU"/>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ru-RU"/>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A66373B-F460-4ED3-BE44-C66EF02677B6}" type="slidenum">
              <a:rPr lang="ru-RU" smtClean="0"/>
              <a:t>‹№›</a:t>
            </a:fld>
            <a:endParaRPr lang="ru-RU"/>
          </a:p>
        </p:txBody>
      </p:sp>
    </p:spTree>
    <p:extLst>
      <p:ext uri="{BB962C8B-B14F-4D97-AF65-F5344CB8AC3E}">
        <p14:creationId xmlns:p14="http://schemas.microsoft.com/office/powerpoint/2010/main" val="405813371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4A47ED-7B1A-41A3-BEB5-AAF2CF58DF4A}"/>
              </a:ext>
            </a:extLst>
          </p:cNvPr>
          <p:cNvSpPr txBox="1"/>
          <p:nvPr/>
        </p:nvSpPr>
        <p:spPr>
          <a:xfrm>
            <a:off x="3039955" y="2323036"/>
            <a:ext cx="6331226" cy="2308324"/>
          </a:xfrm>
          <a:prstGeom prst="rect">
            <a:avLst/>
          </a:prstGeom>
          <a:noFill/>
        </p:spPr>
        <p:txBody>
          <a:bodyPr wrap="square" rtlCol="0">
            <a:spAutoFit/>
          </a:bodyPr>
          <a:lstStyle/>
          <a:p>
            <a:pPr algn="ctr"/>
            <a:r>
              <a:rPr lang="uk-UA" sz="3600" b="1" i="1" dirty="0">
                <a:solidFill>
                  <a:srgbClr val="002060"/>
                </a:solidFill>
                <a:effectLst/>
                <a:latin typeface="Open Sans" panose="020B0606030504020204" pitchFamily="34" charset="0"/>
                <a:ea typeface="Open Sans" panose="020B0606030504020204" pitchFamily="34" charset="0"/>
                <a:cs typeface="Open Sans" panose="020B0606030504020204" pitchFamily="34" charset="0"/>
              </a:rPr>
              <a:t>Хеллоуїн. Історія та традиції свята. Виготовлення композиції «Відьма на Хеллоуїн»</a:t>
            </a:r>
            <a:endParaRPr lang="ru-RU" sz="3600" b="1" i="1"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074" name="Picture 2" descr="Веселий Хелоуін Київ | Замовити Веселий Хелоуін | UFL">
            <a:extLst>
              <a:ext uri="{FF2B5EF4-FFF2-40B4-BE49-F238E27FC236}">
                <a16:creationId xmlns:a16="http://schemas.microsoft.com/office/drawing/2014/main" id="{5AA65474-CBDA-4914-B74F-D360190A39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700" y="4210878"/>
            <a:ext cx="2335282" cy="23352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Тыква Хэллоуин Seedera (65529): купить семена почтой в Украине |  интернет-магазин Дом и Сад">
            <a:extLst>
              <a:ext uri="{FF2B5EF4-FFF2-40B4-BE49-F238E27FC236}">
                <a16:creationId xmlns:a16="http://schemas.microsoft.com/office/drawing/2014/main" id="{01E82CDE-67BB-4397-8A0F-A00C4D8D4B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1181" y="413304"/>
            <a:ext cx="1909732" cy="1909732"/>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id="{E12EC7E2-68A3-41FF-AB84-20B0AC1428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1613" y="3946945"/>
            <a:ext cx="1800543" cy="2599215"/>
          </a:xfrm>
          <a:prstGeom prst="rect">
            <a:avLst/>
          </a:prstGeom>
        </p:spPr>
      </p:pic>
      <p:pic>
        <p:nvPicPr>
          <p:cNvPr id="6" name="Рисунок 5">
            <a:extLst>
              <a:ext uri="{FF2B5EF4-FFF2-40B4-BE49-F238E27FC236}">
                <a16:creationId xmlns:a16="http://schemas.microsoft.com/office/drawing/2014/main" id="{8377DE8A-7253-4FEF-A90C-99180F4434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700" y="311840"/>
            <a:ext cx="2506443" cy="2443782"/>
          </a:xfrm>
          <a:prstGeom prst="rect">
            <a:avLst/>
          </a:prstGeom>
        </p:spPr>
      </p:pic>
      <p:sp>
        <p:nvSpPr>
          <p:cNvPr id="5" name="Прямокутник 4">
            <a:extLst>
              <a:ext uri="{FF2B5EF4-FFF2-40B4-BE49-F238E27FC236}">
                <a16:creationId xmlns:a16="http://schemas.microsoft.com/office/drawing/2014/main" id="{7649765B-3DF4-4A83-9A31-0809C0B2AA98}"/>
              </a:ext>
            </a:extLst>
          </p:cNvPr>
          <p:cNvSpPr/>
          <p:nvPr/>
        </p:nvSpPr>
        <p:spPr>
          <a:xfrm>
            <a:off x="3120711" y="167841"/>
            <a:ext cx="6096000" cy="1077218"/>
          </a:xfrm>
          <a:prstGeom prst="rect">
            <a:avLst/>
          </a:prstGeom>
        </p:spPr>
        <p:txBody>
          <a:bodyPr>
            <a:spAutoFit/>
          </a:bodyPr>
          <a:lstStyle/>
          <a:p>
            <a:pPr algn="ctr"/>
            <a:r>
              <a:rPr lang="ru-RU" sz="1600" b="1" dirty="0" err="1">
                <a:solidFill>
                  <a:srgbClr val="0070C0"/>
                </a:solidFill>
                <a:latin typeface="Times New Roman" panose="02020603050405020304" pitchFamily="18" charset="0"/>
                <a:cs typeface="Times New Roman" panose="02020603050405020304" pitchFamily="18" charset="0"/>
              </a:rPr>
              <a:t>Комунальний</a:t>
            </a:r>
            <a:r>
              <a:rPr lang="ru-RU" sz="1600" b="1" dirty="0">
                <a:solidFill>
                  <a:srgbClr val="0070C0"/>
                </a:solidFill>
                <a:latin typeface="Times New Roman" panose="02020603050405020304" pitchFamily="18" charset="0"/>
                <a:cs typeface="Times New Roman" panose="02020603050405020304" pitchFamily="18" charset="0"/>
              </a:rPr>
              <a:t> заклад </a:t>
            </a:r>
            <a:r>
              <a:rPr lang="ru-RU" sz="1600" dirty="0">
                <a:solidFill>
                  <a:srgbClr val="0070C0"/>
                </a:solidFill>
                <a:latin typeface="Times New Roman" panose="02020603050405020304" pitchFamily="18" charset="0"/>
                <a:cs typeface="Times New Roman" panose="02020603050405020304" pitchFamily="18" charset="0"/>
              </a:rPr>
              <a:t> </a:t>
            </a:r>
            <a:r>
              <a:rPr lang="ru-RU" sz="1600" b="1" dirty="0">
                <a:solidFill>
                  <a:srgbClr val="0070C0"/>
                </a:solidFill>
                <a:latin typeface="Times New Roman" panose="02020603050405020304" pitchFamily="18" charset="0"/>
                <a:cs typeface="Times New Roman" panose="02020603050405020304" pitchFamily="18" charset="0"/>
              </a:rPr>
              <a:t>«Центр </a:t>
            </a:r>
            <a:r>
              <a:rPr lang="ru-RU" sz="1600" b="1" dirty="0" err="1">
                <a:solidFill>
                  <a:srgbClr val="0070C0"/>
                </a:solidFill>
                <a:latin typeface="Times New Roman" panose="02020603050405020304" pitchFamily="18" charset="0"/>
                <a:cs typeface="Times New Roman" panose="02020603050405020304" pitchFamily="18" charset="0"/>
              </a:rPr>
              <a:t>позашкільної</a:t>
            </a:r>
            <a:r>
              <a:rPr lang="ru-RU" sz="1600" b="1" dirty="0">
                <a:solidFill>
                  <a:srgbClr val="0070C0"/>
                </a:solidFill>
                <a:latin typeface="Times New Roman" panose="02020603050405020304" pitchFamily="18" charset="0"/>
                <a:cs typeface="Times New Roman" panose="02020603050405020304" pitchFamily="18" charset="0"/>
              </a:rPr>
              <a:t> </a:t>
            </a:r>
            <a:r>
              <a:rPr lang="ru-RU" sz="1600" b="1" dirty="0" err="1">
                <a:solidFill>
                  <a:srgbClr val="0070C0"/>
                </a:solidFill>
                <a:latin typeface="Times New Roman" panose="02020603050405020304" pitchFamily="18" charset="0"/>
                <a:cs typeface="Times New Roman" panose="02020603050405020304" pitchFamily="18" charset="0"/>
              </a:rPr>
              <a:t>освіти</a:t>
            </a:r>
            <a:r>
              <a:rPr lang="ru-RU" sz="1600" b="1" dirty="0">
                <a:solidFill>
                  <a:srgbClr val="0070C0"/>
                </a:solidFill>
                <a:latin typeface="Times New Roman" panose="02020603050405020304" pitchFamily="18" charset="0"/>
                <a:cs typeface="Times New Roman" panose="02020603050405020304" pitchFamily="18" charset="0"/>
              </a:rPr>
              <a:t>»</a:t>
            </a:r>
            <a:r>
              <a:rPr lang="ru-RU" sz="1600" dirty="0">
                <a:solidFill>
                  <a:srgbClr val="0070C0"/>
                </a:solidFill>
                <a:latin typeface="Times New Roman" panose="02020603050405020304" pitchFamily="18" charset="0"/>
                <a:cs typeface="Times New Roman" panose="02020603050405020304" pitchFamily="18" charset="0"/>
              </a:rPr>
              <a:t> </a:t>
            </a:r>
            <a:r>
              <a:rPr lang="ru-RU" sz="1600" b="1" dirty="0" err="1">
                <a:solidFill>
                  <a:srgbClr val="0070C0"/>
                </a:solidFill>
                <a:latin typeface="Times New Roman" panose="02020603050405020304" pitchFamily="18" charset="0"/>
                <a:cs typeface="Times New Roman" panose="02020603050405020304" pitchFamily="18" charset="0"/>
              </a:rPr>
              <a:t>Мелітопольської</a:t>
            </a:r>
            <a:r>
              <a:rPr lang="ru-RU" sz="1600" b="1" dirty="0">
                <a:solidFill>
                  <a:srgbClr val="0070C0"/>
                </a:solidFill>
                <a:latin typeface="Times New Roman" panose="02020603050405020304" pitchFamily="18" charset="0"/>
                <a:cs typeface="Times New Roman" panose="02020603050405020304" pitchFamily="18" charset="0"/>
              </a:rPr>
              <a:t> </a:t>
            </a:r>
            <a:r>
              <a:rPr lang="ru-RU" sz="1600" b="1" dirty="0" err="1">
                <a:solidFill>
                  <a:srgbClr val="0070C0"/>
                </a:solidFill>
                <a:latin typeface="Times New Roman" panose="02020603050405020304" pitchFamily="18" charset="0"/>
                <a:cs typeface="Times New Roman" panose="02020603050405020304" pitchFamily="18" charset="0"/>
              </a:rPr>
              <a:t>міської</a:t>
            </a:r>
            <a:r>
              <a:rPr lang="ru-RU" sz="1600" b="1" dirty="0">
                <a:solidFill>
                  <a:srgbClr val="0070C0"/>
                </a:solidFill>
                <a:latin typeface="Times New Roman" panose="02020603050405020304" pitchFamily="18" charset="0"/>
                <a:cs typeface="Times New Roman" panose="02020603050405020304" pitchFamily="18" charset="0"/>
              </a:rPr>
              <a:t> ради </a:t>
            </a:r>
            <a:r>
              <a:rPr lang="ru-RU" sz="1600" dirty="0">
                <a:solidFill>
                  <a:srgbClr val="0070C0"/>
                </a:solidFill>
                <a:latin typeface="Times New Roman" panose="02020603050405020304" pitchFamily="18" charset="0"/>
                <a:cs typeface="Times New Roman" panose="02020603050405020304" pitchFamily="18" charset="0"/>
              </a:rPr>
              <a:t>  </a:t>
            </a:r>
            <a:r>
              <a:rPr lang="ru-RU" sz="1600" b="1" dirty="0" err="1">
                <a:solidFill>
                  <a:srgbClr val="0070C0"/>
                </a:solidFill>
                <a:latin typeface="Times New Roman" panose="02020603050405020304" pitchFamily="18" charset="0"/>
                <a:cs typeface="Times New Roman" panose="02020603050405020304" pitchFamily="18" charset="0"/>
              </a:rPr>
              <a:t>Запорізької</a:t>
            </a:r>
            <a:r>
              <a:rPr lang="ru-RU" sz="1600" b="1" dirty="0">
                <a:solidFill>
                  <a:srgbClr val="0070C0"/>
                </a:solidFill>
                <a:latin typeface="Times New Roman" panose="02020603050405020304" pitchFamily="18" charset="0"/>
                <a:cs typeface="Times New Roman" panose="02020603050405020304" pitchFamily="18" charset="0"/>
              </a:rPr>
              <a:t> </a:t>
            </a:r>
            <a:r>
              <a:rPr lang="ru-RU" sz="1600" b="1" dirty="0" err="1">
                <a:solidFill>
                  <a:srgbClr val="0070C0"/>
                </a:solidFill>
                <a:latin typeface="Times New Roman" panose="02020603050405020304" pitchFamily="18" charset="0"/>
                <a:cs typeface="Times New Roman" panose="02020603050405020304" pitchFamily="18" charset="0"/>
              </a:rPr>
              <a:t>області</a:t>
            </a:r>
            <a:r>
              <a:rPr lang="ru-RU" sz="1600" b="1" dirty="0">
                <a:solidFill>
                  <a:srgbClr val="0070C0"/>
                </a:solidFill>
                <a:latin typeface="Times New Roman" panose="02020603050405020304" pitchFamily="18" charset="0"/>
                <a:cs typeface="Times New Roman" panose="02020603050405020304" pitchFamily="18" charset="0"/>
              </a:rPr>
              <a:t> </a:t>
            </a:r>
          </a:p>
          <a:p>
            <a:pPr algn="ctr"/>
            <a:endParaRPr lang="ru-RU" sz="1600" b="1" dirty="0">
              <a:solidFill>
                <a:srgbClr val="0070C0"/>
              </a:solidFill>
              <a:latin typeface="Times New Roman" panose="02020603050405020304" pitchFamily="18" charset="0"/>
              <a:cs typeface="Times New Roman" panose="02020603050405020304" pitchFamily="18" charset="0"/>
            </a:endParaRPr>
          </a:p>
          <a:p>
            <a:pPr algn="ctr"/>
            <a:r>
              <a:rPr lang="ru-RU" sz="1600" b="1" dirty="0" err="1">
                <a:solidFill>
                  <a:srgbClr val="0070C0"/>
                </a:solidFill>
                <a:latin typeface="Times New Roman" panose="02020603050405020304" pitchFamily="18" charset="0"/>
                <a:cs typeface="Times New Roman" panose="02020603050405020304" pitchFamily="18" charset="0"/>
              </a:rPr>
              <a:t>Відділ</a:t>
            </a:r>
            <a:r>
              <a:rPr lang="ru-RU" sz="1600" b="1" dirty="0">
                <a:solidFill>
                  <a:srgbClr val="0070C0"/>
                </a:solidFill>
                <a:latin typeface="Times New Roman" panose="02020603050405020304" pitchFamily="18" charset="0"/>
                <a:cs typeface="Times New Roman" panose="02020603050405020304" pitchFamily="18" charset="0"/>
              </a:rPr>
              <a:t> </a:t>
            </a:r>
            <a:r>
              <a:rPr lang="ru-RU" sz="1600" b="1" dirty="0" err="1">
                <a:solidFill>
                  <a:srgbClr val="0070C0"/>
                </a:solidFill>
                <a:latin typeface="Times New Roman" panose="02020603050405020304" pitchFamily="18" charset="0"/>
                <a:cs typeface="Times New Roman" panose="02020603050405020304" pitchFamily="18" charset="0"/>
              </a:rPr>
              <a:t>науково-технічного</a:t>
            </a:r>
            <a:r>
              <a:rPr lang="ru-RU" sz="1600" b="1" dirty="0">
                <a:solidFill>
                  <a:srgbClr val="0070C0"/>
                </a:solidFill>
                <a:latin typeface="Times New Roman" panose="02020603050405020304" pitchFamily="18" charset="0"/>
                <a:cs typeface="Times New Roman" panose="02020603050405020304" pitchFamily="18" charset="0"/>
              </a:rPr>
              <a:t> </a:t>
            </a:r>
            <a:r>
              <a:rPr lang="ru-RU" sz="1600" b="1" dirty="0" err="1">
                <a:solidFill>
                  <a:srgbClr val="0070C0"/>
                </a:solidFill>
                <a:latin typeface="Times New Roman" panose="02020603050405020304" pitchFamily="18" charset="0"/>
                <a:cs typeface="Times New Roman" panose="02020603050405020304" pitchFamily="18" charset="0"/>
              </a:rPr>
              <a:t>спрямування</a:t>
            </a:r>
            <a:endParaRPr lang="ru-RU" sz="1600" dirty="0">
              <a:solidFill>
                <a:srgbClr val="0070C0"/>
              </a:solidFill>
              <a:latin typeface="Times New Roman" panose="02020603050405020304" pitchFamily="18" charset="0"/>
              <a:cs typeface="Times New Roman" panose="02020603050405020304" pitchFamily="18" charset="0"/>
            </a:endParaRPr>
          </a:p>
        </p:txBody>
      </p:sp>
      <p:sp>
        <p:nvSpPr>
          <p:cNvPr id="8" name="Прямокутник 7">
            <a:extLst>
              <a:ext uri="{FF2B5EF4-FFF2-40B4-BE49-F238E27FC236}">
                <a16:creationId xmlns:a16="http://schemas.microsoft.com/office/drawing/2014/main" id="{CD60AC2E-37B7-454F-AD77-46E21E3253EB}"/>
              </a:ext>
            </a:extLst>
          </p:cNvPr>
          <p:cNvSpPr/>
          <p:nvPr/>
        </p:nvSpPr>
        <p:spPr>
          <a:xfrm>
            <a:off x="3141708" y="5766829"/>
            <a:ext cx="6096000" cy="923330"/>
          </a:xfrm>
          <a:prstGeom prst="rect">
            <a:avLst/>
          </a:prstGeom>
        </p:spPr>
        <p:txBody>
          <a:bodyPr wrap="square">
            <a:spAutoFit/>
          </a:bodyPr>
          <a:lstStyle/>
          <a:p>
            <a:pPr algn="ctr"/>
            <a:r>
              <a:rPr lang="ru-RU" b="1" dirty="0">
                <a:solidFill>
                  <a:srgbClr val="0070C0"/>
                </a:solidFill>
                <a:latin typeface="Arial" panose="020B0604020202020204" pitchFamily="34" charset="0"/>
                <a:cs typeface="Arial" panose="020B0604020202020204" pitchFamily="34" charset="0"/>
              </a:rPr>
              <a:t> Захарчук Катерина, </a:t>
            </a:r>
          </a:p>
          <a:p>
            <a:pPr algn="ctr"/>
            <a:r>
              <a:rPr lang="ru-RU" b="1" dirty="0" err="1">
                <a:solidFill>
                  <a:srgbClr val="0070C0"/>
                </a:solidFill>
                <a:latin typeface="Arial" panose="020B0604020202020204" pitchFamily="34" charset="0"/>
                <a:cs typeface="Arial" panose="020B0604020202020204" pitchFamily="34" charset="0"/>
              </a:rPr>
              <a:t>керівниця</a:t>
            </a:r>
            <a:r>
              <a:rPr lang="ru-RU" b="1" dirty="0">
                <a:solidFill>
                  <a:srgbClr val="0070C0"/>
                </a:solidFill>
                <a:latin typeface="Arial" panose="020B0604020202020204" pitchFamily="34" charset="0"/>
                <a:cs typeface="Arial" panose="020B0604020202020204" pitchFamily="34" charset="0"/>
              </a:rPr>
              <a:t> </a:t>
            </a:r>
            <a:r>
              <a:rPr lang="ru-RU" b="1" dirty="0" err="1">
                <a:solidFill>
                  <a:srgbClr val="0070C0"/>
                </a:solidFill>
                <a:latin typeface="Arial" panose="020B0604020202020204" pitchFamily="34" charset="0"/>
                <a:cs typeface="Arial" panose="020B0604020202020204" pitchFamily="34" charset="0"/>
              </a:rPr>
              <a:t>гуртка</a:t>
            </a:r>
            <a:r>
              <a:rPr lang="ru-RU" b="1" dirty="0">
                <a:solidFill>
                  <a:srgbClr val="0070C0"/>
                </a:solidFill>
                <a:latin typeface="Arial" panose="020B0604020202020204" pitchFamily="34" charset="0"/>
                <a:cs typeface="Arial" panose="020B0604020202020204" pitchFamily="34" charset="0"/>
              </a:rPr>
              <a:t> «</a:t>
            </a:r>
            <a:r>
              <a:rPr lang="ru-RU" b="1" dirty="0" err="1">
                <a:solidFill>
                  <a:srgbClr val="0070C0"/>
                </a:solidFill>
                <a:latin typeface="Arial" panose="020B0604020202020204" pitchFamily="34" charset="0"/>
                <a:cs typeface="Arial" panose="020B0604020202020204" pitchFamily="34" charset="0"/>
              </a:rPr>
              <a:t>Початкове</a:t>
            </a:r>
            <a:r>
              <a:rPr lang="ru-RU" b="1" dirty="0">
                <a:solidFill>
                  <a:srgbClr val="0070C0"/>
                </a:solidFill>
                <a:latin typeface="Arial" panose="020B0604020202020204" pitchFamily="34" charset="0"/>
                <a:cs typeface="Arial" panose="020B0604020202020204" pitchFamily="34" charset="0"/>
              </a:rPr>
              <a:t> </a:t>
            </a:r>
            <a:r>
              <a:rPr lang="ru-RU" b="1" dirty="0" err="1">
                <a:solidFill>
                  <a:srgbClr val="0070C0"/>
                </a:solidFill>
                <a:latin typeface="Arial" panose="020B0604020202020204" pitchFamily="34" charset="0"/>
                <a:cs typeface="Arial" panose="020B0604020202020204" pitchFamily="34" charset="0"/>
              </a:rPr>
              <a:t>технічне</a:t>
            </a:r>
            <a:r>
              <a:rPr lang="ru-RU" b="1" dirty="0">
                <a:solidFill>
                  <a:srgbClr val="0070C0"/>
                </a:solidFill>
                <a:latin typeface="Arial" panose="020B0604020202020204" pitchFamily="34" charset="0"/>
                <a:cs typeface="Arial" panose="020B0604020202020204" pitchFamily="34" charset="0"/>
              </a:rPr>
              <a:t> </a:t>
            </a:r>
            <a:r>
              <a:rPr lang="ru-RU" b="1" dirty="0" err="1">
                <a:solidFill>
                  <a:srgbClr val="0070C0"/>
                </a:solidFill>
                <a:latin typeface="Arial" panose="020B0604020202020204" pitchFamily="34" charset="0"/>
                <a:cs typeface="Arial" panose="020B0604020202020204" pitchFamily="34" charset="0"/>
              </a:rPr>
              <a:t>моделювання</a:t>
            </a:r>
            <a:r>
              <a:rPr lang="ru-RU" b="1" dirty="0">
                <a:solidFill>
                  <a:srgbClr val="0070C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630147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D64D0B-AACD-4E61-9576-09B05BDDD795}"/>
              </a:ext>
            </a:extLst>
          </p:cNvPr>
          <p:cNvSpPr txBox="1"/>
          <p:nvPr/>
        </p:nvSpPr>
        <p:spPr>
          <a:xfrm>
            <a:off x="1434548" y="1297541"/>
            <a:ext cx="9322904" cy="523220"/>
          </a:xfrm>
          <a:prstGeom prst="rect">
            <a:avLst/>
          </a:prstGeom>
          <a:noFill/>
        </p:spPr>
        <p:txBody>
          <a:bodyPr wrap="square" rtlCol="0">
            <a:spAutoFit/>
          </a:bodyPr>
          <a:lstStyle/>
          <a:p>
            <a:pPr algn="ctr"/>
            <a:r>
              <a:rPr lang="ru-RU" sz="2800" b="1" i="1" dirty="0">
                <a:solidFill>
                  <a:srgbClr val="002060"/>
                </a:solidFill>
                <a:latin typeface="Open Sans" panose="020B0606030504020204" pitchFamily="34" charset="0"/>
                <a:ea typeface="Open Sans" panose="020B0606030504020204" pitchFamily="34" charset="0"/>
                <a:cs typeface="Open Sans" panose="020B0606030504020204" pitchFamily="34" charset="0"/>
              </a:rPr>
              <a:t>Виготовлення композиції «Відьма на Хеллоуїн»</a:t>
            </a:r>
          </a:p>
        </p:txBody>
      </p:sp>
      <p:pic>
        <p:nvPicPr>
          <p:cNvPr id="4" name="Рисунок 3">
            <a:extLst>
              <a:ext uri="{FF2B5EF4-FFF2-40B4-BE49-F238E27FC236}">
                <a16:creationId xmlns:a16="http://schemas.microsoft.com/office/drawing/2014/main" id="{97EBE8EF-9DB0-4C18-900C-32E6C5DB26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774" y="2663876"/>
            <a:ext cx="2864254" cy="2792648"/>
          </a:xfrm>
          <a:prstGeom prst="rect">
            <a:avLst/>
          </a:prstGeom>
        </p:spPr>
      </p:pic>
      <p:pic>
        <p:nvPicPr>
          <p:cNvPr id="18" name="Рисунок 17">
            <a:extLst>
              <a:ext uri="{FF2B5EF4-FFF2-40B4-BE49-F238E27FC236}">
                <a16:creationId xmlns:a16="http://schemas.microsoft.com/office/drawing/2014/main" id="{FBDAF745-6697-4D5A-9127-B3C8A3357D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5757" y="2699890"/>
            <a:ext cx="2671601" cy="2598959"/>
          </a:xfrm>
          <a:prstGeom prst="rect">
            <a:avLst/>
          </a:prstGeom>
        </p:spPr>
      </p:pic>
      <p:sp>
        <p:nvSpPr>
          <p:cNvPr id="20" name="TextBox 19">
            <a:extLst>
              <a:ext uri="{FF2B5EF4-FFF2-40B4-BE49-F238E27FC236}">
                <a16:creationId xmlns:a16="http://schemas.microsoft.com/office/drawing/2014/main" id="{E389EE07-1FB0-4A09-97B3-911F01CE8779}"/>
              </a:ext>
            </a:extLst>
          </p:cNvPr>
          <p:cNvSpPr txBox="1"/>
          <p:nvPr/>
        </p:nvSpPr>
        <p:spPr>
          <a:xfrm>
            <a:off x="4003813" y="2355574"/>
            <a:ext cx="4184374" cy="4062651"/>
          </a:xfrm>
          <a:prstGeom prst="rect">
            <a:avLst/>
          </a:prstGeom>
          <a:noFill/>
        </p:spPr>
        <p:txBody>
          <a:bodyPr wrap="square" rtlCol="0">
            <a:spAutoFit/>
          </a:bodyPr>
          <a:lstStyle/>
          <a:p>
            <a:pPr rtl="0">
              <a:spcBef>
                <a:spcPts val="0"/>
              </a:spcBef>
              <a:spcAft>
                <a:spcPts val="0"/>
              </a:spcAft>
            </a:pPr>
            <a:r>
              <a:rPr lang="uk-UA" sz="1600" b="1" i="1" u="sng" strike="noStrike" dirty="0">
                <a:solidFill>
                  <a:srgbClr val="002060"/>
                </a:solidFill>
                <a:effectLst/>
                <a:latin typeface="Open Sans" panose="020B0606030504020204" pitchFamily="34" charset="0"/>
                <a:ea typeface="Open Sans" panose="020B0606030504020204" pitchFamily="34" charset="0"/>
                <a:cs typeface="Open Sans" panose="020B0606030504020204" pitchFamily="34" charset="0"/>
              </a:rPr>
              <a:t>Матеріал для роботи: </a:t>
            </a:r>
            <a:endParaRPr lang="uk-UA" sz="1600" b="1" i="1" u="sng" dirty="0">
              <a:solidFill>
                <a:srgbClr val="002060"/>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Arial" panose="020B0604020202020204" pitchFamily="34" charset="0"/>
              <a:buChar char="•"/>
            </a:pPr>
            <a:r>
              <a:rPr lang="uk-UA" sz="1600" b="1" u="none" strike="noStrike" dirty="0">
                <a:solidFill>
                  <a:srgbClr val="002060"/>
                </a:solidFill>
                <a:effectLst/>
                <a:latin typeface="Open Sans" panose="020B0606030504020204" pitchFamily="34" charset="0"/>
                <a:ea typeface="Open Sans" panose="020B0606030504020204" pitchFamily="34" charset="0"/>
                <a:cs typeface="Open Sans" panose="020B0606030504020204" pitchFamily="34" charset="0"/>
              </a:rPr>
              <a:t> </a:t>
            </a:r>
            <a:r>
              <a:rPr lang="uk-UA" sz="1600" u="none" strike="noStrike" dirty="0">
                <a:solidFill>
                  <a:srgbClr val="002060"/>
                </a:solidFill>
                <a:effectLst/>
                <a:latin typeface="Open Sans" panose="020B0606030504020204" pitchFamily="34" charset="0"/>
                <a:ea typeface="Open Sans" panose="020B0606030504020204" pitchFamily="34" charset="0"/>
                <a:cs typeface="Open Sans" panose="020B0606030504020204" pitchFamily="34" charset="0"/>
              </a:rPr>
              <a:t>аркуш напівкартону чорного кольору, формат А - 4;</a:t>
            </a:r>
          </a:p>
          <a:p>
            <a:pPr rtl="0" fontAlgn="base">
              <a:spcBef>
                <a:spcPts val="0"/>
              </a:spcBef>
              <a:spcAft>
                <a:spcPts val="0"/>
              </a:spcAft>
              <a:buFont typeface="Arial" panose="020B0604020202020204" pitchFamily="34" charset="0"/>
              <a:buChar char="•"/>
            </a:pPr>
            <a:r>
              <a:rPr lang="uk-UA" sz="1600" u="none" strike="noStrike" dirty="0">
                <a:solidFill>
                  <a:srgbClr val="002060"/>
                </a:solidFill>
                <a:effectLst/>
                <a:latin typeface="Open Sans" panose="020B0606030504020204" pitchFamily="34" charset="0"/>
                <a:ea typeface="Open Sans" panose="020B0606030504020204" pitchFamily="34" charset="0"/>
                <a:cs typeface="Open Sans" panose="020B0606030504020204" pitchFamily="34" charset="0"/>
              </a:rPr>
              <a:t> кольоровий папір (колір: коричневий, жовто-гарячий, жовтий, бузковий, білий, жовтий);</a:t>
            </a:r>
          </a:p>
          <a:p>
            <a:pPr rtl="0" fontAlgn="base">
              <a:spcBef>
                <a:spcPts val="0"/>
              </a:spcBef>
              <a:spcAft>
                <a:spcPts val="0"/>
              </a:spcAft>
              <a:buFont typeface="Arial" panose="020B0604020202020204" pitchFamily="34" charset="0"/>
              <a:buChar char="•"/>
            </a:pPr>
            <a:r>
              <a:rPr lang="uk-UA" sz="1600" u="none" strike="noStrike" dirty="0">
                <a:solidFill>
                  <a:srgbClr val="002060"/>
                </a:solidFill>
                <a:effectLst/>
                <a:latin typeface="Open Sans" panose="020B0606030504020204" pitchFamily="34" charset="0"/>
                <a:ea typeface="Open Sans" panose="020B0606030504020204" pitchFamily="34" charset="0"/>
                <a:cs typeface="Open Sans" panose="020B0606030504020204" pitchFamily="34" charset="0"/>
              </a:rPr>
              <a:t> шаблони: розгортка конуса, шляпа, листок; </a:t>
            </a:r>
          </a:p>
          <a:p>
            <a:pPr rtl="0" fontAlgn="base">
              <a:spcBef>
                <a:spcPts val="0"/>
              </a:spcBef>
              <a:spcAft>
                <a:spcPts val="0"/>
              </a:spcAft>
              <a:buFont typeface="Arial" panose="020B0604020202020204" pitchFamily="34" charset="0"/>
              <a:buChar char="•"/>
            </a:pPr>
            <a:r>
              <a:rPr lang="uk-UA" sz="1600" u="none" strike="noStrike" dirty="0">
                <a:solidFill>
                  <a:srgbClr val="002060"/>
                </a:solidFill>
                <a:effectLst/>
                <a:latin typeface="Open Sans" panose="020B0606030504020204" pitchFamily="34" charset="0"/>
                <a:ea typeface="Open Sans" panose="020B0606030504020204" pitchFamily="34" charset="0"/>
                <a:cs typeface="Open Sans" panose="020B0606030504020204" pitchFamily="34" charset="0"/>
              </a:rPr>
              <a:t> простий олівець;</a:t>
            </a:r>
          </a:p>
          <a:p>
            <a:pPr rtl="0" fontAlgn="base">
              <a:spcBef>
                <a:spcPts val="0"/>
              </a:spcBef>
              <a:spcAft>
                <a:spcPts val="0"/>
              </a:spcAft>
              <a:buFont typeface="Arial" panose="020B0604020202020204" pitchFamily="34" charset="0"/>
              <a:buChar char="•"/>
            </a:pPr>
            <a:r>
              <a:rPr lang="uk-UA" sz="1600" u="none" strike="noStrike" dirty="0">
                <a:solidFill>
                  <a:srgbClr val="002060"/>
                </a:solidFill>
                <a:effectLst/>
                <a:latin typeface="Open Sans" panose="020B0606030504020204" pitchFamily="34" charset="0"/>
                <a:ea typeface="Open Sans" panose="020B0606030504020204" pitchFamily="34" charset="0"/>
                <a:cs typeface="Open Sans" panose="020B0606030504020204" pitchFamily="34" charset="0"/>
              </a:rPr>
              <a:t> лінійка;</a:t>
            </a:r>
          </a:p>
          <a:p>
            <a:pPr rtl="0" fontAlgn="base">
              <a:spcBef>
                <a:spcPts val="0"/>
              </a:spcBef>
              <a:spcAft>
                <a:spcPts val="0"/>
              </a:spcAft>
              <a:buFont typeface="Arial" panose="020B0604020202020204" pitchFamily="34" charset="0"/>
              <a:buChar char="•"/>
            </a:pPr>
            <a:r>
              <a:rPr lang="uk-UA" sz="1600" u="none" strike="noStrike" dirty="0">
                <a:solidFill>
                  <a:srgbClr val="002060"/>
                </a:solidFill>
                <a:effectLst/>
                <a:latin typeface="Open Sans" panose="020B0606030504020204" pitchFamily="34" charset="0"/>
                <a:ea typeface="Open Sans" panose="020B0606030504020204" pitchFamily="34" charset="0"/>
                <a:cs typeface="Open Sans" panose="020B0606030504020204" pitchFamily="34" charset="0"/>
              </a:rPr>
              <a:t> клей ПВА з пензликом;</a:t>
            </a:r>
          </a:p>
          <a:p>
            <a:pPr rtl="0" fontAlgn="base">
              <a:spcBef>
                <a:spcPts val="0"/>
              </a:spcBef>
              <a:spcAft>
                <a:spcPts val="0"/>
              </a:spcAft>
              <a:buFont typeface="Arial" panose="020B0604020202020204" pitchFamily="34" charset="0"/>
              <a:buChar char="•"/>
            </a:pPr>
            <a:r>
              <a:rPr lang="uk-UA" sz="1600" u="none" strike="noStrike" dirty="0">
                <a:solidFill>
                  <a:srgbClr val="002060"/>
                </a:solidFill>
                <a:effectLst/>
                <a:latin typeface="Open Sans" panose="020B0606030504020204" pitchFamily="34" charset="0"/>
                <a:ea typeface="Open Sans" panose="020B0606030504020204" pitchFamily="34" charset="0"/>
                <a:cs typeface="Open Sans" panose="020B0606030504020204" pitchFamily="34" charset="0"/>
              </a:rPr>
              <a:t> кулькова ручка з використаним стрижнем;</a:t>
            </a:r>
          </a:p>
          <a:p>
            <a:pPr rtl="0" fontAlgn="base">
              <a:spcBef>
                <a:spcPts val="0"/>
              </a:spcBef>
              <a:spcAft>
                <a:spcPts val="0"/>
              </a:spcAft>
              <a:buFont typeface="Arial" panose="020B0604020202020204" pitchFamily="34" charset="0"/>
              <a:buChar char="•"/>
            </a:pPr>
            <a:r>
              <a:rPr lang="uk-UA" sz="1600" u="none" strike="noStrike" dirty="0">
                <a:solidFill>
                  <a:srgbClr val="002060"/>
                </a:solidFill>
                <a:effectLst/>
                <a:latin typeface="Open Sans" panose="020B0606030504020204" pitchFamily="34" charset="0"/>
                <a:ea typeface="Open Sans" panose="020B0606030504020204" pitchFamily="34" charset="0"/>
                <a:cs typeface="Open Sans" panose="020B0606030504020204" pitchFamily="34" charset="0"/>
              </a:rPr>
              <a:t> ножиці;</a:t>
            </a:r>
          </a:p>
          <a:p>
            <a:pPr rtl="0" fontAlgn="base">
              <a:spcBef>
                <a:spcPts val="0"/>
              </a:spcBef>
              <a:spcAft>
                <a:spcPts val="0"/>
              </a:spcAft>
              <a:buFont typeface="Arial" panose="020B0604020202020204" pitchFamily="34" charset="0"/>
              <a:buChar char="•"/>
            </a:pPr>
            <a:r>
              <a:rPr lang="uk-UA" sz="1600" u="none" strike="noStrike" dirty="0">
                <a:solidFill>
                  <a:srgbClr val="002060"/>
                </a:solidFill>
                <a:effectLst/>
                <a:latin typeface="Open Sans" panose="020B0606030504020204" pitchFamily="34" charset="0"/>
                <a:ea typeface="Open Sans" panose="020B0606030504020204" pitchFamily="34" charset="0"/>
                <a:cs typeface="Open Sans" panose="020B0606030504020204" pitchFamily="34" charset="0"/>
              </a:rPr>
              <a:t> зубочистка.</a:t>
            </a:r>
          </a:p>
          <a:p>
            <a:endParaRPr lang="uk-UA" dirty="0"/>
          </a:p>
        </p:txBody>
      </p:sp>
    </p:spTree>
    <p:extLst>
      <p:ext uri="{BB962C8B-B14F-4D97-AF65-F5344CB8AC3E}">
        <p14:creationId xmlns:p14="http://schemas.microsoft.com/office/powerpoint/2010/main" val="2647846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A16B44-EF76-43D0-B28A-BDFF82FED2F2}"/>
              </a:ext>
            </a:extLst>
          </p:cNvPr>
          <p:cNvSpPr txBox="1"/>
          <p:nvPr/>
        </p:nvSpPr>
        <p:spPr>
          <a:xfrm>
            <a:off x="2484782" y="860495"/>
            <a:ext cx="7762461" cy="400110"/>
          </a:xfrm>
          <a:prstGeom prst="rect">
            <a:avLst/>
          </a:prstGeom>
          <a:noFill/>
        </p:spPr>
        <p:txBody>
          <a:bodyPr wrap="square" rtlCol="0">
            <a:spAutoFit/>
          </a:bodyPr>
          <a:lstStyle/>
          <a:p>
            <a:pPr algn="ctr"/>
            <a:r>
              <a:rPr lang="uk-UA" sz="2000" b="1" i="1" dirty="0">
                <a:solidFill>
                  <a:srgbClr val="FF0000"/>
                </a:solidFill>
                <a:latin typeface="Open Sans" panose="020B0606030504020204" pitchFamily="34" charset="0"/>
                <a:ea typeface="Open Sans" panose="020B0606030504020204" pitchFamily="34" charset="0"/>
                <a:cs typeface="Open Sans" panose="020B0606030504020204" pitchFamily="34" charset="0"/>
              </a:rPr>
              <a:t>Етапи виготовлення композиції</a:t>
            </a:r>
            <a:endParaRPr lang="ru-RU" sz="2000" b="1" i="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D77A14C-C33D-42B6-8A66-2A4F34EC08C1}"/>
              </a:ext>
            </a:extLst>
          </p:cNvPr>
          <p:cNvSpPr txBox="1"/>
          <p:nvPr/>
        </p:nvSpPr>
        <p:spPr>
          <a:xfrm>
            <a:off x="1361661" y="1281360"/>
            <a:ext cx="9564756" cy="1200329"/>
          </a:xfrm>
          <a:prstGeom prst="rect">
            <a:avLst/>
          </a:prstGeom>
          <a:noFill/>
        </p:spPr>
        <p:txBody>
          <a:bodyPr wrap="square" rtlCol="0">
            <a:spAutoFit/>
          </a:bodyPr>
          <a:lstStyle/>
          <a:p>
            <a:pPr algn="just"/>
            <a:r>
              <a:rPr lang="uk-UA" b="1" i="1" dirty="0">
                <a:solidFill>
                  <a:srgbClr val="002060"/>
                </a:solidFill>
                <a:latin typeface="Open Sans" panose="020B0606030504020204" pitchFamily="34" charset="0"/>
                <a:ea typeface="Open Sans" panose="020B0606030504020204" pitchFamily="34" charset="0"/>
                <a:cs typeface="Open Sans" panose="020B0606030504020204" pitchFamily="34" charset="0"/>
              </a:rPr>
              <a:t>1. Намалювати на чорному напівкартоні розгортку конуса та коло за шаблонами. Користуючись лінійкою та кульковою ручкою з використаним стрижнем, продавити лінію згину на розгортці. Вирізати заготовки. Склеїти конус. Скласти коло три рази, зрізати гострий куточок зубчиками.</a:t>
            </a:r>
            <a:endParaRPr lang="ru-RU" b="1" i="1"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Рисунок 4">
            <a:extLst>
              <a:ext uri="{FF2B5EF4-FFF2-40B4-BE49-F238E27FC236}">
                <a16:creationId xmlns:a16="http://schemas.microsoft.com/office/drawing/2014/main" id="{F8121277-3F69-4C7E-8E9F-92E9F313A8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939" y="2682284"/>
            <a:ext cx="3152734" cy="3082411"/>
          </a:xfrm>
          <a:prstGeom prst="rect">
            <a:avLst/>
          </a:prstGeom>
        </p:spPr>
      </p:pic>
      <p:pic>
        <p:nvPicPr>
          <p:cNvPr id="7" name="Рисунок 6">
            <a:extLst>
              <a:ext uri="{FF2B5EF4-FFF2-40B4-BE49-F238E27FC236}">
                <a16:creationId xmlns:a16="http://schemas.microsoft.com/office/drawing/2014/main" id="{401CB893-2A43-40C4-AB7D-111A3C2B8B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8210" y="2739527"/>
            <a:ext cx="2581137" cy="3025168"/>
          </a:xfrm>
          <a:prstGeom prst="rect">
            <a:avLst/>
          </a:prstGeom>
        </p:spPr>
      </p:pic>
      <p:pic>
        <p:nvPicPr>
          <p:cNvPr id="9" name="Рисунок 8">
            <a:extLst>
              <a:ext uri="{FF2B5EF4-FFF2-40B4-BE49-F238E27FC236}">
                <a16:creationId xmlns:a16="http://schemas.microsoft.com/office/drawing/2014/main" id="{09110F90-FBA8-4379-B796-9A1B7A8B2B4B}"/>
              </a:ext>
            </a:extLst>
          </p:cNvPr>
          <p:cNvPicPr>
            <a:picLocks noChangeAspect="1"/>
          </p:cNvPicPr>
          <p:nvPr/>
        </p:nvPicPr>
        <p:blipFill rotWithShape="1">
          <a:blip r:embed="rId4">
            <a:extLst>
              <a:ext uri="{28A0092B-C50C-407E-A947-70E740481C1C}">
                <a14:useLocalDpi xmlns:a14="http://schemas.microsoft.com/office/drawing/2010/main" val="0"/>
              </a:ext>
            </a:extLst>
          </a:blip>
          <a:srcRect l="12464" t="15192" r="8985" b="4138"/>
          <a:stretch/>
        </p:blipFill>
        <p:spPr>
          <a:xfrm rot="5400000">
            <a:off x="8261212" y="3063047"/>
            <a:ext cx="3052320" cy="2350976"/>
          </a:xfrm>
          <a:prstGeom prst="rect">
            <a:avLst/>
          </a:prstGeom>
        </p:spPr>
      </p:pic>
    </p:spTree>
    <p:extLst>
      <p:ext uri="{BB962C8B-B14F-4D97-AF65-F5344CB8AC3E}">
        <p14:creationId xmlns:p14="http://schemas.microsoft.com/office/powerpoint/2010/main" val="3511465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ED001691-20FD-40D7-86EB-565757FB32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8663" y="2723322"/>
            <a:ext cx="2793768" cy="3140764"/>
          </a:xfrm>
          <a:prstGeom prst="rect">
            <a:avLst/>
          </a:prstGeom>
        </p:spPr>
      </p:pic>
      <p:pic>
        <p:nvPicPr>
          <p:cNvPr id="5" name="Рисунок 4">
            <a:extLst>
              <a:ext uri="{FF2B5EF4-FFF2-40B4-BE49-F238E27FC236}">
                <a16:creationId xmlns:a16="http://schemas.microsoft.com/office/drawing/2014/main" id="{7879560F-900E-4FD7-8125-FA198EA3D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416" y="2719251"/>
            <a:ext cx="3016223" cy="3144836"/>
          </a:xfrm>
          <a:prstGeom prst="rect">
            <a:avLst/>
          </a:prstGeom>
        </p:spPr>
      </p:pic>
      <p:pic>
        <p:nvPicPr>
          <p:cNvPr id="9" name="Рисунок 8">
            <a:extLst>
              <a:ext uri="{FF2B5EF4-FFF2-40B4-BE49-F238E27FC236}">
                <a16:creationId xmlns:a16="http://schemas.microsoft.com/office/drawing/2014/main" id="{45AFB792-145A-4063-8737-44393E7F2F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507480" y="2719251"/>
            <a:ext cx="2642757" cy="3057180"/>
          </a:xfrm>
          <a:prstGeom prst="rect">
            <a:avLst/>
          </a:prstGeom>
        </p:spPr>
      </p:pic>
      <p:sp>
        <p:nvSpPr>
          <p:cNvPr id="10" name="TextBox 9">
            <a:extLst>
              <a:ext uri="{FF2B5EF4-FFF2-40B4-BE49-F238E27FC236}">
                <a16:creationId xmlns:a16="http://schemas.microsoft.com/office/drawing/2014/main" id="{EE40E2EB-1054-402B-B3C9-884CAF7B3B0E}"/>
              </a:ext>
            </a:extLst>
          </p:cNvPr>
          <p:cNvSpPr txBox="1"/>
          <p:nvPr/>
        </p:nvSpPr>
        <p:spPr>
          <a:xfrm>
            <a:off x="1470991" y="1003852"/>
            <a:ext cx="9679246" cy="923330"/>
          </a:xfrm>
          <a:prstGeom prst="rect">
            <a:avLst/>
          </a:prstGeom>
          <a:noFill/>
        </p:spPr>
        <p:txBody>
          <a:bodyPr wrap="square" rtlCol="0">
            <a:spAutoFit/>
          </a:bodyPr>
          <a:lstStyle/>
          <a:p>
            <a:r>
              <a:rPr lang="uk-UA" b="1" i="1" dirty="0">
                <a:solidFill>
                  <a:srgbClr val="002060"/>
                </a:solidFill>
                <a:latin typeface="Open Sans" panose="020B0606030504020204" pitchFamily="34" charset="0"/>
                <a:ea typeface="Open Sans" panose="020B0606030504020204" pitchFamily="34" charset="0"/>
                <a:cs typeface="Open Sans" panose="020B0606030504020204" pitchFamily="34" charset="0"/>
              </a:rPr>
              <a:t>2. Розгорнути круглу заготовку. Вийшла шляпа. Загнути зубчики на шляпі. Надіти шляпу на конус до упору, зафіксувати клеєм. Міцно притиснути зубчики до основи. </a:t>
            </a:r>
            <a:endParaRPr lang="ru-RU" b="1" i="1"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4932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D648CF2F-A88D-421A-9B55-504901294B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305" y="3253376"/>
            <a:ext cx="1378225" cy="2759797"/>
          </a:xfrm>
          <a:prstGeom prst="rect">
            <a:avLst/>
          </a:prstGeom>
        </p:spPr>
      </p:pic>
      <p:pic>
        <p:nvPicPr>
          <p:cNvPr id="5" name="Рисунок 4">
            <a:extLst>
              <a:ext uri="{FF2B5EF4-FFF2-40B4-BE49-F238E27FC236}">
                <a16:creationId xmlns:a16="http://schemas.microsoft.com/office/drawing/2014/main" id="{352420F0-9DC0-4B95-9BFF-D55037EE43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6375" y="3249128"/>
            <a:ext cx="2991679" cy="2755938"/>
          </a:xfrm>
          <a:prstGeom prst="rect">
            <a:avLst/>
          </a:prstGeom>
        </p:spPr>
      </p:pic>
      <p:pic>
        <p:nvPicPr>
          <p:cNvPr id="7" name="Рисунок 6">
            <a:extLst>
              <a:ext uri="{FF2B5EF4-FFF2-40B4-BE49-F238E27FC236}">
                <a16:creationId xmlns:a16="http://schemas.microsoft.com/office/drawing/2014/main" id="{25F3947F-D2A9-46ED-8573-E34A26C5D8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2570" y="3295254"/>
            <a:ext cx="3803141" cy="2717919"/>
          </a:xfrm>
          <a:prstGeom prst="rect">
            <a:avLst/>
          </a:prstGeom>
        </p:spPr>
      </p:pic>
      <p:sp>
        <p:nvSpPr>
          <p:cNvPr id="8" name="TextBox 7">
            <a:extLst>
              <a:ext uri="{FF2B5EF4-FFF2-40B4-BE49-F238E27FC236}">
                <a16:creationId xmlns:a16="http://schemas.microsoft.com/office/drawing/2014/main" id="{5CC227AB-DC9B-4D21-A14C-2A15E3D8C423}"/>
              </a:ext>
            </a:extLst>
          </p:cNvPr>
          <p:cNvSpPr txBox="1"/>
          <p:nvPr/>
        </p:nvSpPr>
        <p:spPr>
          <a:xfrm>
            <a:off x="894522" y="695739"/>
            <a:ext cx="10415311" cy="2308324"/>
          </a:xfrm>
          <a:prstGeom prst="rect">
            <a:avLst/>
          </a:prstGeom>
          <a:noFill/>
        </p:spPr>
        <p:txBody>
          <a:bodyPr wrap="square" rtlCol="0">
            <a:spAutoFit/>
          </a:bodyPr>
          <a:lstStyle/>
          <a:p>
            <a:pPr algn="just"/>
            <a:r>
              <a:rPr lang="uk-UA" b="1" i="1" dirty="0">
                <a:solidFill>
                  <a:srgbClr val="002060"/>
                </a:solidFill>
                <a:latin typeface="Open Sans" panose="020B0606030504020204" pitchFamily="34" charset="0"/>
                <a:ea typeface="Open Sans" panose="020B0606030504020204" pitchFamily="34" charset="0"/>
                <a:cs typeface="Open Sans" panose="020B0606030504020204" pitchFamily="34" charset="0"/>
              </a:rPr>
              <a:t>3. На білому папері намалювати обличчя, вирізати. 4. Підготувати смужки-заготовки для деталей виробу. Вирізати смужку чорного кольору з напівкартону для рук (довжина – 14 см, ширина – 2 см). Вирізати смужку бузкового кольору з паперу  - стрічка для декору шляпи (довжина – 12 см, ширина – 1 см). 5. Вирізати дві однакові заготовки жовтого та жовто-гарячого кольору з паперу – волосся та мітла (довжина – 8 см, ширина – 5 см). На смужках зробити розмітку (ширина – 1 см) – намалювати прямі лінії. На кожній заготовці зробити надрізи дрібними смужками до намальованих ліній. За допомогою олівця накрутити заготовки.</a:t>
            </a:r>
            <a:endParaRPr lang="ru-RU" b="1" i="1"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86080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40C94F42-C251-4254-BB3A-F30CF81CF8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9512" y="2691467"/>
            <a:ext cx="2746229" cy="3260035"/>
          </a:xfrm>
          <a:prstGeom prst="rect">
            <a:avLst/>
          </a:prstGeom>
        </p:spPr>
      </p:pic>
      <p:pic>
        <p:nvPicPr>
          <p:cNvPr id="7" name="Рисунок 6">
            <a:extLst>
              <a:ext uri="{FF2B5EF4-FFF2-40B4-BE49-F238E27FC236}">
                <a16:creationId xmlns:a16="http://schemas.microsoft.com/office/drawing/2014/main" id="{72212A8F-6A5B-4374-951E-CD51E19FF1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8166" y="2670051"/>
            <a:ext cx="2117034" cy="3273549"/>
          </a:xfrm>
          <a:prstGeom prst="rect">
            <a:avLst/>
          </a:prstGeom>
        </p:spPr>
      </p:pic>
      <p:pic>
        <p:nvPicPr>
          <p:cNvPr id="11" name="Рисунок 10">
            <a:extLst>
              <a:ext uri="{FF2B5EF4-FFF2-40B4-BE49-F238E27FC236}">
                <a16:creationId xmlns:a16="http://schemas.microsoft.com/office/drawing/2014/main" id="{7894C321-7EDD-40EC-A680-484D182DC8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7625" y="2691467"/>
            <a:ext cx="2528280" cy="3252133"/>
          </a:xfrm>
          <a:prstGeom prst="rect">
            <a:avLst/>
          </a:prstGeom>
        </p:spPr>
      </p:pic>
      <p:sp>
        <p:nvSpPr>
          <p:cNvPr id="14" name="TextBox 13">
            <a:extLst>
              <a:ext uri="{FF2B5EF4-FFF2-40B4-BE49-F238E27FC236}">
                <a16:creationId xmlns:a16="http://schemas.microsoft.com/office/drawing/2014/main" id="{061094EA-2342-46B7-8E70-5A6329A4DFB2}"/>
              </a:ext>
            </a:extLst>
          </p:cNvPr>
          <p:cNvSpPr txBox="1"/>
          <p:nvPr/>
        </p:nvSpPr>
        <p:spPr>
          <a:xfrm>
            <a:off x="1659835" y="1202636"/>
            <a:ext cx="9193695" cy="923330"/>
          </a:xfrm>
          <a:prstGeom prst="rect">
            <a:avLst/>
          </a:prstGeom>
          <a:noFill/>
        </p:spPr>
        <p:txBody>
          <a:bodyPr wrap="square" rtlCol="0">
            <a:spAutoFit/>
          </a:bodyPr>
          <a:lstStyle/>
          <a:p>
            <a:r>
              <a:rPr lang="uk-UA" b="1" dirty="0">
                <a:solidFill>
                  <a:srgbClr val="002060"/>
                </a:solidFill>
                <a:latin typeface="Open Sans" panose="020B0606030504020204" pitchFamily="34" charset="0"/>
                <a:ea typeface="Open Sans" panose="020B0606030504020204" pitchFamily="34" charset="0"/>
                <a:cs typeface="Open Sans" panose="020B0606030504020204" pitchFamily="34" charset="0"/>
              </a:rPr>
              <a:t>6. Приклеїти на конусну основу обличчя. Волосся приклеїти під шляпою. На спинці відьмочки приклеїти чорну смужку – руки. Декорувати шляпу паперовою бузковою стрічкою. </a:t>
            </a:r>
            <a:endParaRPr lang="ru-RU" b="1"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39722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29F8923E-C7A9-452D-87BD-E9AD3EE62A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2391" y="2936063"/>
            <a:ext cx="4082238" cy="2361493"/>
          </a:xfrm>
          <a:prstGeom prst="rect">
            <a:avLst/>
          </a:prstGeom>
        </p:spPr>
      </p:pic>
      <p:pic>
        <p:nvPicPr>
          <p:cNvPr id="7" name="Рисунок 6">
            <a:extLst>
              <a:ext uri="{FF2B5EF4-FFF2-40B4-BE49-F238E27FC236}">
                <a16:creationId xmlns:a16="http://schemas.microsoft.com/office/drawing/2014/main" id="{12851F0F-F3C2-427D-9349-555D0C44FF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0217" y="2655836"/>
            <a:ext cx="2236207" cy="3228129"/>
          </a:xfrm>
          <a:prstGeom prst="rect">
            <a:avLst/>
          </a:prstGeom>
        </p:spPr>
      </p:pic>
      <p:pic>
        <p:nvPicPr>
          <p:cNvPr id="11" name="Рисунок 10">
            <a:extLst>
              <a:ext uri="{FF2B5EF4-FFF2-40B4-BE49-F238E27FC236}">
                <a16:creationId xmlns:a16="http://schemas.microsoft.com/office/drawing/2014/main" id="{9301133F-331D-4130-B20D-D4C89E8E54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6913" y="2655836"/>
            <a:ext cx="2160029" cy="3228129"/>
          </a:xfrm>
          <a:prstGeom prst="rect">
            <a:avLst/>
          </a:prstGeom>
        </p:spPr>
      </p:pic>
      <p:sp>
        <p:nvSpPr>
          <p:cNvPr id="12" name="TextBox 11">
            <a:extLst>
              <a:ext uri="{FF2B5EF4-FFF2-40B4-BE49-F238E27FC236}">
                <a16:creationId xmlns:a16="http://schemas.microsoft.com/office/drawing/2014/main" id="{E1FFF8A0-BC87-4C99-B082-8E706B3E7D47}"/>
              </a:ext>
            </a:extLst>
          </p:cNvPr>
          <p:cNvSpPr txBox="1"/>
          <p:nvPr/>
        </p:nvSpPr>
        <p:spPr>
          <a:xfrm>
            <a:off x="1461053" y="1237278"/>
            <a:ext cx="9422295" cy="646331"/>
          </a:xfrm>
          <a:prstGeom prst="rect">
            <a:avLst/>
          </a:prstGeom>
          <a:noFill/>
        </p:spPr>
        <p:txBody>
          <a:bodyPr wrap="square" rtlCol="0">
            <a:spAutoFit/>
          </a:bodyPr>
          <a:lstStyle/>
          <a:p>
            <a:r>
              <a:rPr lang="uk-UA" b="1" i="1" dirty="0">
                <a:solidFill>
                  <a:srgbClr val="002060"/>
                </a:solidFill>
                <a:latin typeface="Open Sans" panose="020B0606030504020204" pitchFamily="34" charset="0"/>
                <a:ea typeface="Open Sans" panose="020B0606030504020204" pitchFamily="34" charset="0"/>
                <a:cs typeface="Open Sans" panose="020B0606030504020204" pitchFamily="34" charset="0"/>
              </a:rPr>
              <a:t>7. Заготовку мітли скрутити навколо зубочистки, склеїти. Вставити у кінчик руки готову мітлу.</a:t>
            </a:r>
            <a:endParaRPr lang="ru-RU" b="1" i="1"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17716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0EE5790E-8499-4450-A906-A740D9D663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1661" y="2968459"/>
            <a:ext cx="2991599" cy="2845931"/>
          </a:xfrm>
          <a:prstGeom prst="rect">
            <a:avLst/>
          </a:prstGeom>
        </p:spPr>
      </p:pic>
      <p:pic>
        <p:nvPicPr>
          <p:cNvPr id="7" name="Рисунок 6">
            <a:extLst>
              <a:ext uri="{FF2B5EF4-FFF2-40B4-BE49-F238E27FC236}">
                <a16:creationId xmlns:a16="http://schemas.microsoft.com/office/drawing/2014/main" id="{C117CBB0-43C5-4ADA-958C-7FB63355E8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5045" y="2581286"/>
            <a:ext cx="2519668" cy="3233104"/>
          </a:xfrm>
          <a:prstGeom prst="rect">
            <a:avLst/>
          </a:prstGeom>
        </p:spPr>
      </p:pic>
      <p:pic>
        <p:nvPicPr>
          <p:cNvPr id="9" name="Рисунок 8">
            <a:extLst>
              <a:ext uri="{FF2B5EF4-FFF2-40B4-BE49-F238E27FC236}">
                <a16:creationId xmlns:a16="http://schemas.microsoft.com/office/drawing/2014/main" id="{3C4FE8F0-69B9-4A98-8B7A-FCC5A5C2E9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8742" y="2968458"/>
            <a:ext cx="2964164" cy="2845931"/>
          </a:xfrm>
          <a:prstGeom prst="rect">
            <a:avLst/>
          </a:prstGeom>
        </p:spPr>
      </p:pic>
      <p:sp>
        <p:nvSpPr>
          <p:cNvPr id="11" name="TextBox 10">
            <a:extLst>
              <a:ext uri="{FF2B5EF4-FFF2-40B4-BE49-F238E27FC236}">
                <a16:creationId xmlns:a16="http://schemas.microsoft.com/office/drawing/2014/main" id="{28DEEE01-FB25-4375-8986-BEA3CAEF4D91}"/>
              </a:ext>
            </a:extLst>
          </p:cNvPr>
          <p:cNvSpPr txBox="1"/>
          <p:nvPr/>
        </p:nvSpPr>
        <p:spPr>
          <a:xfrm>
            <a:off x="1375378" y="675861"/>
            <a:ext cx="9441244" cy="1754326"/>
          </a:xfrm>
          <a:prstGeom prst="rect">
            <a:avLst/>
          </a:prstGeom>
          <a:noFill/>
        </p:spPr>
        <p:txBody>
          <a:bodyPr wrap="square" rtlCol="0">
            <a:spAutoFit/>
          </a:bodyPr>
          <a:lstStyle/>
          <a:p>
            <a:pPr marL="342900" indent="-342900" algn="just">
              <a:buAutoNum type="arabicPeriod" startAt="8"/>
            </a:pPr>
            <a:r>
              <a:rPr lang="uk-UA" b="1" i="1" dirty="0">
                <a:solidFill>
                  <a:srgbClr val="002060"/>
                </a:solidFill>
                <a:latin typeface="Open Sans" panose="020B0606030504020204" pitchFamily="34" charset="0"/>
                <a:ea typeface="Open Sans" panose="020B0606030504020204" pitchFamily="34" charset="0"/>
                <a:cs typeface="Open Sans" panose="020B0606030504020204" pitchFamily="34" charset="0"/>
              </a:rPr>
              <a:t>Половину аркушу коричневого паперу скрутити у циліндр, склеїти. Це основа для дерева. Зробити розрізи на основі знизу та зверху. Відігнути в сторони розрізані частини – коріння та гілки. Аркуш жовто-гарячого кольору скласти декілька разів. За допомогою шаблону намалювати листя та вирізати. Фломастером намалювати жилочки на кожному листочку. Приклеїти листя на гілки дерева. Скласти композицію.</a:t>
            </a:r>
          </a:p>
        </p:txBody>
      </p:sp>
    </p:spTree>
    <p:extLst>
      <p:ext uri="{BB962C8B-B14F-4D97-AF65-F5344CB8AC3E}">
        <p14:creationId xmlns:p14="http://schemas.microsoft.com/office/powerpoint/2010/main" val="784461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6EBA771C-EF82-4EF8-8A34-3081F9A576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8716" y="2214190"/>
            <a:ext cx="3995371" cy="3540565"/>
          </a:xfrm>
          <a:prstGeom prst="rect">
            <a:avLst/>
          </a:prstGeom>
        </p:spPr>
      </p:pic>
      <p:pic>
        <p:nvPicPr>
          <p:cNvPr id="11" name="Рисунок 10">
            <a:extLst>
              <a:ext uri="{FF2B5EF4-FFF2-40B4-BE49-F238E27FC236}">
                <a16:creationId xmlns:a16="http://schemas.microsoft.com/office/drawing/2014/main" id="{547CCCDF-A628-49CF-A90E-DCC3217613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6110" y="2214190"/>
            <a:ext cx="3727174" cy="3607642"/>
          </a:xfrm>
          <a:prstGeom prst="rect">
            <a:avLst/>
          </a:prstGeom>
        </p:spPr>
      </p:pic>
      <p:sp>
        <p:nvSpPr>
          <p:cNvPr id="12" name="TextBox 11">
            <a:extLst>
              <a:ext uri="{FF2B5EF4-FFF2-40B4-BE49-F238E27FC236}">
                <a16:creationId xmlns:a16="http://schemas.microsoft.com/office/drawing/2014/main" id="{53D859EC-1776-4DB0-B5BE-57D3B01F5483}"/>
              </a:ext>
            </a:extLst>
          </p:cNvPr>
          <p:cNvSpPr txBox="1"/>
          <p:nvPr/>
        </p:nvSpPr>
        <p:spPr>
          <a:xfrm>
            <a:off x="2375452" y="1033670"/>
            <a:ext cx="8189844" cy="954107"/>
          </a:xfrm>
          <a:prstGeom prst="rect">
            <a:avLst/>
          </a:prstGeom>
          <a:noFill/>
        </p:spPr>
        <p:txBody>
          <a:bodyPr wrap="square" rtlCol="0">
            <a:spAutoFit/>
          </a:bodyPr>
          <a:lstStyle/>
          <a:p>
            <a:pPr algn="ctr"/>
            <a:r>
              <a:rPr lang="ru-RU" sz="2800" b="1" i="1" dirty="0">
                <a:solidFill>
                  <a:srgbClr val="002060"/>
                </a:solidFill>
                <a:latin typeface="Open Sans" panose="020B0606030504020204" pitchFamily="34" charset="0"/>
                <a:ea typeface="Open Sans" panose="020B0606030504020204" pitchFamily="34" charset="0"/>
                <a:cs typeface="Open Sans" panose="020B0606030504020204" pitchFamily="34" charset="0"/>
              </a:rPr>
              <a:t>Вітаю! </a:t>
            </a:r>
          </a:p>
          <a:p>
            <a:pPr algn="ctr"/>
            <a:r>
              <a:rPr lang="ru-RU" sz="2800" b="1" i="1" dirty="0">
                <a:solidFill>
                  <a:srgbClr val="002060"/>
                </a:solidFill>
                <a:latin typeface="Open Sans" panose="020B0606030504020204" pitchFamily="34" charset="0"/>
                <a:ea typeface="Open Sans" panose="020B0606030504020204" pitchFamily="34" charset="0"/>
                <a:cs typeface="Open Sans" panose="020B0606030504020204" pitchFamily="34" charset="0"/>
              </a:rPr>
              <a:t>Композиція «Відьма на Хеллоуїн» готова!</a:t>
            </a:r>
            <a:endParaRPr lang="ru-RU" sz="2800" dirty="0"/>
          </a:p>
        </p:txBody>
      </p:sp>
    </p:spTree>
    <p:extLst>
      <p:ext uri="{BB962C8B-B14F-4D97-AF65-F5344CB8AC3E}">
        <p14:creationId xmlns:p14="http://schemas.microsoft.com/office/powerpoint/2010/main" val="3245663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861ABBB3-814D-4308-B796-96E3AD9185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928173" y="1161595"/>
            <a:ext cx="4001034" cy="5595729"/>
          </a:xfrm>
          <a:prstGeom prst="rect">
            <a:avLst/>
          </a:prstGeom>
        </p:spPr>
      </p:pic>
      <p:sp>
        <p:nvSpPr>
          <p:cNvPr id="6" name="TextBox 5">
            <a:extLst>
              <a:ext uri="{FF2B5EF4-FFF2-40B4-BE49-F238E27FC236}">
                <a16:creationId xmlns:a16="http://schemas.microsoft.com/office/drawing/2014/main" id="{429BA809-6AFE-43E9-9892-FB6E3536173D}"/>
              </a:ext>
            </a:extLst>
          </p:cNvPr>
          <p:cNvSpPr txBox="1"/>
          <p:nvPr/>
        </p:nvSpPr>
        <p:spPr>
          <a:xfrm>
            <a:off x="10177671" y="679695"/>
            <a:ext cx="1252330" cy="369332"/>
          </a:xfrm>
          <a:prstGeom prst="rect">
            <a:avLst/>
          </a:prstGeom>
          <a:noFill/>
        </p:spPr>
        <p:txBody>
          <a:bodyPr wrap="square" rtlCol="0">
            <a:spAutoFit/>
          </a:bodyPr>
          <a:lstStyle/>
          <a:p>
            <a:pPr algn="r"/>
            <a:r>
              <a:rPr lang="uk-UA" b="1" i="1" dirty="0">
                <a:solidFill>
                  <a:srgbClr val="002060"/>
                </a:solidFill>
                <a:latin typeface="Open Sans" panose="020B0606030504020204" pitchFamily="34" charset="0"/>
                <a:ea typeface="Open Sans" panose="020B0606030504020204" pitchFamily="34" charset="0"/>
                <a:cs typeface="Open Sans" panose="020B0606030504020204" pitchFamily="34" charset="0"/>
              </a:rPr>
              <a:t>Додаток</a:t>
            </a:r>
          </a:p>
        </p:txBody>
      </p:sp>
      <p:sp>
        <p:nvSpPr>
          <p:cNvPr id="7" name="TextBox 6">
            <a:extLst>
              <a:ext uri="{FF2B5EF4-FFF2-40B4-BE49-F238E27FC236}">
                <a16:creationId xmlns:a16="http://schemas.microsoft.com/office/drawing/2014/main" id="{43D202A7-9D04-41FB-AED4-B00BE799386D}"/>
              </a:ext>
            </a:extLst>
          </p:cNvPr>
          <p:cNvSpPr txBox="1"/>
          <p:nvPr/>
        </p:nvSpPr>
        <p:spPr>
          <a:xfrm>
            <a:off x="1719470" y="1103243"/>
            <a:ext cx="9710530" cy="646331"/>
          </a:xfrm>
          <a:prstGeom prst="rect">
            <a:avLst/>
          </a:prstGeom>
          <a:noFill/>
        </p:spPr>
        <p:txBody>
          <a:bodyPr wrap="square" rtlCol="0">
            <a:spAutoFit/>
          </a:bodyPr>
          <a:lstStyle/>
          <a:p>
            <a:pPr algn="ctr"/>
            <a:r>
              <a:rPr lang="ru-RU" b="1" i="1" dirty="0">
                <a:solidFill>
                  <a:srgbClr val="002060"/>
                </a:solidFill>
                <a:latin typeface="Open Sans" panose="020B0606030504020204" pitchFamily="34" charset="0"/>
                <a:ea typeface="Open Sans" panose="020B0606030504020204" pitchFamily="34" charset="0"/>
                <a:cs typeface="Open Sans" panose="020B0606030504020204" pitchFamily="34" charset="0"/>
              </a:rPr>
              <a:t>Шаблони: розгортка конуса, шляпа, листок. </a:t>
            </a:r>
          </a:p>
          <a:p>
            <a:pPr algn="ctr"/>
            <a:r>
              <a:rPr lang="ru-RU" b="1" i="1" dirty="0">
                <a:solidFill>
                  <a:srgbClr val="002060"/>
                </a:solidFill>
                <a:latin typeface="Open Sans" panose="020B0606030504020204" pitchFamily="34" charset="0"/>
                <a:ea typeface="Open Sans" panose="020B0606030504020204" pitchFamily="34" charset="0"/>
                <a:cs typeface="Open Sans" panose="020B0606030504020204" pitchFamily="34" charset="0"/>
              </a:rPr>
              <a:t>Зверніть увагу! Для виготовлення композиції шаблони необхідно збільшити.</a:t>
            </a:r>
          </a:p>
        </p:txBody>
      </p:sp>
    </p:spTree>
    <p:extLst>
      <p:ext uri="{BB962C8B-B14F-4D97-AF65-F5344CB8AC3E}">
        <p14:creationId xmlns:p14="http://schemas.microsoft.com/office/powerpoint/2010/main" val="1004373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8BDCCC-D3D2-451C-8D59-EE384E3F9C69}"/>
              </a:ext>
            </a:extLst>
          </p:cNvPr>
          <p:cNvSpPr txBox="1"/>
          <p:nvPr/>
        </p:nvSpPr>
        <p:spPr>
          <a:xfrm>
            <a:off x="1341783" y="2683565"/>
            <a:ext cx="9531626" cy="1200329"/>
          </a:xfrm>
          <a:prstGeom prst="rect">
            <a:avLst/>
          </a:prstGeom>
          <a:noFill/>
        </p:spPr>
        <p:txBody>
          <a:bodyPr wrap="square" rtlCol="0">
            <a:spAutoFit/>
          </a:bodyPr>
          <a:lstStyle/>
          <a:p>
            <a:pPr algn="ctr"/>
            <a:r>
              <a:rPr lang="uk-UA" sz="7200" b="1" i="1" dirty="0">
                <a:solidFill>
                  <a:srgbClr val="002060"/>
                </a:solidFill>
                <a:latin typeface="Open Sans" panose="020B0606030504020204" pitchFamily="34" charset="0"/>
                <a:ea typeface="Open Sans" panose="020B0606030504020204" pitchFamily="34" charset="0"/>
                <a:cs typeface="Open Sans" panose="020B0606030504020204" pitchFamily="34" charset="0"/>
              </a:rPr>
              <a:t>ДЯКУЮ ЗА УВАГУ!</a:t>
            </a:r>
            <a:endParaRPr lang="ru-RU" sz="7200" b="1" i="1"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220" name="Picture 4" descr="Улыбаясь тыквы хэллоуин картинки, стоковые фото Улыбаясь тыквы хэллоуин |  Depositphotos">
            <a:extLst>
              <a:ext uri="{FF2B5EF4-FFF2-40B4-BE49-F238E27FC236}">
                <a16:creationId xmlns:a16="http://schemas.microsoft.com/office/drawing/2014/main" id="{9926C49C-BD1D-41C6-B3F6-24FB5043BE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2170" y="803456"/>
            <a:ext cx="1570334" cy="13216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Улыбаясь тыквы хэллоуин картинки, стоковые фото Улыбаясь тыквы хэллоуин |  Depositphotos">
            <a:extLst>
              <a:ext uri="{FF2B5EF4-FFF2-40B4-BE49-F238E27FC236}">
                <a16:creationId xmlns:a16="http://schemas.microsoft.com/office/drawing/2014/main" id="{CC0B835B-34D3-41A5-8B1E-6E1266A778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9704" y="803456"/>
            <a:ext cx="1570334" cy="13216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Улыбаясь тыквы хэллоуин картинки, стоковые фото Улыбаясь тыквы хэллоуин |  Depositphotos">
            <a:extLst>
              <a:ext uri="{FF2B5EF4-FFF2-40B4-BE49-F238E27FC236}">
                <a16:creationId xmlns:a16="http://schemas.microsoft.com/office/drawing/2014/main" id="{8AFC7BFA-E70F-4DBE-8BBC-74FE30BF44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4636" y="803456"/>
            <a:ext cx="1570334" cy="13216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Улыбаясь тыквы хэллоуин картинки, стоковые фото Улыбаясь тыквы хэллоуин |  Depositphotos">
            <a:extLst>
              <a:ext uri="{FF2B5EF4-FFF2-40B4-BE49-F238E27FC236}">
                <a16:creationId xmlns:a16="http://schemas.microsoft.com/office/drawing/2014/main" id="{03F139D0-4C71-4C32-8669-426768547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819" y="797680"/>
            <a:ext cx="1570334" cy="13216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Улыбаясь тыквы хэллоуин картинки, стоковые фото Улыбаясь тыквы хэллоуин |  Depositphotos">
            <a:extLst>
              <a:ext uri="{FF2B5EF4-FFF2-40B4-BE49-F238E27FC236}">
                <a16:creationId xmlns:a16="http://schemas.microsoft.com/office/drawing/2014/main" id="{DE8A28D5-270C-4E1F-904C-5861D8B2E8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1934" y="797680"/>
            <a:ext cx="1570334" cy="13216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Улыбаясь тыквы хэллоуин картинки, стоковые фото Улыбаясь тыквы хэллоуин |  Depositphotos">
            <a:extLst>
              <a:ext uri="{FF2B5EF4-FFF2-40B4-BE49-F238E27FC236}">
                <a16:creationId xmlns:a16="http://schemas.microsoft.com/office/drawing/2014/main" id="{1E2C8197-33AF-4F74-BD13-4C5AAB237C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049" y="761409"/>
            <a:ext cx="1570334" cy="13216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Улыбаясь тыквы хэллоуин картинки, стоковые фото Улыбаясь тыквы хэллоуин |  Depositphotos">
            <a:extLst>
              <a:ext uri="{FF2B5EF4-FFF2-40B4-BE49-F238E27FC236}">
                <a16:creationId xmlns:a16="http://schemas.microsoft.com/office/drawing/2014/main" id="{FB51000D-3448-45D8-A39A-0F85E00719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4636" y="4686934"/>
            <a:ext cx="1570334" cy="132169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Улыбаясь тыквы хэллоуин картинки, стоковые фото Улыбаясь тыквы хэллоуин |  Depositphotos">
            <a:extLst>
              <a:ext uri="{FF2B5EF4-FFF2-40B4-BE49-F238E27FC236}">
                <a16:creationId xmlns:a16="http://schemas.microsoft.com/office/drawing/2014/main" id="{94C889B4-C956-42FF-A4D4-ADC4A4B7EC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2170" y="4686934"/>
            <a:ext cx="1570334" cy="13216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Улыбаясь тыквы хэллоуин картинки, стоковые фото Улыбаясь тыквы хэллоуин |  Depositphotos">
            <a:extLst>
              <a:ext uri="{FF2B5EF4-FFF2-40B4-BE49-F238E27FC236}">
                <a16:creationId xmlns:a16="http://schemas.microsoft.com/office/drawing/2014/main" id="{028AEE57-4F8B-4465-A01C-7BB63E5631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9704" y="4686934"/>
            <a:ext cx="1570334" cy="13216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Улыбаясь тыквы хэллоуин картинки, стоковые фото Улыбаясь тыквы хэллоуин |  Depositphotos">
            <a:extLst>
              <a:ext uri="{FF2B5EF4-FFF2-40B4-BE49-F238E27FC236}">
                <a16:creationId xmlns:a16="http://schemas.microsoft.com/office/drawing/2014/main" id="{CE653C40-D69E-43D1-B2C8-7B841A01BF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819" y="4686934"/>
            <a:ext cx="1570334" cy="132169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Улыбаясь тыквы хэллоуин картинки, стоковые фото Улыбаясь тыквы хэллоуин |  Depositphotos">
            <a:extLst>
              <a:ext uri="{FF2B5EF4-FFF2-40B4-BE49-F238E27FC236}">
                <a16:creationId xmlns:a16="http://schemas.microsoft.com/office/drawing/2014/main" id="{DCFC4F21-0B9E-4B5F-9B0B-C8123DA8EF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1934" y="4686934"/>
            <a:ext cx="1570334" cy="132169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Улыбаясь тыквы хэллоуин картинки, стоковые фото Улыбаясь тыквы хэллоуин |  Depositphotos">
            <a:extLst>
              <a:ext uri="{FF2B5EF4-FFF2-40B4-BE49-F238E27FC236}">
                <a16:creationId xmlns:a16="http://schemas.microsoft.com/office/drawing/2014/main" id="{6F584934-51CC-421D-998A-4840942EF4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049" y="4686934"/>
            <a:ext cx="1570334" cy="1321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460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C70BEC1-0B33-49AB-84CE-0B0B1A802C38}"/>
              </a:ext>
            </a:extLst>
          </p:cNvPr>
          <p:cNvSpPr txBox="1"/>
          <p:nvPr/>
        </p:nvSpPr>
        <p:spPr>
          <a:xfrm>
            <a:off x="1221683" y="1100797"/>
            <a:ext cx="9965635" cy="2185214"/>
          </a:xfrm>
          <a:prstGeom prst="rect">
            <a:avLst/>
          </a:prstGeom>
          <a:noFill/>
        </p:spPr>
        <p:txBody>
          <a:bodyPr wrap="square" rtlCol="0">
            <a:spAutoFit/>
          </a:bodyPr>
          <a:lstStyle/>
          <a:p>
            <a:pPr algn="just"/>
            <a:r>
              <a:rPr lang="ru-RU" sz="3200" b="1" dirty="0">
                <a:solidFill>
                  <a:srgbClr val="002060"/>
                </a:solidFill>
                <a:effectLst/>
                <a:latin typeface="Open Sans" panose="020B0606030504020204" pitchFamily="34" charset="0"/>
              </a:rPr>
              <a:t>	</a:t>
            </a:r>
            <a:r>
              <a:rPr lang="ru-RU" sz="2600" b="1" dirty="0">
                <a:solidFill>
                  <a:srgbClr val="002060"/>
                </a:solidFill>
                <a:effectLst/>
                <a:latin typeface="Open Sans" panose="020B0606030504020204" pitchFamily="34" charset="0"/>
              </a:rPr>
              <a:t>Хеллоуїн — сучасне свято, що відзначається щорічно 31 жовтня. Найбільшу популярність свято має за кордоном, дуже яскраво та пишно святкується у Великобританії, США, Канаді, Ірландії і дещо скромніше в інших країнах.</a:t>
            </a:r>
            <a:endParaRPr lang="ru-RU" sz="2600" b="1" dirty="0">
              <a:solidFill>
                <a:srgbClr val="002060"/>
              </a:solidFill>
            </a:endParaRPr>
          </a:p>
        </p:txBody>
      </p:sp>
      <p:pic>
        <p:nvPicPr>
          <p:cNvPr id="1026" name="Picture 2" descr="Обои Halloween, тыква, Хеллоуин картинки на рабочий стол, раздел праздники  - скачать">
            <a:extLst>
              <a:ext uri="{FF2B5EF4-FFF2-40B4-BE49-F238E27FC236}">
                <a16:creationId xmlns:a16="http://schemas.microsoft.com/office/drawing/2014/main" id="{5ACFFB8C-E54C-470A-B7AF-4A038D7EEA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6086" y="3429000"/>
            <a:ext cx="4068415" cy="25939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Урок на Хэллоуин: материалы и задания | Skyteach">
            <a:extLst>
              <a:ext uri="{FF2B5EF4-FFF2-40B4-BE49-F238E27FC236}">
                <a16:creationId xmlns:a16="http://schemas.microsoft.com/office/drawing/2014/main" id="{905B1896-0A29-44D7-B093-395872A50E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5917" y="3424893"/>
            <a:ext cx="3550754" cy="26021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Раскраски Привидение - Скачать или Распечатать бесплтано">
            <a:extLst>
              <a:ext uri="{FF2B5EF4-FFF2-40B4-BE49-F238E27FC236}">
                <a16:creationId xmlns:a16="http://schemas.microsoft.com/office/drawing/2014/main" id="{09CBE7DD-9260-4E76-BCEB-D54AD6DFF9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650" y="668367"/>
            <a:ext cx="1130066" cy="1027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793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5792BA-5907-4EA4-A437-AE5E90A8F030}"/>
              </a:ext>
            </a:extLst>
          </p:cNvPr>
          <p:cNvSpPr txBox="1"/>
          <p:nvPr/>
        </p:nvSpPr>
        <p:spPr>
          <a:xfrm>
            <a:off x="1019216" y="2728101"/>
            <a:ext cx="10267121" cy="3108543"/>
          </a:xfrm>
          <a:prstGeom prst="rect">
            <a:avLst/>
          </a:prstGeom>
          <a:noFill/>
        </p:spPr>
        <p:txBody>
          <a:bodyPr wrap="square" rtlCol="0">
            <a:spAutoFit/>
          </a:bodyPr>
          <a:lstStyle/>
          <a:p>
            <a:pPr algn="just"/>
            <a:r>
              <a:rPr lang="ru-RU" sz="2800" b="1" i="0" dirty="0">
                <a:solidFill>
                  <a:srgbClr val="002060"/>
                </a:solidFill>
                <a:effectLst/>
                <a:latin typeface="Open Sans" panose="020B0606030504020204" pitchFamily="34" charset="0"/>
              </a:rPr>
              <a:t>	</a:t>
            </a:r>
            <a:r>
              <a:rPr lang="ru-RU" sz="2400" b="1" i="0" dirty="0">
                <a:solidFill>
                  <a:srgbClr val="002060"/>
                </a:solidFill>
                <a:effectLst/>
                <a:latin typeface="Open Sans" panose="020B0606030504020204" pitchFamily="34" charset="0"/>
              </a:rPr>
              <a:t>Перші згадки про </a:t>
            </a:r>
            <a:r>
              <a:rPr lang="ru-RU" sz="2400" b="1" i="1" u="sng" dirty="0">
                <a:solidFill>
                  <a:srgbClr val="002060"/>
                </a:solidFill>
                <a:effectLst/>
                <a:latin typeface="Open Sans" panose="020B0606030504020204" pitchFamily="34" charset="0"/>
              </a:rPr>
              <a:t>Хелловін</a:t>
            </a:r>
            <a:r>
              <a:rPr lang="ru-RU" sz="2400" b="1" i="0" dirty="0">
                <a:solidFill>
                  <a:srgbClr val="002060"/>
                </a:solidFill>
                <a:effectLst/>
                <a:latin typeface="Open Sans" panose="020B0606030504020204" pitchFamily="34" charset="0"/>
              </a:rPr>
              <a:t> припадають ще на </a:t>
            </a:r>
            <a:r>
              <a:rPr lang="en-US" sz="2400" b="1" i="0" dirty="0">
                <a:solidFill>
                  <a:srgbClr val="002060"/>
                </a:solidFill>
                <a:effectLst/>
                <a:latin typeface="Open Sans" panose="020B0606030504020204" pitchFamily="34" charset="0"/>
              </a:rPr>
              <a:t>XVI </a:t>
            </a:r>
            <a:r>
              <a:rPr lang="ru-RU" sz="2400" b="1" i="0" dirty="0">
                <a:solidFill>
                  <a:srgbClr val="002060"/>
                </a:solidFill>
                <a:effectLst/>
                <a:latin typeface="Open Sans" panose="020B0606030504020204" pitchFamily="34" charset="0"/>
              </a:rPr>
              <a:t>століття, оскільки його прообраз — язичницьке свято Самайн, яке асоціювалося зі смертю, потойбічним і надприродним, відзначалося ще кельтами. </a:t>
            </a:r>
            <a:r>
              <a:rPr lang="ru-RU" sz="2400" b="1" i="0" dirty="0">
                <a:solidFill>
                  <a:srgbClr val="002060"/>
                </a:solidFill>
                <a:effectLst/>
                <a:latin typeface="Open Sans" panose="020B0606030504020204" pitchFamily="34" charset="0"/>
                <a:ea typeface="Open Sans" panose="020B0606030504020204" pitchFamily="34" charset="0"/>
                <a:cs typeface="Open Sans" panose="020B0606030504020204" pitchFamily="34" charset="0"/>
              </a:rPr>
              <a:t>Календар цього народу ділив рік на дві частини – світлу і темну (літо і зиму). Їх зміна відзначалася гучними гуляннями. Наприкінці жовтня кельти святкували Самайн (кельтська назва цього місяця) – настання темної частини року.</a:t>
            </a:r>
            <a:endParaRPr lang="ru-RU" sz="2400" b="1"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2" descr="Хеловін в Карпатах">
            <a:extLst>
              <a:ext uri="{FF2B5EF4-FFF2-40B4-BE49-F238E27FC236}">
                <a16:creationId xmlns:a16="http://schemas.microsoft.com/office/drawing/2014/main" id="{7209CD41-23D0-4C6A-8E7B-F291CC0A8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4630" y="863120"/>
            <a:ext cx="1454508" cy="14545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Хеловін в Карпатах">
            <a:extLst>
              <a:ext uri="{FF2B5EF4-FFF2-40B4-BE49-F238E27FC236}">
                <a16:creationId xmlns:a16="http://schemas.microsoft.com/office/drawing/2014/main" id="{88473FAF-8656-48D4-963F-5A3A5FB101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9366" y="1101948"/>
            <a:ext cx="1215680" cy="12156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Цены на Хэллоуина (halloween) - купить в Интернет-магазине «Paradise» с  доставкой по всей Украине">
            <a:extLst>
              <a:ext uri="{FF2B5EF4-FFF2-40B4-BE49-F238E27FC236}">
                <a16:creationId xmlns:a16="http://schemas.microsoft.com/office/drawing/2014/main" id="{6155976B-F333-4F0F-8532-02339E9642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0052" y="798711"/>
            <a:ext cx="1847846" cy="18623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Хеловін в Карпатах">
            <a:extLst>
              <a:ext uri="{FF2B5EF4-FFF2-40B4-BE49-F238E27FC236}">
                <a16:creationId xmlns:a16="http://schemas.microsoft.com/office/drawing/2014/main" id="{FA7CC446-B73F-4C31-94B5-EE3477FDB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5793" y="1258933"/>
            <a:ext cx="1036984" cy="10369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Цены на Хэллоуина (halloween) - купить в Интернет-магазине «Paradise» с  доставкой по всей Украине">
            <a:extLst>
              <a:ext uri="{FF2B5EF4-FFF2-40B4-BE49-F238E27FC236}">
                <a16:creationId xmlns:a16="http://schemas.microsoft.com/office/drawing/2014/main" id="{D670DEB9-52E3-4CCF-9182-C895C89625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36758" y="798711"/>
            <a:ext cx="1766684" cy="18623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Хеловін в Карпатах">
            <a:extLst>
              <a:ext uri="{FF2B5EF4-FFF2-40B4-BE49-F238E27FC236}">
                <a16:creationId xmlns:a16="http://schemas.microsoft.com/office/drawing/2014/main" id="{CC929279-412C-4484-A503-6608E88353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9726" y="1382883"/>
            <a:ext cx="913034" cy="91303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Хеловін в Карпатах">
            <a:extLst>
              <a:ext uri="{FF2B5EF4-FFF2-40B4-BE49-F238E27FC236}">
                <a16:creationId xmlns:a16="http://schemas.microsoft.com/office/drawing/2014/main" id="{8FA94CFD-B982-4EA6-BBE9-35F2D364B3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4356" y="1507909"/>
            <a:ext cx="788008" cy="788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781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02529E-EC0C-4208-ADD1-FA00ED5A79AC}"/>
              </a:ext>
            </a:extLst>
          </p:cNvPr>
          <p:cNvSpPr txBox="1"/>
          <p:nvPr/>
        </p:nvSpPr>
        <p:spPr>
          <a:xfrm>
            <a:off x="1182758" y="884581"/>
            <a:ext cx="9998765" cy="2862322"/>
          </a:xfrm>
          <a:prstGeom prst="rect">
            <a:avLst/>
          </a:prstGeom>
          <a:noFill/>
        </p:spPr>
        <p:txBody>
          <a:bodyPr wrap="square" rtlCol="0">
            <a:spAutoFit/>
          </a:bodyPr>
          <a:lstStyle/>
          <a:p>
            <a:pPr algn="just"/>
            <a:r>
              <a:rPr lang="uk-UA" sz="2000" b="1" i="0" dirty="0">
                <a:solidFill>
                  <a:srgbClr val="002060"/>
                </a:solidFill>
                <a:effectLst/>
                <a:latin typeface="Open Sans" panose="020B0606030504020204" pitchFamily="34" charset="0"/>
              </a:rPr>
              <a:t>	Потім Самайн стали відзначати в усіх країнах Британських островів. У XIX-XX століттях свято поступово відмирає, йому на зміну приходить більш сучасне свято — </a:t>
            </a:r>
            <a:r>
              <a:rPr lang="uk-UA" sz="2000" b="1" i="1" u="sng" dirty="0">
                <a:solidFill>
                  <a:srgbClr val="002060"/>
                </a:solidFill>
                <a:effectLst/>
                <a:latin typeface="Open Sans" panose="020B0606030504020204" pitchFamily="34" charset="0"/>
              </a:rPr>
              <a:t>Хеллоуїн</a:t>
            </a:r>
            <a:r>
              <a:rPr lang="uk-UA" sz="2000" b="1" i="0" dirty="0">
                <a:solidFill>
                  <a:srgbClr val="002060"/>
                </a:solidFill>
                <a:effectLst/>
                <a:latin typeface="Open Sans" panose="020B0606030504020204" pitchFamily="34" charset="0"/>
              </a:rPr>
              <a:t>, що традиційно вважається Днем усіх святих. </a:t>
            </a:r>
          </a:p>
          <a:p>
            <a:pPr algn="just"/>
            <a:r>
              <a:rPr lang="uk-UA" sz="2000" b="1" dirty="0">
                <a:solidFill>
                  <a:srgbClr val="002060"/>
                </a:solidFill>
                <a:latin typeface="Open Sans" panose="020B0606030504020204" pitchFamily="34" charset="0"/>
              </a:rPr>
              <a:t>	</a:t>
            </a:r>
            <a:r>
              <a:rPr lang="uk-UA" sz="2000" b="1" i="0" dirty="0">
                <a:solidFill>
                  <a:srgbClr val="002060"/>
                </a:solidFill>
                <a:effectLst/>
                <a:latin typeface="Arial" panose="020B0604020202020204" pitchFamily="34" charset="0"/>
              </a:rPr>
              <a:t>Головні кольори свята: чорний – символізує смерть і темінь ночі, помаранчевий – збір урожаю в році</a:t>
            </a:r>
            <a:r>
              <a:rPr lang="uk-UA" sz="2000" b="1" dirty="0">
                <a:solidFill>
                  <a:srgbClr val="002060"/>
                </a:solidFill>
                <a:latin typeface="Arial" panose="020B0604020202020204" pitchFamily="34" charset="0"/>
              </a:rPr>
              <a:t>, що минає.</a:t>
            </a:r>
            <a:r>
              <a:rPr lang="uk-UA" sz="2000" b="1" i="0" dirty="0">
                <a:solidFill>
                  <a:srgbClr val="002060"/>
                </a:solidFill>
                <a:effectLst/>
                <a:latin typeface="Arial" panose="020B0604020202020204" pitchFamily="34" charset="0"/>
              </a:rPr>
              <a:t> </a:t>
            </a:r>
          </a:p>
          <a:p>
            <a:pPr algn="just"/>
            <a:r>
              <a:rPr lang="uk-UA" sz="2000" b="1" dirty="0">
                <a:solidFill>
                  <a:srgbClr val="002060"/>
                </a:solidFill>
                <a:latin typeface="Arial" panose="020B0604020202020204" pitchFamily="34" charset="0"/>
              </a:rPr>
              <a:t>	</a:t>
            </a:r>
            <a:r>
              <a:rPr lang="uk-UA" sz="2000" b="1" i="0" dirty="0">
                <a:solidFill>
                  <a:srgbClr val="002060"/>
                </a:solidFill>
                <a:effectLst/>
                <a:latin typeface="Arial" panose="020B0604020202020204" pitchFamily="34" charset="0"/>
              </a:rPr>
              <a:t>В деяких країнах спеціально до цього свято вирощують величезні сорти гарбузів, так як попит напередодні дуже високий. Кожен хоче своїми руками вирізати найоригінальніший символ та поставити його на вікно, щоб відганяти злих духів.</a:t>
            </a:r>
          </a:p>
        </p:txBody>
      </p:sp>
      <p:pic>
        <p:nvPicPr>
          <p:cNvPr id="10242" name="Picture 2" descr="История, традиции и смысл праздника Хэллоуин">
            <a:extLst>
              <a:ext uri="{FF2B5EF4-FFF2-40B4-BE49-F238E27FC236}">
                <a16:creationId xmlns:a16="http://schemas.microsoft.com/office/drawing/2014/main" id="{12219704-4C24-4C38-95AF-F5CC1EC972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2730" y="3896139"/>
            <a:ext cx="3988793" cy="207728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ЯК ВИРІЗАТИ ГАРБУЗ НА ХЕЛЛОВІН – вирізаємо кращий гарбуз у світі">
            <a:extLst>
              <a:ext uri="{FF2B5EF4-FFF2-40B4-BE49-F238E27FC236}">
                <a16:creationId xmlns:a16="http://schemas.microsoft.com/office/drawing/2014/main" id="{FC4BC8F7-10F8-40B1-93BC-0ADA4A5CFC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426"/>
          <a:stretch/>
        </p:blipFill>
        <p:spPr bwMode="auto">
          <a:xfrm>
            <a:off x="3385608" y="4074495"/>
            <a:ext cx="3591771" cy="1898924"/>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Как вырезать из тыквы рожицу">
            <a:extLst>
              <a:ext uri="{FF2B5EF4-FFF2-40B4-BE49-F238E27FC236}">
                <a16:creationId xmlns:a16="http://schemas.microsoft.com/office/drawing/2014/main" id="{4A750AFB-C134-4E33-B5A2-021BABF834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007" y="4532243"/>
            <a:ext cx="2401960" cy="1441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498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170A90-051C-4BB7-B8E8-354B2E2FBC9B}"/>
              </a:ext>
            </a:extLst>
          </p:cNvPr>
          <p:cNvSpPr txBox="1"/>
          <p:nvPr/>
        </p:nvSpPr>
        <p:spPr>
          <a:xfrm>
            <a:off x="1160393" y="721189"/>
            <a:ext cx="9871213" cy="2369880"/>
          </a:xfrm>
          <a:prstGeom prst="rect">
            <a:avLst/>
          </a:prstGeom>
          <a:noFill/>
        </p:spPr>
        <p:txBody>
          <a:bodyPr wrap="square" rtlCol="0">
            <a:spAutoFit/>
          </a:bodyPr>
          <a:lstStyle/>
          <a:p>
            <a:pPr algn="just"/>
            <a:r>
              <a:rPr lang="uk-UA" sz="2800" b="1" i="0" dirty="0">
                <a:solidFill>
                  <a:srgbClr val="002060"/>
                </a:solidFill>
                <a:effectLst/>
                <a:latin typeface="Open Sans" panose="020B0606030504020204" pitchFamily="34" charset="0"/>
              </a:rPr>
              <a:t>	</a:t>
            </a:r>
            <a:r>
              <a:rPr lang="uk-UA" sz="2000" b="1" i="0" dirty="0">
                <a:solidFill>
                  <a:srgbClr val="002060"/>
                </a:solidFill>
                <a:effectLst/>
                <a:latin typeface="Open Sans" panose="020B0606030504020204" pitchFamily="34" charset="0"/>
              </a:rPr>
              <a:t>За переказами, в ніч перед Хеллоуїном духи, що живуть у потойбічному світі, повертаються на землю, саме тому свято, а точніше, його переддень називають Днем всіх святих. А легенда згадує хитрого грішника Джека, якого не прийняли ні в пекло, ні в рай і він поневірявся на землі з пекельним вогнем в руках. Для того щоб полум'я не згасло, Джек використовував гарбуз, як ліхтар, який став згодом символом свята.</a:t>
            </a:r>
            <a:endParaRPr lang="uk-UA" sz="2000" b="1" dirty="0">
              <a:solidFill>
                <a:srgbClr val="002060"/>
              </a:solidFill>
            </a:endParaRPr>
          </a:p>
        </p:txBody>
      </p:sp>
      <p:pic>
        <p:nvPicPr>
          <p:cNvPr id="5126" name="Picture 6" descr="Не такий страшний Геловін">
            <a:extLst>
              <a:ext uri="{FF2B5EF4-FFF2-40B4-BE49-F238E27FC236}">
                <a16:creationId xmlns:a16="http://schemas.microsoft.com/office/drawing/2014/main" id="{109E9870-4AE9-4BDA-A10B-E8E0D5A0E6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4233" y="3190461"/>
            <a:ext cx="2461441" cy="253173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Хелловін 2021 - коли, традиції дня, як відзначити Хеллоуїн - яке сьогодні  свято - Главред">
            <a:extLst>
              <a:ext uri="{FF2B5EF4-FFF2-40B4-BE49-F238E27FC236}">
                <a16:creationId xmlns:a16="http://schemas.microsoft.com/office/drawing/2014/main" id="{CCA48A52-2C0A-4347-A1F4-2E4ACA1975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3829" y="2981738"/>
            <a:ext cx="4047815" cy="2740453"/>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Свято нечисті чи безневинна розвага: все про Хелловін | Гадяч.City">
            <a:extLst>
              <a:ext uri="{FF2B5EF4-FFF2-40B4-BE49-F238E27FC236}">
                <a16:creationId xmlns:a16="http://schemas.microsoft.com/office/drawing/2014/main" id="{72827A4F-6B72-4041-AC5C-C178B455A6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355" y="3528391"/>
            <a:ext cx="3705723" cy="2263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393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A77AB56-853D-43C4-AE20-37A1BCE0DA99}"/>
              </a:ext>
            </a:extLst>
          </p:cNvPr>
          <p:cNvSpPr txBox="1"/>
          <p:nvPr/>
        </p:nvSpPr>
        <p:spPr>
          <a:xfrm>
            <a:off x="892865" y="1213153"/>
            <a:ext cx="10406270" cy="2123658"/>
          </a:xfrm>
          <a:prstGeom prst="rect">
            <a:avLst/>
          </a:prstGeom>
          <a:noFill/>
        </p:spPr>
        <p:txBody>
          <a:bodyPr wrap="square">
            <a:spAutoFit/>
          </a:bodyPr>
          <a:lstStyle/>
          <a:p>
            <a:pPr algn="just"/>
            <a:r>
              <a:rPr lang="uk-UA" sz="2400" b="1" dirty="0">
                <a:solidFill>
                  <a:srgbClr val="002060"/>
                </a:solidFill>
                <a:latin typeface="Open Sans" panose="020B0606030504020204" pitchFamily="34" charset="0"/>
              </a:rPr>
              <a:t>	</a:t>
            </a:r>
            <a:r>
              <a:rPr lang="uk-UA" b="1" i="0" dirty="0">
                <a:solidFill>
                  <a:srgbClr val="002060"/>
                </a:solidFill>
                <a:effectLst/>
                <a:latin typeface="Open Sans" panose="020B0606030504020204" pitchFamily="34" charset="0"/>
              </a:rPr>
              <a:t>Вважалося, що для того, щоб задобрити духів і налагодити з ними контакт, необхідно принести символічне пожертвування — винести на поріг будинку всілякі частування та ласощі. Діти напередодні Хеллоуїна традиційно вбираються в костюми всіляких потвор і містичних істот — Мумій, відьом, злих духів і персонажів фільмів жахів, а потім обходять родичів і знайомих, збираючи так звану «данину» — солодощі та здобу, викрикуючи при цьому фразу: </a:t>
            </a:r>
            <a:r>
              <a:rPr lang="uk-UA" b="1" i="1" dirty="0">
                <a:solidFill>
                  <a:srgbClr val="002060"/>
                </a:solidFill>
                <a:effectLst/>
                <a:latin typeface="Open Sans" panose="020B0606030504020204" pitchFamily="34" charset="0"/>
              </a:rPr>
              <a:t>«Солодощі або життя!»</a:t>
            </a:r>
            <a:r>
              <a:rPr lang="uk-UA" b="1" i="0" dirty="0">
                <a:solidFill>
                  <a:srgbClr val="002060"/>
                </a:solidFill>
                <a:effectLst/>
                <a:latin typeface="Open Sans" panose="020B0606030504020204" pitchFamily="34" charset="0"/>
              </a:rPr>
              <a:t>.</a:t>
            </a:r>
            <a:endParaRPr lang="uk-UA" b="1" dirty="0">
              <a:solidFill>
                <a:srgbClr val="002060"/>
              </a:solidFill>
            </a:endParaRPr>
          </a:p>
        </p:txBody>
      </p:sp>
      <p:sp>
        <p:nvSpPr>
          <p:cNvPr id="8" name="TextBox 7">
            <a:extLst>
              <a:ext uri="{FF2B5EF4-FFF2-40B4-BE49-F238E27FC236}">
                <a16:creationId xmlns:a16="http://schemas.microsoft.com/office/drawing/2014/main" id="{45868D29-1215-4B5D-A4AE-7193A3549287}"/>
              </a:ext>
            </a:extLst>
          </p:cNvPr>
          <p:cNvSpPr txBox="1"/>
          <p:nvPr/>
        </p:nvSpPr>
        <p:spPr>
          <a:xfrm>
            <a:off x="2584174" y="834887"/>
            <a:ext cx="7523922" cy="461665"/>
          </a:xfrm>
          <a:prstGeom prst="rect">
            <a:avLst/>
          </a:prstGeom>
          <a:noFill/>
        </p:spPr>
        <p:txBody>
          <a:bodyPr wrap="square" rtlCol="0">
            <a:spAutoFit/>
          </a:bodyPr>
          <a:lstStyle/>
          <a:p>
            <a:pPr algn="ctr"/>
            <a:r>
              <a:rPr lang="ru-RU" sz="2400" b="1" i="1" dirty="0">
                <a:solidFill>
                  <a:srgbClr val="002060"/>
                </a:solidFill>
                <a:effectLst/>
                <a:latin typeface="Open Sans" panose="020B0606030504020204" pitchFamily="34" charset="0"/>
              </a:rPr>
              <a:t>Традиції і символіка святкування Хеллоуїна</a:t>
            </a:r>
            <a:endParaRPr lang="ru-RU" sz="2400" b="1" i="1" dirty="0">
              <a:solidFill>
                <a:srgbClr val="002060"/>
              </a:solidFill>
              <a:latin typeface="Open Sans" panose="020B0606030504020204" pitchFamily="34" charset="0"/>
            </a:endParaRPr>
          </a:p>
        </p:txBody>
      </p:sp>
      <p:pic>
        <p:nvPicPr>
          <p:cNvPr id="8194" name="Picture 2" descr="Куда пойти с детьми на Хеллоуин в Киеве">
            <a:extLst>
              <a:ext uri="{FF2B5EF4-FFF2-40B4-BE49-F238E27FC236}">
                <a16:creationId xmlns:a16="http://schemas.microsoft.com/office/drawing/2014/main" id="{CA2D6F53-97BF-419A-9334-647B470BCF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6356" y="3150704"/>
            <a:ext cx="3942521" cy="295689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Сладость или гадость? 13 необычных десертов на Хэллоуин">
            <a:extLst>
              <a:ext uri="{FF2B5EF4-FFF2-40B4-BE49-F238E27FC236}">
                <a16:creationId xmlns:a16="http://schemas.microsoft.com/office/drawing/2014/main" id="{737A8553-E06A-4478-8EEA-A47125D3F0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820" b="7776"/>
          <a:stretch/>
        </p:blipFill>
        <p:spPr bwMode="auto">
          <a:xfrm>
            <a:off x="2800348" y="3553239"/>
            <a:ext cx="4095750" cy="246987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Рецепты на Хэллоуин: ТОП-5 угощений из фруктов - Женский журнал IVONA">
            <a:extLst>
              <a:ext uri="{FF2B5EF4-FFF2-40B4-BE49-F238E27FC236}">
                <a16:creationId xmlns:a16="http://schemas.microsoft.com/office/drawing/2014/main" id="{3F84DE09-58A6-431E-815B-7C86DA39C5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622" y="3881875"/>
            <a:ext cx="2476207" cy="1982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688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Український хелловін або Велесова ніч: історія, традиції, обряди, прикмети">
            <a:extLst>
              <a:ext uri="{FF2B5EF4-FFF2-40B4-BE49-F238E27FC236}">
                <a16:creationId xmlns:a16="http://schemas.microsoft.com/office/drawing/2014/main" id="{260CB464-8954-437B-90D1-B3FA0F4A4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652" y="753304"/>
            <a:ext cx="5905500" cy="31051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1F968D2-8D0A-488D-B5EE-291C4A8F5DD4}"/>
              </a:ext>
            </a:extLst>
          </p:cNvPr>
          <p:cNvSpPr txBox="1"/>
          <p:nvPr/>
        </p:nvSpPr>
        <p:spPr>
          <a:xfrm>
            <a:off x="768625" y="3858454"/>
            <a:ext cx="10343323" cy="2308324"/>
          </a:xfrm>
          <a:prstGeom prst="rect">
            <a:avLst/>
          </a:prstGeom>
          <a:noFill/>
        </p:spPr>
        <p:txBody>
          <a:bodyPr wrap="square" rtlCol="0">
            <a:spAutoFit/>
          </a:bodyPr>
          <a:lstStyle/>
          <a:p>
            <a:pPr algn="just"/>
            <a:r>
              <a:rPr lang="ru-RU" sz="2400" b="1" i="0" dirty="0">
                <a:solidFill>
                  <a:srgbClr val="002060"/>
                </a:solidFill>
                <a:effectLst/>
                <a:latin typeface="Open Sans" panose="020B0606030504020204" pitchFamily="34" charset="0"/>
                <a:ea typeface="Open Sans" panose="020B0606030504020204" pitchFamily="34" charset="0"/>
                <a:cs typeface="Open Sans" panose="020B0606030504020204" pitchFamily="34" charset="0"/>
              </a:rPr>
              <a:t>зазначаючи що це «чуже», запозичене свято. Проте запозичена лише назва, адже в українців раніше був свій </a:t>
            </a:r>
            <a:r>
              <a:rPr lang="ru-RU" sz="2400" b="1" i="1" dirty="0">
                <a:solidFill>
                  <a:srgbClr val="002060"/>
                </a:solidFill>
                <a:effectLst/>
                <a:latin typeface="Open Sans" panose="020B0606030504020204" pitchFamily="34" charset="0"/>
                <a:ea typeface="Open Sans" panose="020B0606030504020204" pitchFamily="34" charset="0"/>
                <a:cs typeface="Open Sans" panose="020B0606030504020204" pitchFamily="34" charset="0"/>
              </a:rPr>
              <a:t>Хелловін.</a:t>
            </a:r>
            <a:r>
              <a:rPr lang="ru-RU" sz="2400" b="1" i="0" dirty="0">
                <a:solidFill>
                  <a:srgbClr val="002060"/>
                </a:solidFill>
                <a:effectLst/>
                <a:latin typeface="Open Sans" panose="020B0606030504020204" pitchFamily="34" charset="0"/>
                <a:ea typeface="Open Sans" panose="020B0606030504020204" pitchFamily="34" charset="0"/>
                <a:cs typeface="Open Sans" panose="020B0606030504020204" pitchFamily="34" charset="0"/>
              </a:rPr>
              <a:t> Існував він за часів вірування у різних богів і звався Велесова ніч (в честь одного з язичницьких божеств). 	</a:t>
            </a:r>
            <a:r>
              <a:rPr lang="ru-RU" sz="2400" b="1" i="0" dirty="0" err="1">
                <a:solidFill>
                  <a:srgbClr val="002060"/>
                </a:solidFill>
                <a:effectLst/>
                <a:latin typeface="Open Sans" panose="020B0606030504020204" pitchFamily="34" charset="0"/>
                <a:ea typeface="Open Sans" panose="020B0606030504020204" pitchFamily="34" charset="0"/>
                <a:cs typeface="Open Sans" panose="020B0606030504020204" pitchFamily="34" charset="0"/>
              </a:rPr>
              <a:t>Святкувалась</a:t>
            </a:r>
            <a:r>
              <a:rPr lang="ru-RU" sz="2400" b="1" i="0" dirty="0">
                <a:solidFill>
                  <a:srgbClr val="002060"/>
                </a:solidFill>
                <a:effectLst/>
                <a:latin typeface="Open Sans" panose="020B0606030504020204" pitchFamily="34" charset="0"/>
                <a:ea typeface="Open Sans" panose="020B0606030504020204" pitchFamily="34" charset="0"/>
                <a:cs typeface="Open Sans" panose="020B0606030504020204" pitchFamily="34" charset="0"/>
              </a:rPr>
              <a:t> Велесова ніч так само з 31 жовтня на </a:t>
            </a:r>
          </a:p>
          <a:p>
            <a:pPr algn="just"/>
            <a:r>
              <a:rPr lang="ru-RU" sz="2400" b="1" i="0" dirty="0">
                <a:solidFill>
                  <a:srgbClr val="002060"/>
                </a:solidFill>
                <a:effectLst/>
                <a:latin typeface="Open Sans" panose="020B0606030504020204" pitchFamily="34" charset="0"/>
                <a:ea typeface="Open Sans" panose="020B0606030504020204" pitchFamily="34" charset="0"/>
                <a:cs typeface="Open Sans" panose="020B0606030504020204" pitchFamily="34" charset="0"/>
              </a:rPr>
              <a:t>1 листопада, коли душі усіх </a:t>
            </a:r>
            <a:r>
              <a:rPr lang="ru-RU" sz="2400" b="1" i="0" dirty="0" err="1">
                <a:solidFill>
                  <a:srgbClr val="002060"/>
                </a:solidFill>
                <a:effectLst/>
                <a:latin typeface="Open Sans" panose="020B0606030504020204" pitchFamily="34" charset="0"/>
                <a:ea typeface="Open Sans" panose="020B0606030504020204" pitchFamily="34" charset="0"/>
                <a:cs typeface="Open Sans" panose="020B0606030504020204" pitchFamily="34" charset="0"/>
              </a:rPr>
              <a:t>померлих</a:t>
            </a:r>
            <a:r>
              <a:rPr lang="ru-RU" sz="2400" b="1" i="0" dirty="0">
                <a:solidFill>
                  <a:srgbClr val="002060"/>
                </a:solidFill>
                <a:effectLst/>
                <a:latin typeface="Open Sans" panose="020B0606030504020204" pitchFamily="34" charset="0"/>
                <a:ea typeface="Open Sans" panose="020B0606030504020204" pitchFamily="34" charset="0"/>
                <a:cs typeface="Open Sans" panose="020B0606030504020204" pitchFamily="34" charset="0"/>
              </a:rPr>
              <a:t> спускались на землю.</a:t>
            </a:r>
          </a:p>
        </p:txBody>
      </p:sp>
      <p:sp>
        <p:nvSpPr>
          <p:cNvPr id="6" name="TextBox 5">
            <a:extLst>
              <a:ext uri="{FF2B5EF4-FFF2-40B4-BE49-F238E27FC236}">
                <a16:creationId xmlns:a16="http://schemas.microsoft.com/office/drawing/2014/main" id="{1A2C513B-6B0C-4622-B698-6CA1D31F9D25}"/>
              </a:ext>
            </a:extLst>
          </p:cNvPr>
          <p:cNvSpPr txBox="1"/>
          <p:nvPr/>
        </p:nvSpPr>
        <p:spPr>
          <a:xfrm>
            <a:off x="7079974" y="1105550"/>
            <a:ext cx="4184374" cy="1200329"/>
          </a:xfrm>
          <a:prstGeom prst="rect">
            <a:avLst/>
          </a:prstGeom>
          <a:noFill/>
        </p:spPr>
        <p:txBody>
          <a:bodyPr wrap="square" rtlCol="0">
            <a:spAutoFit/>
          </a:bodyPr>
          <a:lstStyle/>
          <a:p>
            <a:pPr algn="just"/>
            <a:r>
              <a:rPr lang="ru-RU" sz="2400" b="1" i="0" dirty="0">
                <a:solidFill>
                  <a:srgbClr val="002060"/>
                </a:solidFill>
                <a:effectLst/>
                <a:latin typeface="Open Sans" panose="020B0606030504020204" pitchFamily="34" charset="0"/>
                <a:ea typeface="Open Sans" panose="020B0606030504020204" pitchFamily="34" charset="0"/>
                <a:cs typeface="Open Sans" panose="020B0606030504020204" pitchFamily="34" charset="0"/>
              </a:rPr>
              <a:t>	В Україні вже багато років відзначають свято </a:t>
            </a:r>
            <a:r>
              <a:rPr lang="ru-RU" sz="2400" b="1" i="1" dirty="0">
                <a:solidFill>
                  <a:srgbClr val="002060"/>
                </a:solidFill>
                <a:effectLst/>
                <a:latin typeface="Open Sans" panose="020B0606030504020204" pitchFamily="34" charset="0"/>
              </a:rPr>
              <a:t>Хеллоуїн.</a:t>
            </a:r>
            <a:r>
              <a:rPr lang="ru-RU" sz="2400" b="1" i="0" dirty="0">
                <a:solidFill>
                  <a:srgbClr val="002060"/>
                </a:solidFill>
                <a:effectLst/>
                <a:latin typeface="Open Sans" panose="020B0606030504020204" pitchFamily="34" charset="0"/>
              </a:rPr>
              <a:t> </a:t>
            </a:r>
            <a:endParaRPr lang="ru-RU" sz="2400" dirty="0"/>
          </a:p>
        </p:txBody>
      </p:sp>
      <p:sp>
        <p:nvSpPr>
          <p:cNvPr id="7" name="TextBox 6">
            <a:extLst>
              <a:ext uri="{FF2B5EF4-FFF2-40B4-BE49-F238E27FC236}">
                <a16:creationId xmlns:a16="http://schemas.microsoft.com/office/drawing/2014/main" id="{6323448D-9033-46E6-9DC1-676B4DE9CF37}"/>
              </a:ext>
            </a:extLst>
          </p:cNvPr>
          <p:cNvSpPr txBox="1"/>
          <p:nvPr/>
        </p:nvSpPr>
        <p:spPr>
          <a:xfrm>
            <a:off x="7137952" y="2658125"/>
            <a:ext cx="3369365" cy="1200329"/>
          </a:xfrm>
          <a:prstGeom prst="rect">
            <a:avLst/>
          </a:prstGeom>
          <a:noFill/>
        </p:spPr>
        <p:txBody>
          <a:bodyPr wrap="square" rtlCol="0">
            <a:spAutoFit/>
          </a:bodyPr>
          <a:lstStyle/>
          <a:p>
            <a:pPr algn="just"/>
            <a:r>
              <a:rPr lang="ru-RU" sz="2400" b="1" i="0" dirty="0">
                <a:solidFill>
                  <a:srgbClr val="002060"/>
                </a:solidFill>
                <a:effectLst/>
                <a:latin typeface="Open Sans" panose="020B0606030504020204" pitchFamily="34" charset="0"/>
                <a:ea typeface="Open Sans" panose="020B0606030504020204" pitchFamily="34" charset="0"/>
                <a:cs typeface="Open Sans" panose="020B0606030504020204" pitchFamily="34" charset="0"/>
              </a:rPr>
              <a:t>Дехто ставиться до його святкування вкрай негативно, </a:t>
            </a:r>
            <a:endParaRPr lang="ru-RU" sz="2400" dirty="0"/>
          </a:p>
        </p:txBody>
      </p:sp>
    </p:spTree>
    <p:extLst>
      <p:ext uri="{BB962C8B-B14F-4D97-AF65-F5344CB8AC3E}">
        <p14:creationId xmlns:p14="http://schemas.microsoft.com/office/powerpoint/2010/main" val="3941173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295915-BE54-4F53-AD8F-45D8049D8023}"/>
              </a:ext>
            </a:extLst>
          </p:cNvPr>
          <p:cNvSpPr txBox="1"/>
          <p:nvPr/>
        </p:nvSpPr>
        <p:spPr>
          <a:xfrm>
            <a:off x="856825" y="972090"/>
            <a:ext cx="10457623" cy="1815882"/>
          </a:xfrm>
          <a:prstGeom prst="rect">
            <a:avLst/>
          </a:prstGeom>
          <a:noFill/>
        </p:spPr>
        <p:txBody>
          <a:bodyPr wrap="square" rtlCol="0">
            <a:spAutoFit/>
          </a:bodyPr>
          <a:lstStyle/>
          <a:p>
            <a:pPr algn="just"/>
            <a:r>
              <a:rPr lang="uk-UA" sz="2400" b="1" i="0" dirty="0">
                <a:solidFill>
                  <a:srgbClr val="002060"/>
                </a:solidFill>
                <a:effectLst/>
                <a:latin typeface="Open Sans" panose="020B0606030504020204" pitchFamily="34" charset="0"/>
                <a:ea typeface="Open Sans" panose="020B0606030504020204" pitchFamily="34" charset="0"/>
                <a:cs typeface="Open Sans" panose="020B0606030504020204" pitchFamily="34" charset="0"/>
              </a:rPr>
              <a:t>	</a:t>
            </a:r>
            <a:r>
              <a:rPr lang="uk-UA" sz="2200" b="1" i="0" dirty="0">
                <a:solidFill>
                  <a:srgbClr val="002060"/>
                </a:solidFill>
                <a:effectLst/>
                <a:latin typeface="Open Sans" panose="020B0606030504020204" pitchFamily="34" charset="0"/>
                <a:ea typeface="Open Sans" panose="020B0606030504020204" pitchFamily="34" charset="0"/>
                <a:cs typeface="Open Sans" panose="020B0606030504020204" pitchFamily="34" charset="0"/>
              </a:rPr>
              <a:t>У ніч на 1 листопада прийнято згадувати хороші речі про своїх померлих родичів, ставити свічку, аби їх душа знайшла дорогу до вашого дому та залишати на вулиці чи на підвіконні частування для потойбічних гостей. Найбільшою вдачею вважалось побачити у сні в цю ніч когось із померлих родичів.</a:t>
            </a:r>
          </a:p>
        </p:txBody>
      </p:sp>
      <p:sp>
        <p:nvSpPr>
          <p:cNvPr id="5" name="TextBox 4">
            <a:extLst>
              <a:ext uri="{FF2B5EF4-FFF2-40B4-BE49-F238E27FC236}">
                <a16:creationId xmlns:a16="http://schemas.microsoft.com/office/drawing/2014/main" id="{227C4B27-F3C1-4B57-93B1-4CB3A3E85B3F}"/>
              </a:ext>
            </a:extLst>
          </p:cNvPr>
          <p:cNvSpPr txBox="1"/>
          <p:nvPr/>
        </p:nvSpPr>
        <p:spPr>
          <a:xfrm>
            <a:off x="1033669" y="3283926"/>
            <a:ext cx="6689036" cy="2800767"/>
          </a:xfrm>
          <a:prstGeom prst="rect">
            <a:avLst/>
          </a:prstGeom>
          <a:noFill/>
        </p:spPr>
        <p:txBody>
          <a:bodyPr wrap="square" rtlCol="0">
            <a:spAutoFit/>
          </a:bodyPr>
          <a:lstStyle/>
          <a:p>
            <a:pPr algn="just"/>
            <a:r>
              <a:rPr lang="uk-UA" sz="2000" b="1" i="1" dirty="0">
                <a:solidFill>
                  <a:srgbClr val="002060"/>
                </a:solidFill>
                <a:effectLst/>
                <a:latin typeface="Open Sans" panose="020B0606030504020204" pitchFamily="34" charset="0"/>
                <a:ea typeface="Open Sans" panose="020B0606030504020204" pitchFamily="34" charset="0"/>
                <a:cs typeface="Open Sans" panose="020B0606030504020204" pitchFamily="34" charset="0"/>
              </a:rPr>
              <a:t>	</a:t>
            </a:r>
            <a:r>
              <a:rPr lang="uk-UA" sz="2200" b="1" i="1" dirty="0">
                <a:solidFill>
                  <a:srgbClr val="002060"/>
                </a:solidFill>
                <a:effectLst/>
                <a:latin typeface="Open Sans" panose="020B0606030504020204" pitchFamily="34" charset="0"/>
                <a:ea typeface="Open Sans" panose="020B0606030504020204" pitchFamily="34" charset="0"/>
                <a:cs typeface="Open Sans" panose="020B0606030504020204" pitchFamily="34" charset="0"/>
              </a:rPr>
              <a:t>Велес</a:t>
            </a:r>
            <a:r>
              <a:rPr lang="uk-UA" sz="2200" b="1" i="0" dirty="0">
                <a:solidFill>
                  <a:srgbClr val="002060"/>
                </a:solidFill>
                <a:effectLst/>
                <a:latin typeface="Open Sans" panose="020B0606030504020204" pitchFamily="34" charset="0"/>
                <a:ea typeface="Open Sans" panose="020B0606030504020204" pitchFamily="34" charset="0"/>
                <a:cs typeface="Open Sans" panose="020B0606030504020204" pitchFamily="34" charset="0"/>
              </a:rPr>
              <a:t> – це дохристиянський, язичницький бог. Його вважали богом мистецтва, музики, поезії, краси, таланту, щастя та любові. Він покровитель усіх творчих людей, волхвів, віщунів та ясновидців. А також опікун усього живого. Вважали, що саме він відповідальний за розквіт людської душі.</a:t>
            </a:r>
          </a:p>
        </p:txBody>
      </p:sp>
      <p:pic>
        <p:nvPicPr>
          <p:cNvPr id="7172" name="Picture 4" descr="Велес и «книга бога плодородия» | ВКонтакте">
            <a:extLst>
              <a:ext uri="{FF2B5EF4-FFF2-40B4-BE49-F238E27FC236}">
                <a16:creationId xmlns:a16="http://schemas.microsoft.com/office/drawing/2014/main" id="{39C20D83-4B34-4FFC-9DD9-847488DE9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1669" y="3203635"/>
            <a:ext cx="3422779" cy="256378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311AD8-2FA4-4585-8D87-2968CD83F302}"/>
              </a:ext>
            </a:extLst>
          </p:cNvPr>
          <p:cNvSpPr txBox="1"/>
          <p:nvPr/>
        </p:nvSpPr>
        <p:spPr>
          <a:xfrm>
            <a:off x="3302678" y="2819847"/>
            <a:ext cx="2782958" cy="430887"/>
          </a:xfrm>
          <a:prstGeom prst="rect">
            <a:avLst/>
          </a:prstGeom>
          <a:noFill/>
        </p:spPr>
        <p:txBody>
          <a:bodyPr wrap="square" rtlCol="0">
            <a:spAutoFit/>
          </a:bodyPr>
          <a:lstStyle/>
          <a:p>
            <a:pPr algn="just"/>
            <a:r>
              <a:rPr lang="uk-UA" sz="2200" b="1" i="0" dirty="0">
                <a:solidFill>
                  <a:srgbClr val="002060"/>
                </a:solidFill>
                <a:effectLst/>
                <a:latin typeface="Open Sans" panose="020B0606030504020204" pitchFamily="34" charset="0"/>
                <a:ea typeface="Open Sans" panose="020B0606030504020204" pitchFamily="34" charset="0"/>
                <a:cs typeface="Open Sans" panose="020B0606030504020204" pitchFamily="34" charset="0"/>
              </a:rPr>
              <a:t>Хто такий </a:t>
            </a:r>
            <a:r>
              <a:rPr lang="uk-UA" sz="2200" b="1" i="1" dirty="0">
                <a:solidFill>
                  <a:srgbClr val="002060"/>
                </a:solidFill>
                <a:effectLst/>
                <a:latin typeface="Open Sans" panose="020B0606030504020204" pitchFamily="34" charset="0"/>
                <a:ea typeface="Open Sans" panose="020B0606030504020204" pitchFamily="34" charset="0"/>
                <a:cs typeface="Open Sans" panose="020B0606030504020204" pitchFamily="34" charset="0"/>
              </a:rPr>
              <a:t>Велес? </a:t>
            </a:r>
          </a:p>
        </p:txBody>
      </p:sp>
    </p:spTree>
    <p:extLst>
      <p:ext uri="{BB962C8B-B14F-4D97-AF65-F5344CB8AC3E}">
        <p14:creationId xmlns:p14="http://schemas.microsoft.com/office/powerpoint/2010/main" val="345959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DE6E90-E627-41DF-A5BB-D9FE16E4999D}"/>
              </a:ext>
            </a:extLst>
          </p:cNvPr>
          <p:cNvSpPr txBox="1"/>
          <p:nvPr/>
        </p:nvSpPr>
        <p:spPr>
          <a:xfrm>
            <a:off x="1093305" y="842068"/>
            <a:ext cx="10177668" cy="2308324"/>
          </a:xfrm>
          <a:prstGeom prst="rect">
            <a:avLst/>
          </a:prstGeom>
          <a:noFill/>
        </p:spPr>
        <p:txBody>
          <a:bodyPr wrap="square" rtlCol="0">
            <a:spAutoFit/>
          </a:bodyPr>
          <a:lstStyle/>
          <a:p>
            <a:pPr algn="just"/>
            <a:r>
              <a:rPr lang="uk-UA" sz="2400" b="1" i="0">
                <a:solidFill>
                  <a:srgbClr val="002060"/>
                </a:solidFill>
                <a:effectLst/>
                <a:latin typeface="Open Sans" panose="020B0606030504020204" pitchFamily="34" charset="0"/>
              </a:rPr>
              <a:t>	</a:t>
            </a:r>
            <a:r>
              <a:rPr lang="uk-UA" sz="2000" b="1" i="0">
                <a:solidFill>
                  <a:srgbClr val="002060"/>
                </a:solidFill>
                <a:effectLst/>
                <a:latin typeface="Open Sans" panose="020B0606030504020204" pitchFamily="34" charset="0"/>
              </a:rPr>
              <a:t>На </a:t>
            </a:r>
            <a:r>
              <a:rPr lang="uk-UA" sz="2000" b="1" i="1">
                <a:solidFill>
                  <a:srgbClr val="002060"/>
                </a:solidFill>
                <a:effectLst/>
                <a:latin typeface="Open Sans" panose="020B0606030504020204" pitchFamily="34" charset="0"/>
              </a:rPr>
              <a:t>Хеллоуїн</a:t>
            </a:r>
            <a:r>
              <a:rPr lang="uk-UA" sz="2000" b="1" i="0">
                <a:solidFill>
                  <a:srgbClr val="002060"/>
                </a:solidFill>
                <a:effectLst/>
                <a:latin typeface="Open Sans" panose="020B0606030504020204" pitchFamily="34" charset="0"/>
              </a:rPr>
              <a:t> прийнято ходити в гості або ж зазивати до себе друзів і родичів. Хоча День всіх святих і не є державним святом навіть в англомовних країнах, очевидно, що відзначають його дуже широко. Не так давно цей звичай прийшов і в Україну. Передісторія виникнення Хеллоуїна детально вивчається, а традиції — активно переймаються школярами та студентами. Більшість молоді з нетерпінням чекає 31 жовтня, щоб побешкетувати і розважитися.</a:t>
            </a:r>
          </a:p>
        </p:txBody>
      </p:sp>
      <p:pic>
        <p:nvPicPr>
          <p:cNvPr id="6" name="Рисунок 5">
            <a:extLst>
              <a:ext uri="{FF2B5EF4-FFF2-40B4-BE49-F238E27FC236}">
                <a16:creationId xmlns:a16="http://schemas.microsoft.com/office/drawing/2014/main" id="{67F7C42C-17ED-447B-AEFD-2FB17732710B}"/>
              </a:ext>
            </a:extLst>
          </p:cNvPr>
          <p:cNvPicPr>
            <a:picLocks noChangeAspect="1"/>
          </p:cNvPicPr>
          <p:nvPr/>
        </p:nvPicPr>
        <p:blipFill rotWithShape="1">
          <a:blip r:embed="rId2">
            <a:extLst>
              <a:ext uri="{28A0092B-C50C-407E-A947-70E740481C1C}">
                <a14:useLocalDpi xmlns:a14="http://schemas.microsoft.com/office/drawing/2010/main" val="0"/>
              </a:ext>
            </a:extLst>
          </a:blip>
          <a:srcRect b="4782"/>
          <a:stretch/>
        </p:blipFill>
        <p:spPr>
          <a:xfrm>
            <a:off x="7981308" y="2932044"/>
            <a:ext cx="2387774" cy="3031435"/>
          </a:xfrm>
          <a:prstGeom prst="rect">
            <a:avLst/>
          </a:prstGeom>
        </p:spPr>
      </p:pic>
      <p:sp>
        <p:nvSpPr>
          <p:cNvPr id="8" name="TextBox 7">
            <a:extLst>
              <a:ext uri="{FF2B5EF4-FFF2-40B4-BE49-F238E27FC236}">
                <a16:creationId xmlns:a16="http://schemas.microsoft.com/office/drawing/2014/main" id="{ECC3D818-AB13-44AC-95D3-A6F6B6B43471}"/>
              </a:ext>
            </a:extLst>
          </p:cNvPr>
          <p:cNvSpPr txBox="1"/>
          <p:nvPr/>
        </p:nvSpPr>
        <p:spPr>
          <a:xfrm>
            <a:off x="4283767" y="3463282"/>
            <a:ext cx="3329608" cy="2246769"/>
          </a:xfrm>
          <a:prstGeom prst="rect">
            <a:avLst/>
          </a:prstGeom>
          <a:noFill/>
        </p:spPr>
        <p:txBody>
          <a:bodyPr wrap="square" rtlCol="0">
            <a:spAutoFit/>
          </a:bodyPr>
          <a:lstStyle/>
          <a:p>
            <a:pPr algn="just"/>
            <a:r>
              <a:rPr lang="uk-UA" sz="2000" b="1">
                <a:solidFill>
                  <a:srgbClr val="002060"/>
                </a:solidFill>
                <a:latin typeface="Open Sans" panose="020B0606030504020204" pitchFamily="34" charset="0"/>
              </a:rPr>
              <a:t>	Дорослі разом із  дітьми прикрашають приміщення своїх будинків тематичним декором, виготовляють різні поробки до свята.</a:t>
            </a:r>
            <a:endParaRPr lang="uk-UA" sz="2000"/>
          </a:p>
        </p:txBody>
      </p:sp>
      <p:pic>
        <p:nvPicPr>
          <p:cNvPr id="10" name="Рисунок 9">
            <a:extLst>
              <a:ext uri="{FF2B5EF4-FFF2-40B4-BE49-F238E27FC236}">
                <a16:creationId xmlns:a16="http://schemas.microsoft.com/office/drawing/2014/main" id="{839E4DD9-1D7B-4FDC-A3D4-845E499F25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974" y="3215714"/>
            <a:ext cx="1994318" cy="2747765"/>
          </a:xfrm>
          <a:prstGeom prst="rect">
            <a:avLst/>
          </a:prstGeom>
        </p:spPr>
      </p:pic>
      <p:pic>
        <p:nvPicPr>
          <p:cNvPr id="11" name="Рисунок 10">
            <a:extLst>
              <a:ext uri="{FF2B5EF4-FFF2-40B4-BE49-F238E27FC236}">
                <a16:creationId xmlns:a16="http://schemas.microsoft.com/office/drawing/2014/main" id="{B455DC86-E756-4DB3-B261-A39BBBC90D5D}"/>
              </a:ext>
            </a:extLst>
          </p:cNvPr>
          <p:cNvPicPr>
            <a:picLocks noChangeAspect="1"/>
          </p:cNvPicPr>
          <p:nvPr/>
        </p:nvPicPr>
        <p:blipFill rotWithShape="1">
          <a:blip r:embed="rId2">
            <a:extLst>
              <a:ext uri="{28A0092B-C50C-407E-A947-70E740481C1C}">
                <a14:useLocalDpi xmlns:a14="http://schemas.microsoft.com/office/drawing/2010/main" val="0"/>
              </a:ext>
            </a:extLst>
          </a:blip>
          <a:srcRect b="4782"/>
          <a:stretch/>
        </p:blipFill>
        <p:spPr>
          <a:xfrm>
            <a:off x="9886233" y="4094922"/>
            <a:ext cx="1471808" cy="1868557"/>
          </a:xfrm>
          <a:prstGeom prst="rect">
            <a:avLst/>
          </a:prstGeom>
        </p:spPr>
      </p:pic>
      <p:pic>
        <p:nvPicPr>
          <p:cNvPr id="12" name="Рисунок 11">
            <a:extLst>
              <a:ext uri="{FF2B5EF4-FFF2-40B4-BE49-F238E27FC236}">
                <a16:creationId xmlns:a16="http://schemas.microsoft.com/office/drawing/2014/main" id="{7628E703-2402-4EDD-AFFC-BAF70FFB41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9676" y="3841495"/>
            <a:ext cx="1356191" cy="1868556"/>
          </a:xfrm>
          <a:prstGeom prst="rect">
            <a:avLst/>
          </a:prstGeom>
        </p:spPr>
      </p:pic>
    </p:spTree>
    <p:extLst>
      <p:ext uri="{BB962C8B-B14F-4D97-AF65-F5344CB8AC3E}">
        <p14:creationId xmlns:p14="http://schemas.microsoft.com/office/powerpoint/2010/main" val="257876597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Натуральные материалы">
  <a:themeElements>
    <a:clrScheme name="Натуральные материалы">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Натуральные материалы">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Натуральные материалы">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210</TotalTime>
  <Words>1133</Words>
  <Application>Microsoft Office PowerPoint</Application>
  <PresentationFormat>Широкий екран</PresentationFormat>
  <Paragraphs>47</Paragraphs>
  <Slides>19</Slides>
  <Notes>0</Notes>
  <HiddenSlides>0</HiddenSlides>
  <MMClips>0</MMClips>
  <ScaleCrop>false</ScaleCrop>
  <HeadingPairs>
    <vt:vector size="6" baseType="variant">
      <vt:variant>
        <vt:lpstr>Використані шрифти</vt:lpstr>
      </vt:variant>
      <vt:variant>
        <vt:i4>4</vt:i4>
      </vt:variant>
      <vt:variant>
        <vt:lpstr>Тема</vt:lpstr>
      </vt:variant>
      <vt:variant>
        <vt:i4>1</vt:i4>
      </vt:variant>
      <vt:variant>
        <vt:lpstr>Заголовки слайдів</vt:lpstr>
      </vt:variant>
      <vt:variant>
        <vt:i4>19</vt:i4>
      </vt:variant>
    </vt:vector>
  </HeadingPairs>
  <TitlesOfParts>
    <vt:vector size="24" baseType="lpstr">
      <vt:lpstr>Arial</vt:lpstr>
      <vt:lpstr>Garamond</vt:lpstr>
      <vt:lpstr>Open Sans</vt:lpstr>
      <vt:lpstr>Times New Roman</vt:lpstr>
      <vt:lpstr>Натуральные материалы</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Игорь Захарчук</dc:creator>
  <cp:lastModifiedBy>FryLine</cp:lastModifiedBy>
  <cp:revision>30</cp:revision>
  <dcterms:created xsi:type="dcterms:W3CDTF">2021-11-01T06:45:07Z</dcterms:created>
  <dcterms:modified xsi:type="dcterms:W3CDTF">2021-11-02T11:48:02Z</dcterms:modified>
</cp:coreProperties>
</file>