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5/23/2020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cache.media.eduscol.education.fr/file/2019-oral/11/7/GRIESP_oral_8_activite_JIGSAW_1220117.pdf" TargetMode="Externa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98F08A-B2F7-4AEA-B181-DCE02CA4D86E}"/>
              </a:ext>
            </a:extLst>
          </p:cNvPr>
          <p:cNvSpPr>
            <a:spLocks noGrp="1"/>
          </p:cNvSpPr>
          <p:nvPr>
            <p:ph type="ctrTitle"/>
          </p:nvPr>
        </p:nvSpPr>
        <p:spPr/>
        <p:txBody>
          <a:bodyPr/>
          <a:lstStyle/>
          <a:p>
            <a:r>
              <a:rPr lang="fr-FR" dirty="0"/>
              <a:t>LE GRAND ORAL</a:t>
            </a:r>
          </a:p>
        </p:txBody>
      </p:sp>
      <p:sp>
        <p:nvSpPr>
          <p:cNvPr id="3" name="Sous-titre 2">
            <a:extLst>
              <a:ext uri="{FF2B5EF4-FFF2-40B4-BE49-F238E27FC236}">
                <a16:creationId xmlns:a16="http://schemas.microsoft.com/office/drawing/2014/main" id="{DA91FD28-72B0-4E27-818A-59E14324DAFE}"/>
              </a:ext>
            </a:extLst>
          </p:cNvPr>
          <p:cNvSpPr>
            <a:spLocks noGrp="1"/>
          </p:cNvSpPr>
          <p:nvPr>
            <p:ph type="subTitle" idx="1"/>
          </p:nvPr>
        </p:nvSpPr>
        <p:spPr/>
        <p:txBody>
          <a:bodyPr/>
          <a:lstStyle/>
          <a:p>
            <a:r>
              <a:rPr lang="fr-FR" dirty="0"/>
              <a:t>Session 2021</a:t>
            </a:r>
          </a:p>
        </p:txBody>
      </p:sp>
    </p:spTree>
    <p:extLst>
      <p:ext uri="{BB962C8B-B14F-4D97-AF65-F5344CB8AC3E}">
        <p14:creationId xmlns:p14="http://schemas.microsoft.com/office/powerpoint/2010/main" val="3561556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D60904-88E6-4FA1-9C93-1B017BE43504}"/>
              </a:ext>
            </a:extLst>
          </p:cNvPr>
          <p:cNvSpPr>
            <a:spLocks noGrp="1"/>
          </p:cNvSpPr>
          <p:nvPr>
            <p:ph type="title"/>
          </p:nvPr>
        </p:nvSpPr>
        <p:spPr>
          <a:xfrm>
            <a:off x="2589212" y="609600"/>
            <a:ext cx="8915399" cy="5844466"/>
          </a:xfrm>
        </p:spPr>
        <p:txBody>
          <a:bodyPr>
            <a:normAutofit fontScale="90000"/>
          </a:bodyPr>
          <a:lstStyle/>
          <a:p>
            <a:r>
              <a:rPr lang="fr-FR" sz="1800" dirty="0">
                <a:solidFill>
                  <a:schemeClr val="accent1">
                    <a:lumMod val="60000"/>
                    <a:lumOff val="40000"/>
                  </a:schemeClr>
                </a:solidFill>
              </a:rPr>
              <a:t>Exemples de questions : </a:t>
            </a:r>
            <a:br>
              <a:rPr lang="fr-FR" sz="1800" dirty="0">
                <a:solidFill>
                  <a:schemeClr val="accent1">
                    <a:lumMod val="60000"/>
                    <a:lumOff val="40000"/>
                  </a:schemeClr>
                </a:solidFill>
              </a:rPr>
            </a:br>
            <a:r>
              <a:rPr lang="fr-FR" sz="1800" dirty="0">
                <a:solidFill>
                  <a:schemeClr val="accent1">
                    <a:lumMod val="60000"/>
                    <a:lumOff val="40000"/>
                  </a:schemeClr>
                </a:solidFill>
              </a:rPr>
              <a:t>Présenter en un exposé sur les pluies acides - Quelles méthodes d’analyses physiques permettent de mesurer la concentration d’un polluant dans l’air et dans l’eau - Présenter un exposé sur le mouvement du centre de masse dans le champ de pesanteur terrestre - Présenter un exposé sur les supercondensateurs.</a:t>
            </a:r>
            <a:br>
              <a:rPr lang="fr-FR" sz="1800" dirty="0"/>
            </a:br>
            <a:br>
              <a:rPr lang="fr-FR" sz="1800" dirty="0"/>
            </a:br>
            <a:br>
              <a:rPr lang="fr-FR" sz="1800" dirty="0"/>
            </a:br>
            <a:r>
              <a:rPr lang="fr-FR" sz="1800" dirty="0"/>
              <a:t>Les questions sont transmises au jury, par le candidat, sur une feuille signée par les professeurs des enseignements de spécialité du candidat et portant le cachet de son établissement d'origine.</a:t>
            </a:r>
            <a:br>
              <a:rPr lang="fr-FR" sz="1800" dirty="0"/>
            </a:br>
            <a:br>
              <a:rPr lang="fr-FR" sz="1800" dirty="0"/>
            </a:br>
            <a:r>
              <a:rPr lang="fr-FR" sz="1800" dirty="0"/>
              <a:t>Le jury choisit une des deux questions. Le candidat dispose de 20 minutes de préparation pour mettre en ordre ses idées et réaliser, s'il le souhaite, un support qu'il remettra au jury sur une feuille qui lui est fournie. Ce support ne fait pas l'objet d'une évaluation. L'exposé du candidat se fait sans note.</a:t>
            </a:r>
            <a:br>
              <a:rPr lang="fr-FR" sz="1800" dirty="0"/>
            </a:br>
            <a:r>
              <a:rPr lang="fr-FR" sz="1800" dirty="0"/>
              <a:t>Le candidat explique pourquoi il a choisi de préparer cette question pendant sa formation, puis il la développe et y répond. </a:t>
            </a:r>
            <a:br>
              <a:rPr lang="fr-FR" sz="1800" dirty="0"/>
            </a:br>
            <a:r>
              <a:rPr lang="fr-FR" sz="1800" dirty="0"/>
              <a:t>Le jury évalue les capacités argumentatives et les qualités oratoires du candidat.</a:t>
            </a:r>
            <a:br>
              <a:rPr lang="fr-FR" sz="1800" dirty="0"/>
            </a:br>
            <a:endParaRPr lang="fr-FR" sz="1800" dirty="0"/>
          </a:p>
        </p:txBody>
      </p:sp>
    </p:spTree>
    <p:extLst>
      <p:ext uri="{BB962C8B-B14F-4D97-AF65-F5344CB8AC3E}">
        <p14:creationId xmlns:p14="http://schemas.microsoft.com/office/powerpoint/2010/main" val="3539152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98A4E43D-6C71-40A7-80A2-01FD9B423024}"/>
              </a:ext>
            </a:extLst>
          </p:cNvPr>
          <p:cNvSpPr>
            <a:spLocks noGrp="1"/>
          </p:cNvSpPr>
          <p:nvPr>
            <p:ph type="body" idx="1"/>
          </p:nvPr>
        </p:nvSpPr>
        <p:spPr>
          <a:xfrm>
            <a:off x="2589212" y="834501"/>
            <a:ext cx="8915399" cy="2503503"/>
          </a:xfrm>
        </p:spPr>
        <p:txBody>
          <a:bodyPr>
            <a:normAutofit/>
          </a:bodyPr>
          <a:lstStyle/>
          <a:p>
            <a:pPr>
              <a:lnSpc>
                <a:spcPct val="150000"/>
              </a:lnSpc>
            </a:pPr>
            <a:r>
              <a:rPr lang="fr-FR" b="1" dirty="0"/>
              <a:t>Deuxième temps : échange avec le candidat (10 minutes)</a:t>
            </a:r>
          </a:p>
          <a:p>
            <a:pPr>
              <a:lnSpc>
                <a:spcPct val="150000"/>
              </a:lnSpc>
            </a:pPr>
            <a:r>
              <a:rPr lang="fr-FR" dirty="0"/>
              <a:t>Le jury interroge ensuite le candidat pour l'amener à préciser et à approfondir sa pensée. Il peut interroger le candidat sur toute partie du programme du cycle terminal de ses enseignements de spécialité et évaluer ainsi la solidité des connaissances et les capacités argumentatives du candidat</a:t>
            </a:r>
          </a:p>
        </p:txBody>
      </p:sp>
    </p:spTree>
    <p:extLst>
      <p:ext uri="{BB962C8B-B14F-4D97-AF65-F5344CB8AC3E}">
        <p14:creationId xmlns:p14="http://schemas.microsoft.com/office/powerpoint/2010/main" val="2420806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98A4E43D-6C71-40A7-80A2-01FD9B423024}"/>
              </a:ext>
            </a:extLst>
          </p:cNvPr>
          <p:cNvSpPr>
            <a:spLocks noGrp="1"/>
          </p:cNvSpPr>
          <p:nvPr>
            <p:ph type="body" idx="1"/>
          </p:nvPr>
        </p:nvSpPr>
        <p:spPr>
          <a:xfrm>
            <a:off x="2589212" y="541538"/>
            <a:ext cx="8915399" cy="5619565"/>
          </a:xfrm>
        </p:spPr>
        <p:txBody>
          <a:bodyPr>
            <a:normAutofit fontScale="85000" lnSpcReduction="10000"/>
          </a:bodyPr>
          <a:lstStyle/>
          <a:p>
            <a:r>
              <a:rPr lang="fr-FR" b="1" dirty="0"/>
              <a:t>Troisième temps : échange sur le projet d'orientation du candidat (5 minutes)</a:t>
            </a:r>
          </a:p>
          <a:p>
            <a:pPr>
              <a:lnSpc>
                <a:spcPct val="150000"/>
              </a:lnSpc>
            </a:pPr>
            <a:r>
              <a:rPr lang="fr-FR" dirty="0"/>
              <a:t>Le candidat explique en quoi la question traitée éclaire son projet de poursuite d'études, voire son projet professionnel. Il expose les différentes étapes de la maturation de son projet (rencontres, engagements, stages, mobilité internationale, intérêt pour les enseignements communs, choix de ses spécialités, etc.) et la manière dont il souhaite le mener après le baccalauréat.</a:t>
            </a:r>
          </a:p>
          <a:p>
            <a:pPr>
              <a:lnSpc>
                <a:spcPct val="150000"/>
              </a:lnSpc>
            </a:pPr>
            <a:r>
              <a:rPr lang="fr-FR" dirty="0"/>
              <a:t>Le jury mesure la capacité du candidat à conduire et exprimer une réflexion personnelle témoignant de sa curiosité intellectuelle et de son aptitude à exprimer ses motivations.</a:t>
            </a:r>
          </a:p>
          <a:p>
            <a:pPr>
              <a:lnSpc>
                <a:spcPct val="150000"/>
              </a:lnSpc>
            </a:pPr>
            <a:r>
              <a:rPr lang="fr-FR" dirty="0"/>
              <a:t>Le candidat effectue sa présentation du premier temps debout, sauf aménagements pour les candidats à besoins spécifiques. Pour les deuxième et troisième temps de l'épreuve, le candidat est assis ou debout selon son choix.</a:t>
            </a:r>
          </a:p>
          <a:p>
            <a:pPr>
              <a:lnSpc>
                <a:spcPct val="150000"/>
              </a:lnSpc>
            </a:pPr>
            <a:r>
              <a:rPr lang="fr-FR" dirty="0"/>
              <a:t>Si la question traitée concerne l'enseignement de spécialité langues, littératures et cultures étrangères et régionales, chacun des deux premiers temps de l'épreuve orale terminale peut se dérouler, en partie, dans la langue vivante concernée par l'enseignement de spécialité, selon le choix du candidat.</a:t>
            </a:r>
          </a:p>
        </p:txBody>
      </p:sp>
    </p:spTree>
    <p:extLst>
      <p:ext uri="{BB962C8B-B14F-4D97-AF65-F5344CB8AC3E}">
        <p14:creationId xmlns:p14="http://schemas.microsoft.com/office/powerpoint/2010/main" val="25558937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9167F-B992-484B-8FCA-EF29DAA4BD6A}"/>
              </a:ext>
            </a:extLst>
          </p:cNvPr>
          <p:cNvSpPr>
            <a:spLocks noGrp="1"/>
          </p:cNvSpPr>
          <p:nvPr>
            <p:ph type="title"/>
          </p:nvPr>
        </p:nvSpPr>
        <p:spPr>
          <a:xfrm>
            <a:off x="2589212" y="609600"/>
            <a:ext cx="8915399" cy="1450019"/>
          </a:xfrm>
        </p:spPr>
        <p:txBody>
          <a:bodyPr>
            <a:normAutofit fontScale="90000"/>
          </a:bodyPr>
          <a:lstStyle/>
          <a:p>
            <a:br>
              <a:rPr lang="fr-FR" b="1" dirty="0"/>
            </a:br>
            <a:br>
              <a:rPr lang="fr-FR" b="1" dirty="0"/>
            </a:br>
            <a:r>
              <a:rPr lang="fr-FR" b="1" dirty="0"/>
              <a:t>Composition du jury</a:t>
            </a:r>
            <a:br>
              <a:rPr lang="fr-FR" dirty="0"/>
            </a:br>
            <a:br>
              <a:rPr lang="fr-FR" dirty="0"/>
            </a:br>
            <a:br>
              <a:rPr lang="fr-FR" b="1" dirty="0"/>
            </a:br>
            <a:endParaRPr lang="fr-FR" dirty="0"/>
          </a:p>
        </p:txBody>
      </p:sp>
      <p:sp>
        <p:nvSpPr>
          <p:cNvPr id="3" name="Espace réservé du texte 2">
            <a:extLst>
              <a:ext uri="{FF2B5EF4-FFF2-40B4-BE49-F238E27FC236}">
                <a16:creationId xmlns:a16="http://schemas.microsoft.com/office/drawing/2014/main" id="{98A4E43D-6C71-40A7-80A2-01FD9B423024}"/>
              </a:ext>
            </a:extLst>
          </p:cNvPr>
          <p:cNvSpPr>
            <a:spLocks noGrp="1"/>
          </p:cNvSpPr>
          <p:nvPr>
            <p:ph type="body" idx="1"/>
          </p:nvPr>
        </p:nvSpPr>
        <p:spPr>
          <a:xfrm>
            <a:off x="2589212" y="2175029"/>
            <a:ext cx="8915399" cy="3734881"/>
          </a:xfrm>
        </p:spPr>
        <p:txBody>
          <a:bodyPr>
            <a:normAutofit/>
          </a:bodyPr>
          <a:lstStyle/>
          <a:p>
            <a:pPr>
              <a:lnSpc>
                <a:spcPct val="150000"/>
              </a:lnSpc>
            </a:pPr>
            <a:r>
              <a:rPr lang="fr-FR" dirty="0"/>
              <a:t>Le jury est composé de </a:t>
            </a:r>
            <a:r>
              <a:rPr lang="fr-FR" b="1" dirty="0"/>
              <a:t>deux professeurs de disciplines différentes</a:t>
            </a:r>
            <a:r>
              <a:rPr lang="fr-FR" dirty="0"/>
              <a:t>, dont l'un représente l'un des deux enseignements de spécialité du candidat et l'autre représente l'autre enseignement de spécialité ou l'un des enseignements communs, ou est professeur-documentaliste. </a:t>
            </a:r>
          </a:p>
        </p:txBody>
      </p:sp>
    </p:spTree>
    <p:extLst>
      <p:ext uri="{BB962C8B-B14F-4D97-AF65-F5344CB8AC3E}">
        <p14:creationId xmlns:p14="http://schemas.microsoft.com/office/powerpoint/2010/main" val="5458821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9167F-B992-484B-8FCA-EF29DAA4BD6A}"/>
              </a:ext>
            </a:extLst>
          </p:cNvPr>
          <p:cNvSpPr>
            <a:spLocks noGrp="1"/>
          </p:cNvSpPr>
          <p:nvPr>
            <p:ph type="title"/>
          </p:nvPr>
        </p:nvSpPr>
        <p:spPr>
          <a:xfrm>
            <a:off x="2589212" y="609600"/>
            <a:ext cx="8915399" cy="1450019"/>
          </a:xfrm>
        </p:spPr>
        <p:txBody>
          <a:bodyPr>
            <a:normAutofit fontScale="90000"/>
          </a:bodyPr>
          <a:lstStyle/>
          <a:p>
            <a:br>
              <a:rPr lang="fr-FR" b="1" dirty="0"/>
            </a:br>
            <a:br>
              <a:rPr lang="fr-FR" b="1" dirty="0"/>
            </a:br>
            <a:r>
              <a:rPr lang="fr-FR" b="1" dirty="0"/>
              <a:t>Quelques pistes pour préparer les élèves au grand oral</a:t>
            </a:r>
            <a:br>
              <a:rPr lang="fr-FR" dirty="0"/>
            </a:br>
            <a:br>
              <a:rPr lang="fr-FR" dirty="0"/>
            </a:br>
            <a:br>
              <a:rPr lang="fr-FR" b="1" dirty="0"/>
            </a:br>
            <a:endParaRPr lang="fr-FR" dirty="0"/>
          </a:p>
        </p:txBody>
      </p:sp>
      <p:sp>
        <p:nvSpPr>
          <p:cNvPr id="3" name="Espace réservé du texte 2">
            <a:extLst>
              <a:ext uri="{FF2B5EF4-FFF2-40B4-BE49-F238E27FC236}">
                <a16:creationId xmlns:a16="http://schemas.microsoft.com/office/drawing/2014/main" id="{98A4E43D-6C71-40A7-80A2-01FD9B423024}"/>
              </a:ext>
            </a:extLst>
          </p:cNvPr>
          <p:cNvSpPr>
            <a:spLocks noGrp="1"/>
          </p:cNvSpPr>
          <p:nvPr>
            <p:ph type="body" idx="1"/>
          </p:nvPr>
        </p:nvSpPr>
        <p:spPr>
          <a:xfrm>
            <a:off x="2589212" y="1899821"/>
            <a:ext cx="8915399" cy="4348579"/>
          </a:xfrm>
        </p:spPr>
        <p:txBody>
          <a:bodyPr>
            <a:normAutofit/>
          </a:bodyPr>
          <a:lstStyle/>
          <a:p>
            <a:pPr>
              <a:lnSpc>
                <a:spcPct val="150000"/>
              </a:lnSpc>
            </a:pPr>
            <a:r>
              <a:rPr lang="fr-FR" dirty="0"/>
              <a:t>Dès la seconde apprendre à l’élève à :</a:t>
            </a:r>
          </a:p>
          <a:p>
            <a:pPr marL="285750" indent="-285750">
              <a:lnSpc>
                <a:spcPct val="150000"/>
              </a:lnSpc>
              <a:buFont typeface="Arial" panose="020B0604020202020204" pitchFamily="34" charset="0"/>
              <a:buChar char="•"/>
            </a:pPr>
            <a:r>
              <a:rPr lang="fr-FR" dirty="0"/>
              <a:t>Explorer un sujet à l’aide d’une carte mentale</a:t>
            </a:r>
          </a:p>
          <a:p>
            <a:pPr marL="285750" indent="-285750">
              <a:lnSpc>
                <a:spcPct val="150000"/>
              </a:lnSpc>
              <a:buFont typeface="Arial" panose="020B0604020202020204" pitchFamily="34" charset="0"/>
              <a:buChar char="•"/>
            </a:pPr>
            <a:r>
              <a:rPr lang="fr-FR" dirty="0"/>
              <a:t>Réaliser de la recherche documentaire</a:t>
            </a:r>
          </a:p>
          <a:p>
            <a:pPr marL="285750" indent="-285750">
              <a:lnSpc>
                <a:spcPct val="150000"/>
              </a:lnSpc>
              <a:buFont typeface="Arial" panose="020B0604020202020204" pitchFamily="34" charset="0"/>
              <a:buChar char="•"/>
            </a:pPr>
            <a:r>
              <a:rPr lang="fr-FR" dirty="0"/>
              <a:t>Structurer son sujet et savoir l’illustrer</a:t>
            </a:r>
          </a:p>
          <a:p>
            <a:pPr marL="285750" indent="-285750">
              <a:lnSpc>
                <a:spcPct val="150000"/>
              </a:lnSpc>
              <a:buFont typeface="Arial" panose="020B0604020202020204" pitchFamily="34" charset="0"/>
              <a:buChar char="•"/>
            </a:pPr>
            <a:r>
              <a:rPr lang="fr-FR" dirty="0"/>
              <a:t>Construire et gérer ses notes lors des prises de parole …/…</a:t>
            </a:r>
          </a:p>
          <a:p>
            <a:pPr>
              <a:lnSpc>
                <a:spcPct val="150000"/>
              </a:lnSpc>
            </a:pPr>
            <a:r>
              <a:rPr lang="fr-FR" dirty="0"/>
              <a:t>Pour cela, plusieurs pistes : la réalisation et présentation (individuelle ou collective) de synthèses de cours, d’activités documentaires, d’exposés…</a:t>
            </a:r>
          </a:p>
          <a:p>
            <a:pPr>
              <a:lnSpc>
                <a:spcPct val="150000"/>
              </a:lnSpc>
            </a:pPr>
            <a:r>
              <a:rPr lang="fr-FR" dirty="0"/>
              <a:t>Un document intéressant réalisé par le GRIESP </a:t>
            </a:r>
          </a:p>
        </p:txBody>
      </p:sp>
      <p:pic>
        <p:nvPicPr>
          <p:cNvPr id="5" name="Picture 2" descr="Icône Représentant Une Main, Cliquez Ici Banque D'Images Et Photos ...">
            <a:hlinkClick r:id="rId2"/>
            <a:extLst>
              <a:ext uri="{FF2B5EF4-FFF2-40B4-BE49-F238E27FC236}">
                <a16:creationId xmlns:a16="http://schemas.microsoft.com/office/drawing/2014/main" id="{0BDBD1C8-C529-46C9-B547-42BACA6159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50341" y="5729057"/>
            <a:ext cx="519343" cy="5193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92771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6756A9-B8F3-4CF6-B0C6-0E6BF5B8354B}"/>
              </a:ext>
            </a:extLst>
          </p:cNvPr>
          <p:cNvSpPr>
            <a:spLocks noGrp="1"/>
          </p:cNvSpPr>
          <p:nvPr>
            <p:ph type="title"/>
          </p:nvPr>
        </p:nvSpPr>
        <p:spPr>
          <a:xfrm>
            <a:off x="2388094" y="609600"/>
            <a:ext cx="9116518" cy="1814004"/>
          </a:xfrm>
        </p:spPr>
        <p:txBody>
          <a:bodyPr/>
          <a:lstStyle/>
          <a:p>
            <a:r>
              <a:rPr lang="fr-FR" b="1" dirty="0"/>
              <a:t>Présentation du « Grand oral »</a:t>
            </a:r>
            <a:br>
              <a:rPr lang="fr-FR" b="1" dirty="0"/>
            </a:br>
            <a:endParaRPr lang="fr-FR" dirty="0"/>
          </a:p>
        </p:txBody>
      </p:sp>
      <p:sp>
        <p:nvSpPr>
          <p:cNvPr id="3" name="Espace réservé du texte 2">
            <a:extLst>
              <a:ext uri="{FF2B5EF4-FFF2-40B4-BE49-F238E27FC236}">
                <a16:creationId xmlns:a16="http://schemas.microsoft.com/office/drawing/2014/main" id="{28C7F4F6-F29F-4C01-A644-EC264E3C8365}"/>
              </a:ext>
            </a:extLst>
          </p:cNvPr>
          <p:cNvSpPr>
            <a:spLocks noGrp="1"/>
          </p:cNvSpPr>
          <p:nvPr>
            <p:ph type="body" idx="1"/>
          </p:nvPr>
        </p:nvSpPr>
        <p:spPr>
          <a:xfrm>
            <a:off x="2654793" y="4434397"/>
            <a:ext cx="8915399" cy="1555864"/>
          </a:xfrm>
        </p:spPr>
        <p:txBody>
          <a:bodyPr>
            <a:normAutofit fontScale="92500" lnSpcReduction="10000"/>
          </a:bodyPr>
          <a:lstStyle/>
          <a:p>
            <a:pPr>
              <a:lnSpc>
                <a:spcPct val="150000"/>
              </a:lnSpc>
            </a:pPr>
            <a:r>
              <a:rPr lang="fr-FR" b="1" dirty="0">
                <a:solidFill>
                  <a:srgbClr val="FF0000"/>
                </a:solidFill>
              </a:rPr>
              <a:t>Épreuve orale</a:t>
            </a:r>
            <a:br>
              <a:rPr lang="fr-FR" dirty="0">
                <a:solidFill>
                  <a:srgbClr val="FF0000"/>
                </a:solidFill>
              </a:rPr>
            </a:br>
            <a:r>
              <a:rPr lang="fr-FR" dirty="0">
                <a:solidFill>
                  <a:srgbClr val="FF0000"/>
                </a:solidFill>
              </a:rPr>
              <a:t>Durée : 20 minutes</a:t>
            </a:r>
            <a:br>
              <a:rPr lang="fr-FR" dirty="0">
                <a:solidFill>
                  <a:srgbClr val="FF0000"/>
                </a:solidFill>
              </a:rPr>
            </a:br>
            <a:r>
              <a:rPr lang="fr-FR" dirty="0">
                <a:solidFill>
                  <a:srgbClr val="FF0000"/>
                </a:solidFill>
              </a:rPr>
              <a:t>Préparation : 20 minutes</a:t>
            </a:r>
            <a:br>
              <a:rPr lang="fr-FR" dirty="0">
                <a:solidFill>
                  <a:srgbClr val="FF0000"/>
                </a:solidFill>
              </a:rPr>
            </a:br>
            <a:r>
              <a:rPr lang="fr-FR" dirty="0">
                <a:solidFill>
                  <a:srgbClr val="FF0000"/>
                </a:solidFill>
              </a:rPr>
              <a:t>Coefficient : 10 [voie générale] et 14 [voie technologique]</a:t>
            </a:r>
          </a:p>
        </p:txBody>
      </p:sp>
      <p:sp>
        <p:nvSpPr>
          <p:cNvPr id="4" name="Rectangle 3">
            <a:extLst>
              <a:ext uri="{FF2B5EF4-FFF2-40B4-BE49-F238E27FC236}">
                <a16:creationId xmlns:a16="http://schemas.microsoft.com/office/drawing/2014/main" id="{569DC2CB-6C56-49B8-A496-D4549497FDA5}"/>
              </a:ext>
            </a:extLst>
          </p:cNvPr>
          <p:cNvSpPr/>
          <p:nvPr/>
        </p:nvSpPr>
        <p:spPr>
          <a:xfrm>
            <a:off x="2852691" y="1765290"/>
            <a:ext cx="8519604" cy="2533771"/>
          </a:xfrm>
          <a:prstGeom prst="rect">
            <a:avLst/>
          </a:prstGeom>
        </p:spPr>
        <p:txBody>
          <a:bodyPr wrap="square">
            <a:spAutoFit/>
          </a:bodyPr>
          <a:lstStyle/>
          <a:p>
            <a:pPr>
              <a:lnSpc>
                <a:spcPct val="150000"/>
              </a:lnSpc>
            </a:pPr>
            <a:r>
              <a:rPr lang="fr-FR" dirty="0">
                <a:solidFill>
                  <a:srgbClr val="474747"/>
                </a:solidFill>
                <a:latin typeface="Arial" panose="020B0604020202020204" pitchFamily="34" charset="0"/>
              </a:rPr>
              <a:t>L'épreuve du « </a:t>
            </a:r>
            <a:r>
              <a:rPr lang="fr-FR" b="1" dirty="0">
                <a:solidFill>
                  <a:srgbClr val="474747"/>
                </a:solidFill>
                <a:latin typeface="Arial" panose="020B0604020202020204" pitchFamily="34" charset="0"/>
              </a:rPr>
              <a:t>Grand oral</a:t>
            </a:r>
            <a:r>
              <a:rPr lang="fr-FR" dirty="0">
                <a:solidFill>
                  <a:srgbClr val="474747"/>
                </a:solidFill>
                <a:latin typeface="Arial" panose="020B0604020202020204" pitchFamily="34" charset="0"/>
              </a:rPr>
              <a:t> » a été conçue pour permettre au candidat de montrer sa capacité à prendre la parole en public de façon claire et convaincante. Elle lui permettra aussi d'utiliser les connaissances liées à ses spécialités pour démontrer ses capacités argumentatives et la maturité de son projet de poursuite d'études, voire professionnel. Elle est </a:t>
            </a:r>
            <a:r>
              <a:rPr lang="fr-FR" b="1" dirty="0">
                <a:solidFill>
                  <a:srgbClr val="474747"/>
                </a:solidFill>
                <a:latin typeface="Arial" panose="020B0604020202020204" pitchFamily="34" charset="0"/>
              </a:rPr>
              <a:t>obligatoire</a:t>
            </a:r>
            <a:r>
              <a:rPr lang="fr-FR" dirty="0">
                <a:solidFill>
                  <a:srgbClr val="474747"/>
                </a:solidFill>
                <a:latin typeface="Arial" panose="020B0604020202020204" pitchFamily="34" charset="0"/>
              </a:rPr>
              <a:t> pour tous les candidats qui présentent l'épreuve dans les mêmes conditions.</a:t>
            </a:r>
          </a:p>
        </p:txBody>
      </p:sp>
    </p:spTree>
    <p:extLst>
      <p:ext uri="{BB962C8B-B14F-4D97-AF65-F5344CB8AC3E}">
        <p14:creationId xmlns:p14="http://schemas.microsoft.com/office/powerpoint/2010/main" val="625511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9167F-B992-484B-8FCA-EF29DAA4BD6A}"/>
              </a:ext>
            </a:extLst>
          </p:cNvPr>
          <p:cNvSpPr>
            <a:spLocks noGrp="1"/>
          </p:cNvSpPr>
          <p:nvPr>
            <p:ph type="title"/>
          </p:nvPr>
        </p:nvSpPr>
        <p:spPr>
          <a:xfrm>
            <a:off x="2589212" y="609600"/>
            <a:ext cx="8915399" cy="1450019"/>
          </a:xfrm>
        </p:spPr>
        <p:txBody>
          <a:bodyPr>
            <a:normAutofit fontScale="90000"/>
          </a:bodyPr>
          <a:lstStyle/>
          <a:p>
            <a:r>
              <a:rPr lang="fr-FR" b="1" dirty="0"/>
              <a:t>Évaluation de l'épreuve</a:t>
            </a:r>
            <a:br>
              <a:rPr lang="fr-FR" b="1" dirty="0"/>
            </a:br>
            <a:endParaRPr lang="fr-FR" dirty="0"/>
          </a:p>
        </p:txBody>
      </p:sp>
      <p:sp>
        <p:nvSpPr>
          <p:cNvPr id="3" name="Espace réservé du texte 2">
            <a:extLst>
              <a:ext uri="{FF2B5EF4-FFF2-40B4-BE49-F238E27FC236}">
                <a16:creationId xmlns:a16="http://schemas.microsoft.com/office/drawing/2014/main" id="{98A4E43D-6C71-40A7-80A2-01FD9B423024}"/>
              </a:ext>
            </a:extLst>
          </p:cNvPr>
          <p:cNvSpPr>
            <a:spLocks noGrp="1"/>
          </p:cNvSpPr>
          <p:nvPr>
            <p:ph type="body" idx="1"/>
          </p:nvPr>
        </p:nvSpPr>
        <p:spPr>
          <a:xfrm>
            <a:off x="2589212" y="2175029"/>
            <a:ext cx="8915399" cy="3734881"/>
          </a:xfrm>
        </p:spPr>
        <p:txBody>
          <a:bodyPr/>
          <a:lstStyle/>
          <a:p>
            <a:pPr>
              <a:lnSpc>
                <a:spcPct val="150000"/>
              </a:lnSpc>
            </a:pPr>
            <a:r>
              <a:rPr lang="fr-FR" dirty="0"/>
              <a:t>L'épreuve est notée sur 20 points.</a:t>
            </a:r>
            <a:br>
              <a:rPr lang="fr-FR" dirty="0"/>
            </a:br>
            <a:r>
              <a:rPr lang="fr-FR" dirty="0"/>
              <a:t>Le jury valorise </a:t>
            </a:r>
            <a:r>
              <a:rPr lang="fr-FR" b="1" dirty="0"/>
              <a:t>la solidité des connaissances </a:t>
            </a:r>
            <a:r>
              <a:rPr lang="fr-FR" dirty="0"/>
              <a:t>du candidat, sa capacité à </a:t>
            </a:r>
            <a:r>
              <a:rPr lang="fr-FR" b="1" dirty="0"/>
              <a:t>argumenter</a:t>
            </a:r>
            <a:r>
              <a:rPr lang="fr-FR" dirty="0"/>
              <a:t> et à </a:t>
            </a:r>
            <a:r>
              <a:rPr lang="fr-FR" b="1" dirty="0"/>
              <a:t>relier les savoirs</a:t>
            </a:r>
            <a:r>
              <a:rPr lang="fr-FR" dirty="0"/>
              <a:t>, son </a:t>
            </a:r>
            <a:r>
              <a:rPr lang="fr-FR" b="1" dirty="0"/>
              <a:t>esprit critique</a:t>
            </a:r>
            <a:r>
              <a:rPr lang="fr-FR" dirty="0"/>
              <a:t>, la </a:t>
            </a:r>
            <a:r>
              <a:rPr lang="fr-FR" b="1" dirty="0"/>
              <a:t>précision de son expression</a:t>
            </a:r>
            <a:r>
              <a:rPr lang="fr-FR" dirty="0"/>
              <a:t>, la </a:t>
            </a:r>
            <a:r>
              <a:rPr lang="fr-FR" b="1" dirty="0"/>
              <a:t>clarté de son propos</a:t>
            </a:r>
            <a:r>
              <a:rPr lang="fr-FR" dirty="0"/>
              <a:t>, son </a:t>
            </a:r>
            <a:r>
              <a:rPr lang="fr-FR" b="1" dirty="0"/>
              <a:t>engagement dans sa parole</a:t>
            </a:r>
            <a:r>
              <a:rPr lang="fr-FR" dirty="0"/>
              <a:t>, sa </a:t>
            </a:r>
            <a:r>
              <a:rPr lang="fr-FR" b="1" dirty="0"/>
              <a:t>force de conviction</a:t>
            </a:r>
            <a:r>
              <a:rPr lang="fr-FR" dirty="0"/>
              <a:t>. Il peut s'appuyer sur la grille indicative suivante,</a:t>
            </a:r>
          </a:p>
        </p:txBody>
      </p:sp>
    </p:spTree>
    <p:extLst>
      <p:ext uri="{BB962C8B-B14F-4D97-AF65-F5344CB8AC3E}">
        <p14:creationId xmlns:p14="http://schemas.microsoft.com/office/powerpoint/2010/main" val="3122711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E62365-919B-4D07-9CDD-A99EAF6BC571}"/>
              </a:ext>
            </a:extLst>
          </p:cNvPr>
          <p:cNvSpPr>
            <a:spLocks noGrp="1"/>
          </p:cNvSpPr>
          <p:nvPr>
            <p:ph type="title"/>
          </p:nvPr>
        </p:nvSpPr>
        <p:spPr>
          <a:xfrm>
            <a:off x="2589212" y="609600"/>
            <a:ext cx="8915399" cy="1228078"/>
          </a:xfrm>
        </p:spPr>
        <p:txBody>
          <a:bodyPr>
            <a:normAutofit fontScale="90000"/>
          </a:bodyPr>
          <a:lstStyle/>
          <a:p>
            <a:r>
              <a:rPr lang="fr-FR" dirty="0"/>
              <a:t>Grille d'évaluation indicative de l'épreuve orale terminale</a:t>
            </a:r>
          </a:p>
        </p:txBody>
      </p:sp>
      <p:pic>
        <p:nvPicPr>
          <p:cNvPr id="4" name="Image 3">
            <a:extLst>
              <a:ext uri="{FF2B5EF4-FFF2-40B4-BE49-F238E27FC236}">
                <a16:creationId xmlns:a16="http://schemas.microsoft.com/office/drawing/2014/main" id="{CAF00DD2-6B3A-4BBB-9258-3B5A3D8D21E9}"/>
              </a:ext>
            </a:extLst>
          </p:cNvPr>
          <p:cNvPicPr>
            <a:picLocks noChangeAspect="1"/>
          </p:cNvPicPr>
          <p:nvPr/>
        </p:nvPicPr>
        <p:blipFill>
          <a:blip r:embed="rId2"/>
          <a:stretch>
            <a:fillRect/>
          </a:stretch>
        </p:blipFill>
        <p:spPr>
          <a:xfrm>
            <a:off x="3540600" y="2114367"/>
            <a:ext cx="7964011" cy="1314633"/>
          </a:xfrm>
          <a:prstGeom prst="rect">
            <a:avLst/>
          </a:prstGeom>
        </p:spPr>
      </p:pic>
      <p:pic>
        <p:nvPicPr>
          <p:cNvPr id="5" name="Image 4">
            <a:extLst>
              <a:ext uri="{FF2B5EF4-FFF2-40B4-BE49-F238E27FC236}">
                <a16:creationId xmlns:a16="http://schemas.microsoft.com/office/drawing/2014/main" id="{9696DF57-5422-4B57-A7D7-7475774D08BF}"/>
              </a:ext>
            </a:extLst>
          </p:cNvPr>
          <p:cNvPicPr>
            <a:picLocks noChangeAspect="1"/>
          </p:cNvPicPr>
          <p:nvPr/>
        </p:nvPicPr>
        <p:blipFill>
          <a:blip r:embed="rId3"/>
          <a:stretch>
            <a:fillRect/>
          </a:stretch>
        </p:blipFill>
        <p:spPr>
          <a:xfrm>
            <a:off x="3660765" y="3429000"/>
            <a:ext cx="7843846" cy="2332608"/>
          </a:xfrm>
          <a:prstGeom prst="rect">
            <a:avLst/>
          </a:prstGeom>
        </p:spPr>
      </p:pic>
    </p:spTree>
    <p:extLst>
      <p:ext uri="{BB962C8B-B14F-4D97-AF65-F5344CB8AC3E}">
        <p14:creationId xmlns:p14="http://schemas.microsoft.com/office/powerpoint/2010/main" val="2600715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E62365-919B-4D07-9CDD-A99EAF6BC571}"/>
              </a:ext>
            </a:extLst>
          </p:cNvPr>
          <p:cNvSpPr>
            <a:spLocks noGrp="1"/>
          </p:cNvSpPr>
          <p:nvPr>
            <p:ph type="title"/>
          </p:nvPr>
        </p:nvSpPr>
        <p:spPr>
          <a:xfrm>
            <a:off x="2589212" y="609600"/>
            <a:ext cx="8915399" cy="1228078"/>
          </a:xfrm>
        </p:spPr>
        <p:txBody>
          <a:bodyPr>
            <a:normAutofit fontScale="90000"/>
          </a:bodyPr>
          <a:lstStyle/>
          <a:p>
            <a:r>
              <a:rPr lang="fr-FR" dirty="0"/>
              <a:t>Grille d'évaluation indicative de l'épreuve orale terminale</a:t>
            </a:r>
          </a:p>
        </p:txBody>
      </p:sp>
      <p:pic>
        <p:nvPicPr>
          <p:cNvPr id="4" name="Image 3">
            <a:extLst>
              <a:ext uri="{FF2B5EF4-FFF2-40B4-BE49-F238E27FC236}">
                <a16:creationId xmlns:a16="http://schemas.microsoft.com/office/drawing/2014/main" id="{CAF00DD2-6B3A-4BBB-9258-3B5A3D8D21E9}"/>
              </a:ext>
            </a:extLst>
          </p:cNvPr>
          <p:cNvPicPr>
            <a:picLocks noChangeAspect="1"/>
          </p:cNvPicPr>
          <p:nvPr/>
        </p:nvPicPr>
        <p:blipFill>
          <a:blip r:embed="rId2"/>
          <a:stretch>
            <a:fillRect/>
          </a:stretch>
        </p:blipFill>
        <p:spPr>
          <a:xfrm>
            <a:off x="3540600" y="2114367"/>
            <a:ext cx="7964011" cy="1314633"/>
          </a:xfrm>
          <a:prstGeom prst="rect">
            <a:avLst/>
          </a:prstGeom>
        </p:spPr>
      </p:pic>
      <p:pic>
        <p:nvPicPr>
          <p:cNvPr id="3" name="Image 2">
            <a:extLst>
              <a:ext uri="{FF2B5EF4-FFF2-40B4-BE49-F238E27FC236}">
                <a16:creationId xmlns:a16="http://schemas.microsoft.com/office/drawing/2014/main" id="{BF9B809D-D129-4505-8CA6-F5200A3B6FD0}"/>
              </a:ext>
            </a:extLst>
          </p:cNvPr>
          <p:cNvPicPr>
            <a:picLocks noChangeAspect="1"/>
          </p:cNvPicPr>
          <p:nvPr/>
        </p:nvPicPr>
        <p:blipFill>
          <a:blip r:embed="rId3"/>
          <a:stretch>
            <a:fillRect/>
          </a:stretch>
        </p:blipFill>
        <p:spPr>
          <a:xfrm>
            <a:off x="3671180" y="3429000"/>
            <a:ext cx="7833431" cy="2966292"/>
          </a:xfrm>
          <a:prstGeom prst="rect">
            <a:avLst/>
          </a:prstGeom>
        </p:spPr>
      </p:pic>
    </p:spTree>
    <p:extLst>
      <p:ext uri="{BB962C8B-B14F-4D97-AF65-F5344CB8AC3E}">
        <p14:creationId xmlns:p14="http://schemas.microsoft.com/office/powerpoint/2010/main" val="604397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E62365-919B-4D07-9CDD-A99EAF6BC571}"/>
              </a:ext>
            </a:extLst>
          </p:cNvPr>
          <p:cNvSpPr>
            <a:spLocks noGrp="1"/>
          </p:cNvSpPr>
          <p:nvPr>
            <p:ph type="title"/>
          </p:nvPr>
        </p:nvSpPr>
        <p:spPr>
          <a:xfrm>
            <a:off x="2589212" y="609600"/>
            <a:ext cx="8915399" cy="1228078"/>
          </a:xfrm>
        </p:spPr>
        <p:txBody>
          <a:bodyPr>
            <a:normAutofit fontScale="90000"/>
          </a:bodyPr>
          <a:lstStyle/>
          <a:p>
            <a:r>
              <a:rPr lang="fr-FR" dirty="0"/>
              <a:t>Grille d'évaluation indicative de l'épreuve orale terminale</a:t>
            </a:r>
          </a:p>
        </p:txBody>
      </p:sp>
      <p:pic>
        <p:nvPicPr>
          <p:cNvPr id="4" name="Image 3">
            <a:extLst>
              <a:ext uri="{FF2B5EF4-FFF2-40B4-BE49-F238E27FC236}">
                <a16:creationId xmlns:a16="http://schemas.microsoft.com/office/drawing/2014/main" id="{CAF00DD2-6B3A-4BBB-9258-3B5A3D8D21E9}"/>
              </a:ext>
            </a:extLst>
          </p:cNvPr>
          <p:cNvPicPr>
            <a:picLocks noChangeAspect="1"/>
          </p:cNvPicPr>
          <p:nvPr/>
        </p:nvPicPr>
        <p:blipFill>
          <a:blip r:embed="rId2"/>
          <a:stretch>
            <a:fillRect/>
          </a:stretch>
        </p:blipFill>
        <p:spPr>
          <a:xfrm>
            <a:off x="3540599" y="1837678"/>
            <a:ext cx="7964011" cy="1314633"/>
          </a:xfrm>
          <a:prstGeom prst="rect">
            <a:avLst/>
          </a:prstGeom>
        </p:spPr>
      </p:pic>
      <p:pic>
        <p:nvPicPr>
          <p:cNvPr id="5" name="Image 4">
            <a:extLst>
              <a:ext uri="{FF2B5EF4-FFF2-40B4-BE49-F238E27FC236}">
                <a16:creationId xmlns:a16="http://schemas.microsoft.com/office/drawing/2014/main" id="{BD9E94CB-5D30-4942-87BB-23E60BDB084A}"/>
              </a:ext>
            </a:extLst>
          </p:cNvPr>
          <p:cNvPicPr>
            <a:picLocks noChangeAspect="1"/>
          </p:cNvPicPr>
          <p:nvPr/>
        </p:nvPicPr>
        <p:blipFill>
          <a:blip r:embed="rId3"/>
          <a:stretch>
            <a:fillRect/>
          </a:stretch>
        </p:blipFill>
        <p:spPr>
          <a:xfrm>
            <a:off x="3540598" y="3152311"/>
            <a:ext cx="7964011" cy="3567975"/>
          </a:xfrm>
          <a:prstGeom prst="rect">
            <a:avLst/>
          </a:prstGeom>
        </p:spPr>
      </p:pic>
    </p:spTree>
    <p:extLst>
      <p:ext uri="{BB962C8B-B14F-4D97-AF65-F5344CB8AC3E}">
        <p14:creationId xmlns:p14="http://schemas.microsoft.com/office/powerpoint/2010/main" val="10107858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E62365-919B-4D07-9CDD-A99EAF6BC571}"/>
              </a:ext>
            </a:extLst>
          </p:cNvPr>
          <p:cNvSpPr>
            <a:spLocks noGrp="1"/>
          </p:cNvSpPr>
          <p:nvPr>
            <p:ph type="title"/>
          </p:nvPr>
        </p:nvSpPr>
        <p:spPr>
          <a:xfrm>
            <a:off x="2589212" y="609600"/>
            <a:ext cx="8915399" cy="1228078"/>
          </a:xfrm>
        </p:spPr>
        <p:txBody>
          <a:bodyPr>
            <a:normAutofit fontScale="90000"/>
          </a:bodyPr>
          <a:lstStyle/>
          <a:p>
            <a:r>
              <a:rPr lang="fr-FR" dirty="0"/>
              <a:t>Grille d'évaluation indicative de l'épreuve orale terminale</a:t>
            </a:r>
          </a:p>
        </p:txBody>
      </p:sp>
      <p:pic>
        <p:nvPicPr>
          <p:cNvPr id="4" name="Image 3">
            <a:extLst>
              <a:ext uri="{FF2B5EF4-FFF2-40B4-BE49-F238E27FC236}">
                <a16:creationId xmlns:a16="http://schemas.microsoft.com/office/drawing/2014/main" id="{CAF00DD2-6B3A-4BBB-9258-3B5A3D8D21E9}"/>
              </a:ext>
            </a:extLst>
          </p:cNvPr>
          <p:cNvPicPr>
            <a:picLocks noChangeAspect="1"/>
          </p:cNvPicPr>
          <p:nvPr/>
        </p:nvPicPr>
        <p:blipFill>
          <a:blip r:embed="rId2"/>
          <a:stretch>
            <a:fillRect/>
          </a:stretch>
        </p:blipFill>
        <p:spPr>
          <a:xfrm>
            <a:off x="4481480" y="1837678"/>
            <a:ext cx="6436311" cy="1062453"/>
          </a:xfrm>
          <a:prstGeom prst="rect">
            <a:avLst/>
          </a:prstGeom>
        </p:spPr>
      </p:pic>
      <p:pic>
        <p:nvPicPr>
          <p:cNvPr id="3" name="Image 2">
            <a:extLst>
              <a:ext uri="{FF2B5EF4-FFF2-40B4-BE49-F238E27FC236}">
                <a16:creationId xmlns:a16="http://schemas.microsoft.com/office/drawing/2014/main" id="{4CC5F82A-C08C-48DE-AE40-0B988093F9A0}"/>
              </a:ext>
            </a:extLst>
          </p:cNvPr>
          <p:cNvPicPr>
            <a:picLocks noChangeAspect="1"/>
          </p:cNvPicPr>
          <p:nvPr/>
        </p:nvPicPr>
        <p:blipFill>
          <a:blip r:embed="rId3"/>
          <a:stretch>
            <a:fillRect/>
          </a:stretch>
        </p:blipFill>
        <p:spPr>
          <a:xfrm>
            <a:off x="4754256" y="2900131"/>
            <a:ext cx="6163535" cy="3848637"/>
          </a:xfrm>
          <a:prstGeom prst="rect">
            <a:avLst/>
          </a:prstGeom>
        </p:spPr>
      </p:pic>
    </p:spTree>
    <p:extLst>
      <p:ext uri="{BB962C8B-B14F-4D97-AF65-F5344CB8AC3E}">
        <p14:creationId xmlns:p14="http://schemas.microsoft.com/office/powerpoint/2010/main" val="485948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9167F-B992-484B-8FCA-EF29DAA4BD6A}"/>
              </a:ext>
            </a:extLst>
          </p:cNvPr>
          <p:cNvSpPr>
            <a:spLocks noGrp="1"/>
          </p:cNvSpPr>
          <p:nvPr>
            <p:ph type="title"/>
          </p:nvPr>
        </p:nvSpPr>
        <p:spPr>
          <a:xfrm>
            <a:off x="2589212" y="609600"/>
            <a:ext cx="8915399" cy="1450019"/>
          </a:xfrm>
        </p:spPr>
        <p:txBody>
          <a:bodyPr>
            <a:normAutofit fontScale="90000"/>
          </a:bodyPr>
          <a:lstStyle/>
          <a:p>
            <a:br>
              <a:rPr lang="fr-FR" b="1" dirty="0"/>
            </a:br>
            <a:r>
              <a:rPr lang="fr-FR" b="1" dirty="0"/>
              <a:t>Finalité de l'épreuve</a:t>
            </a:r>
            <a:br>
              <a:rPr lang="fr-FR" dirty="0"/>
            </a:br>
            <a:br>
              <a:rPr lang="fr-FR" b="1" dirty="0"/>
            </a:br>
            <a:endParaRPr lang="fr-FR" dirty="0"/>
          </a:p>
        </p:txBody>
      </p:sp>
      <p:sp>
        <p:nvSpPr>
          <p:cNvPr id="3" name="Espace réservé du texte 2">
            <a:extLst>
              <a:ext uri="{FF2B5EF4-FFF2-40B4-BE49-F238E27FC236}">
                <a16:creationId xmlns:a16="http://schemas.microsoft.com/office/drawing/2014/main" id="{98A4E43D-6C71-40A7-80A2-01FD9B423024}"/>
              </a:ext>
            </a:extLst>
          </p:cNvPr>
          <p:cNvSpPr>
            <a:spLocks noGrp="1"/>
          </p:cNvSpPr>
          <p:nvPr>
            <p:ph type="body" idx="1"/>
          </p:nvPr>
        </p:nvSpPr>
        <p:spPr>
          <a:xfrm>
            <a:off x="2589212" y="2175029"/>
            <a:ext cx="8915399" cy="3734881"/>
          </a:xfrm>
        </p:spPr>
        <p:txBody>
          <a:bodyPr>
            <a:normAutofit/>
          </a:bodyPr>
          <a:lstStyle/>
          <a:p>
            <a:pPr>
              <a:lnSpc>
                <a:spcPct val="150000"/>
              </a:lnSpc>
            </a:pPr>
            <a:r>
              <a:rPr lang="fr-FR" dirty="0"/>
              <a:t>L'épreuve permet au candidat de montrer sa capacité à </a:t>
            </a:r>
            <a:r>
              <a:rPr lang="fr-FR" b="1" dirty="0"/>
              <a:t>prendre la parole en public de façon claire et convaincante</a:t>
            </a:r>
            <a:r>
              <a:rPr lang="fr-FR" dirty="0"/>
              <a:t>. Elle lui permet aussi de </a:t>
            </a:r>
            <a:r>
              <a:rPr lang="fr-FR" b="1" dirty="0"/>
              <a:t>mettre les savoirs qu'il a acquis</a:t>
            </a:r>
            <a:r>
              <a:rPr lang="fr-FR" dirty="0"/>
              <a:t>, particulièrement dans ses enseignements de spécialité, au service d'une argumentation, et de montrer comment ces savoirs ont nourri </a:t>
            </a:r>
            <a:r>
              <a:rPr lang="fr-FR" b="1" dirty="0"/>
              <a:t>son projet de poursuite d'études</a:t>
            </a:r>
            <a:r>
              <a:rPr lang="fr-FR" dirty="0"/>
              <a:t>, voire </a:t>
            </a:r>
            <a:r>
              <a:rPr lang="fr-FR" b="1" dirty="0"/>
              <a:t>son projet professionnel</a:t>
            </a:r>
            <a:r>
              <a:rPr lang="fr-FR" dirty="0"/>
              <a:t>.</a:t>
            </a:r>
          </a:p>
        </p:txBody>
      </p:sp>
    </p:spTree>
    <p:extLst>
      <p:ext uri="{BB962C8B-B14F-4D97-AF65-F5344CB8AC3E}">
        <p14:creationId xmlns:p14="http://schemas.microsoft.com/office/powerpoint/2010/main" val="218195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9167F-B992-484B-8FCA-EF29DAA4BD6A}"/>
              </a:ext>
            </a:extLst>
          </p:cNvPr>
          <p:cNvSpPr>
            <a:spLocks noGrp="1"/>
          </p:cNvSpPr>
          <p:nvPr>
            <p:ph type="title"/>
          </p:nvPr>
        </p:nvSpPr>
        <p:spPr>
          <a:xfrm>
            <a:off x="2589211" y="725010"/>
            <a:ext cx="8915399" cy="1450019"/>
          </a:xfrm>
        </p:spPr>
        <p:txBody>
          <a:bodyPr>
            <a:normAutofit fontScale="90000"/>
          </a:bodyPr>
          <a:lstStyle/>
          <a:p>
            <a:br>
              <a:rPr lang="fr-FR" b="1" dirty="0"/>
            </a:br>
            <a:br>
              <a:rPr lang="fr-FR" b="1" dirty="0"/>
            </a:br>
            <a:r>
              <a:rPr lang="fr-FR" b="1" dirty="0"/>
              <a:t>Format et déroulement de l'épreuve</a:t>
            </a:r>
            <a:br>
              <a:rPr lang="fr-FR" b="1" dirty="0"/>
            </a:br>
            <a:r>
              <a:rPr lang="fr-FR" sz="2000" dirty="0"/>
              <a:t>L'épreuve, d'une durée totale de 20 minutes, se déroule en trois temps :</a:t>
            </a:r>
            <a:br>
              <a:rPr lang="fr-FR" sz="2000" dirty="0"/>
            </a:br>
            <a:br>
              <a:rPr lang="fr-FR" dirty="0"/>
            </a:br>
            <a:br>
              <a:rPr lang="fr-FR" b="1" dirty="0"/>
            </a:br>
            <a:endParaRPr lang="fr-FR" dirty="0"/>
          </a:p>
        </p:txBody>
      </p:sp>
      <p:sp>
        <p:nvSpPr>
          <p:cNvPr id="3" name="Espace réservé du texte 2">
            <a:extLst>
              <a:ext uri="{FF2B5EF4-FFF2-40B4-BE49-F238E27FC236}">
                <a16:creationId xmlns:a16="http://schemas.microsoft.com/office/drawing/2014/main" id="{98A4E43D-6C71-40A7-80A2-01FD9B423024}"/>
              </a:ext>
            </a:extLst>
          </p:cNvPr>
          <p:cNvSpPr>
            <a:spLocks noGrp="1"/>
          </p:cNvSpPr>
          <p:nvPr>
            <p:ph type="body" idx="1"/>
          </p:nvPr>
        </p:nvSpPr>
        <p:spPr>
          <a:xfrm>
            <a:off x="2589212" y="2175029"/>
            <a:ext cx="8915399" cy="4350058"/>
          </a:xfrm>
        </p:spPr>
        <p:txBody>
          <a:bodyPr>
            <a:normAutofit fontScale="92500" lnSpcReduction="20000"/>
          </a:bodyPr>
          <a:lstStyle/>
          <a:p>
            <a:pPr>
              <a:lnSpc>
                <a:spcPct val="150000"/>
              </a:lnSpc>
            </a:pPr>
            <a:r>
              <a:rPr lang="fr-FR" b="1" dirty="0"/>
              <a:t>Premier temps : présentation d'une question (5 minutes)</a:t>
            </a:r>
          </a:p>
          <a:p>
            <a:pPr>
              <a:lnSpc>
                <a:spcPct val="150000"/>
              </a:lnSpc>
            </a:pPr>
            <a:r>
              <a:rPr lang="fr-FR" dirty="0"/>
              <a:t>Au début de l'épreuve, le candidat présente au jury deux questions.</a:t>
            </a:r>
          </a:p>
          <a:p>
            <a:pPr>
              <a:lnSpc>
                <a:spcPct val="150000"/>
              </a:lnSpc>
            </a:pPr>
            <a:r>
              <a:rPr lang="fr-FR" dirty="0"/>
              <a:t>Ces questions portent sur les deux enseignements de spécialité soit pris isolément, soit abordés de manière transversale. Elles mettent en lumière un des grands enjeux du ou des programmes de ces enseignements. Elles sont adossées à tout ou partie du programme du cycle terminal. Pour les candidats scolarisés, elles ont été élaborées et préparées par le candidat avec ses professeurs et, s'il le souhaite, avec d'autres élèves.</a:t>
            </a:r>
          </a:p>
          <a:p>
            <a:pPr>
              <a:lnSpc>
                <a:spcPct val="150000"/>
              </a:lnSpc>
            </a:pPr>
            <a:r>
              <a:rPr lang="fr-FR" dirty="0"/>
              <a:t>Les questions sont transmises au jury, par le candidat, sur une feuille signée par les professeurs des enseignements de spécialité du candidat et portant le cachet de son établissement d'origine.</a:t>
            </a:r>
          </a:p>
        </p:txBody>
      </p:sp>
    </p:spTree>
    <p:extLst>
      <p:ext uri="{BB962C8B-B14F-4D97-AF65-F5344CB8AC3E}">
        <p14:creationId xmlns:p14="http://schemas.microsoft.com/office/powerpoint/2010/main" val="2862569462"/>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47</TotalTime>
  <Words>1009</Words>
  <Application>Microsoft Office PowerPoint</Application>
  <PresentationFormat>Grand écran</PresentationFormat>
  <Paragraphs>36</Paragraphs>
  <Slides>14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14</vt:i4>
      </vt:variant>
    </vt:vector>
  </HeadingPairs>
  <TitlesOfParts>
    <vt:vector size="18" baseType="lpstr">
      <vt:lpstr>Arial</vt:lpstr>
      <vt:lpstr>Century Gothic</vt:lpstr>
      <vt:lpstr>Wingdings 3</vt:lpstr>
      <vt:lpstr>Brin</vt:lpstr>
      <vt:lpstr>LE GRAND ORAL</vt:lpstr>
      <vt:lpstr>Présentation du « Grand oral » </vt:lpstr>
      <vt:lpstr>Évaluation de l'épreuve </vt:lpstr>
      <vt:lpstr>Grille d'évaluation indicative de l'épreuve orale terminale</vt:lpstr>
      <vt:lpstr>Grille d'évaluation indicative de l'épreuve orale terminale</vt:lpstr>
      <vt:lpstr>Grille d'évaluation indicative de l'épreuve orale terminale</vt:lpstr>
      <vt:lpstr>Grille d'évaluation indicative de l'épreuve orale terminale</vt:lpstr>
      <vt:lpstr> Finalité de l'épreuve  </vt:lpstr>
      <vt:lpstr>  Format et déroulement de l'épreuve L'épreuve, d'une durée totale de 20 minutes, se déroule en trois temps :   </vt:lpstr>
      <vt:lpstr>Exemples de questions :  Présenter en un exposé sur les pluies acides - Quelles méthodes d’analyses physiques permettent de mesurer la concentration d’un polluant dans l’air et dans l’eau - Présenter un exposé sur le mouvement du centre de masse dans le champ de pesanteur terrestre - Présenter un exposé sur les supercondensateurs.   Les questions sont transmises au jury, par le candidat, sur une feuille signée par les professeurs des enseignements de spécialité du candidat et portant le cachet de son établissement d'origine.  Le jury choisit une des deux questions. Le candidat dispose de 20 minutes de préparation pour mettre en ordre ses idées et réaliser, s'il le souhaite, un support qu'il remettra au jury sur une feuille qui lui est fournie. Ce support ne fait pas l'objet d'une évaluation. L'exposé du candidat se fait sans note. Le candidat explique pourquoi il a choisi de préparer cette question pendant sa formation, puis il la développe et y répond.  Le jury évalue les capacités argumentatives et les qualités oratoires du candidat. </vt:lpstr>
      <vt:lpstr>Présentation PowerPoint</vt:lpstr>
      <vt:lpstr>Présentation PowerPoint</vt:lpstr>
      <vt:lpstr>  Composition du jury   </vt:lpstr>
      <vt:lpstr>  Quelques pistes pour préparer les élèves au grand oral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Christophe</dc:creator>
  <cp:lastModifiedBy>Christophe</cp:lastModifiedBy>
  <cp:revision>13</cp:revision>
  <dcterms:created xsi:type="dcterms:W3CDTF">2020-05-17T18:21:12Z</dcterms:created>
  <dcterms:modified xsi:type="dcterms:W3CDTF">2020-05-23T07:18:03Z</dcterms:modified>
</cp:coreProperties>
</file>