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A7FE5-049A-449D-A303-8FC0912D200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D6E344-ECC4-48CE-A46A-C1DAD81122E3}">
      <dgm:prSet/>
      <dgm:spPr/>
      <dgm:t>
        <a:bodyPr/>
        <a:lstStyle/>
        <a:p>
          <a:r>
            <a:rPr lang="fr-FR"/>
            <a:t>Le corps étudié est un cube d'arête A. Après avoir calculé la surface du cube et le volume du cube, exprimer k en fonction de a, r, A et c.</a:t>
          </a:r>
          <a:endParaRPr lang="en-US"/>
        </a:p>
      </dgm:t>
    </dgm:pt>
    <dgm:pt modelId="{517FC4E2-036F-4D4B-BD55-A7EF685843C6}" type="parTrans" cxnId="{660FE52A-80AB-4098-9A67-B7E573EA9F4F}">
      <dgm:prSet/>
      <dgm:spPr/>
      <dgm:t>
        <a:bodyPr/>
        <a:lstStyle/>
        <a:p>
          <a:endParaRPr lang="en-US"/>
        </a:p>
      </dgm:t>
    </dgm:pt>
    <dgm:pt modelId="{8C788874-B9B5-44F8-8A3A-A24BC9AC0B62}" type="sibTrans" cxnId="{660FE52A-80AB-4098-9A67-B7E573EA9F4F}">
      <dgm:prSet/>
      <dgm:spPr/>
      <dgm:t>
        <a:bodyPr/>
        <a:lstStyle/>
        <a:p>
          <a:endParaRPr lang="en-US"/>
        </a:p>
      </dgm:t>
    </dgm:pt>
    <dgm:pt modelId="{164D33EB-47C6-447B-968C-8DD7E9C88AD0}">
      <dgm:prSet/>
      <dgm:spPr/>
      <dgm:t>
        <a:bodyPr/>
        <a:lstStyle/>
        <a:p>
          <a:r>
            <a:rPr lang="fr-FR"/>
            <a:t>Quelle est l’unité du coefficient a ?</a:t>
          </a:r>
          <a:endParaRPr lang="en-US"/>
        </a:p>
      </dgm:t>
    </dgm:pt>
    <dgm:pt modelId="{657E5CAB-F86C-4D7F-A23D-743F4BCDB5DA}" type="parTrans" cxnId="{7065258A-6C47-474D-926F-E8BAAACB6B73}">
      <dgm:prSet/>
      <dgm:spPr/>
      <dgm:t>
        <a:bodyPr/>
        <a:lstStyle/>
        <a:p>
          <a:endParaRPr lang="en-US"/>
        </a:p>
      </dgm:t>
    </dgm:pt>
    <dgm:pt modelId="{2D33D362-BBBB-43B8-A2EF-4D5894079441}" type="sibTrans" cxnId="{7065258A-6C47-474D-926F-E8BAAACB6B73}">
      <dgm:prSet/>
      <dgm:spPr/>
      <dgm:t>
        <a:bodyPr/>
        <a:lstStyle/>
        <a:p>
          <a:endParaRPr lang="en-US"/>
        </a:p>
      </dgm:t>
    </dgm:pt>
    <dgm:pt modelId="{ACF420E8-881C-4B29-96DE-2A8568F06DE0}">
      <dgm:prSet/>
      <dgm:spPr/>
      <dgm:t>
        <a:bodyPr/>
        <a:lstStyle/>
        <a:p>
          <a:r>
            <a:rPr lang="fr-FR"/>
            <a:t>A l’aide du document 2, exprimer numériquement la valeur du coefficient k correspondant à l’échantillon qui vous est attribué en fonction de la constante a.</a:t>
          </a:r>
          <a:endParaRPr lang="en-US"/>
        </a:p>
      </dgm:t>
    </dgm:pt>
    <dgm:pt modelId="{DB2F1B17-C10A-47A5-8423-74112D882CC1}" type="parTrans" cxnId="{06A60DA5-94CB-489A-B80D-98B870BFC984}">
      <dgm:prSet/>
      <dgm:spPr/>
      <dgm:t>
        <a:bodyPr/>
        <a:lstStyle/>
        <a:p>
          <a:endParaRPr lang="en-US"/>
        </a:p>
      </dgm:t>
    </dgm:pt>
    <dgm:pt modelId="{ACA9FB32-A6D9-43EF-BAB0-8DDC5544A3BD}" type="sibTrans" cxnId="{06A60DA5-94CB-489A-B80D-98B870BFC984}">
      <dgm:prSet/>
      <dgm:spPr/>
      <dgm:t>
        <a:bodyPr/>
        <a:lstStyle/>
        <a:p>
          <a:endParaRPr lang="en-US"/>
        </a:p>
      </dgm:t>
    </dgm:pt>
    <dgm:pt modelId="{A4907530-F253-4B5E-8867-758911E7D368}" type="pres">
      <dgm:prSet presAssocID="{2BDA7FE5-049A-449D-A303-8FC0912D200F}" presName="vert0" presStyleCnt="0">
        <dgm:presLayoutVars>
          <dgm:dir/>
          <dgm:animOne val="branch"/>
          <dgm:animLvl val="lvl"/>
        </dgm:presLayoutVars>
      </dgm:prSet>
      <dgm:spPr/>
    </dgm:pt>
    <dgm:pt modelId="{860DC20F-FD4C-4D43-83AC-34874533FADE}" type="pres">
      <dgm:prSet presAssocID="{AFD6E344-ECC4-48CE-A46A-C1DAD81122E3}" presName="thickLine" presStyleLbl="alignNode1" presStyleIdx="0" presStyleCnt="3"/>
      <dgm:spPr/>
    </dgm:pt>
    <dgm:pt modelId="{FBE8B798-AD03-4BA4-8963-EB3042EFBDFE}" type="pres">
      <dgm:prSet presAssocID="{AFD6E344-ECC4-48CE-A46A-C1DAD81122E3}" presName="horz1" presStyleCnt="0"/>
      <dgm:spPr/>
    </dgm:pt>
    <dgm:pt modelId="{A86B2260-300D-4344-916C-1E72CEDD6245}" type="pres">
      <dgm:prSet presAssocID="{AFD6E344-ECC4-48CE-A46A-C1DAD81122E3}" presName="tx1" presStyleLbl="revTx" presStyleIdx="0" presStyleCnt="3"/>
      <dgm:spPr/>
    </dgm:pt>
    <dgm:pt modelId="{9C67EB4F-E3E6-41D6-8BE6-FBAEDE5905AB}" type="pres">
      <dgm:prSet presAssocID="{AFD6E344-ECC4-48CE-A46A-C1DAD81122E3}" presName="vert1" presStyleCnt="0"/>
      <dgm:spPr/>
    </dgm:pt>
    <dgm:pt modelId="{597299AA-C693-40B3-A1CC-A87C4A846803}" type="pres">
      <dgm:prSet presAssocID="{164D33EB-47C6-447B-968C-8DD7E9C88AD0}" presName="thickLine" presStyleLbl="alignNode1" presStyleIdx="1" presStyleCnt="3"/>
      <dgm:spPr/>
    </dgm:pt>
    <dgm:pt modelId="{1380C692-2F79-41C2-B2D7-1D1E59D8D2DF}" type="pres">
      <dgm:prSet presAssocID="{164D33EB-47C6-447B-968C-8DD7E9C88AD0}" presName="horz1" presStyleCnt="0"/>
      <dgm:spPr/>
    </dgm:pt>
    <dgm:pt modelId="{112A4C94-59F4-4C24-9EEE-FE779A2F89FE}" type="pres">
      <dgm:prSet presAssocID="{164D33EB-47C6-447B-968C-8DD7E9C88AD0}" presName="tx1" presStyleLbl="revTx" presStyleIdx="1" presStyleCnt="3"/>
      <dgm:spPr/>
    </dgm:pt>
    <dgm:pt modelId="{E7D80FD4-BFAC-4F0F-8621-79D9F606EB41}" type="pres">
      <dgm:prSet presAssocID="{164D33EB-47C6-447B-968C-8DD7E9C88AD0}" presName="vert1" presStyleCnt="0"/>
      <dgm:spPr/>
    </dgm:pt>
    <dgm:pt modelId="{EA24D929-AA2E-4634-AC05-661818D8BF26}" type="pres">
      <dgm:prSet presAssocID="{ACF420E8-881C-4B29-96DE-2A8568F06DE0}" presName="thickLine" presStyleLbl="alignNode1" presStyleIdx="2" presStyleCnt="3"/>
      <dgm:spPr/>
    </dgm:pt>
    <dgm:pt modelId="{EC5FAA20-A07B-4AE7-AA20-E8E4714528D1}" type="pres">
      <dgm:prSet presAssocID="{ACF420E8-881C-4B29-96DE-2A8568F06DE0}" presName="horz1" presStyleCnt="0"/>
      <dgm:spPr/>
    </dgm:pt>
    <dgm:pt modelId="{78ED2B8B-24DB-4DA3-AB07-BDCF96351262}" type="pres">
      <dgm:prSet presAssocID="{ACF420E8-881C-4B29-96DE-2A8568F06DE0}" presName="tx1" presStyleLbl="revTx" presStyleIdx="2" presStyleCnt="3"/>
      <dgm:spPr/>
    </dgm:pt>
    <dgm:pt modelId="{7FF3624E-4E4F-42E2-9C9F-EE5D3E272F36}" type="pres">
      <dgm:prSet presAssocID="{ACF420E8-881C-4B29-96DE-2A8568F06DE0}" presName="vert1" presStyleCnt="0"/>
      <dgm:spPr/>
    </dgm:pt>
  </dgm:ptLst>
  <dgm:cxnLst>
    <dgm:cxn modelId="{13DE1D14-C1EB-4A56-815E-3AAA03B139DE}" type="presOf" srcId="{2BDA7FE5-049A-449D-A303-8FC0912D200F}" destId="{A4907530-F253-4B5E-8867-758911E7D368}" srcOrd="0" destOrd="0" presId="urn:microsoft.com/office/officeart/2008/layout/LinedList"/>
    <dgm:cxn modelId="{CA40D924-C877-40BF-838E-073781D17A19}" type="presOf" srcId="{ACF420E8-881C-4B29-96DE-2A8568F06DE0}" destId="{78ED2B8B-24DB-4DA3-AB07-BDCF96351262}" srcOrd="0" destOrd="0" presId="urn:microsoft.com/office/officeart/2008/layout/LinedList"/>
    <dgm:cxn modelId="{660FE52A-80AB-4098-9A67-B7E573EA9F4F}" srcId="{2BDA7FE5-049A-449D-A303-8FC0912D200F}" destId="{AFD6E344-ECC4-48CE-A46A-C1DAD81122E3}" srcOrd="0" destOrd="0" parTransId="{517FC4E2-036F-4D4B-BD55-A7EF685843C6}" sibTransId="{8C788874-B9B5-44F8-8A3A-A24BC9AC0B62}"/>
    <dgm:cxn modelId="{F05E1D60-285E-422D-B3B1-5F2201EFDC6B}" type="presOf" srcId="{AFD6E344-ECC4-48CE-A46A-C1DAD81122E3}" destId="{A86B2260-300D-4344-916C-1E72CEDD6245}" srcOrd="0" destOrd="0" presId="urn:microsoft.com/office/officeart/2008/layout/LinedList"/>
    <dgm:cxn modelId="{1092D972-C180-4899-A63D-3CD1FBEAB0A8}" type="presOf" srcId="{164D33EB-47C6-447B-968C-8DD7E9C88AD0}" destId="{112A4C94-59F4-4C24-9EEE-FE779A2F89FE}" srcOrd="0" destOrd="0" presId="urn:microsoft.com/office/officeart/2008/layout/LinedList"/>
    <dgm:cxn modelId="{7065258A-6C47-474D-926F-E8BAAACB6B73}" srcId="{2BDA7FE5-049A-449D-A303-8FC0912D200F}" destId="{164D33EB-47C6-447B-968C-8DD7E9C88AD0}" srcOrd="1" destOrd="0" parTransId="{657E5CAB-F86C-4D7F-A23D-743F4BCDB5DA}" sibTransId="{2D33D362-BBBB-43B8-A2EF-4D5894079441}"/>
    <dgm:cxn modelId="{06A60DA5-94CB-489A-B80D-98B870BFC984}" srcId="{2BDA7FE5-049A-449D-A303-8FC0912D200F}" destId="{ACF420E8-881C-4B29-96DE-2A8568F06DE0}" srcOrd="2" destOrd="0" parTransId="{DB2F1B17-C10A-47A5-8423-74112D882CC1}" sibTransId="{ACA9FB32-A6D9-43EF-BAB0-8DDC5544A3BD}"/>
    <dgm:cxn modelId="{4658FB26-8C48-4A24-BAE0-EF7E03E871E3}" type="presParOf" srcId="{A4907530-F253-4B5E-8867-758911E7D368}" destId="{860DC20F-FD4C-4D43-83AC-34874533FADE}" srcOrd="0" destOrd="0" presId="urn:microsoft.com/office/officeart/2008/layout/LinedList"/>
    <dgm:cxn modelId="{8BA8B662-C182-4116-8DB1-6F48FC213B0F}" type="presParOf" srcId="{A4907530-F253-4B5E-8867-758911E7D368}" destId="{FBE8B798-AD03-4BA4-8963-EB3042EFBDFE}" srcOrd="1" destOrd="0" presId="urn:microsoft.com/office/officeart/2008/layout/LinedList"/>
    <dgm:cxn modelId="{486CD6F7-72BB-48D1-A2ED-3FC88CAA8311}" type="presParOf" srcId="{FBE8B798-AD03-4BA4-8963-EB3042EFBDFE}" destId="{A86B2260-300D-4344-916C-1E72CEDD6245}" srcOrd="0" destOrd="0" presId="urn:microsoft.com/office/officeart/2008/layout/LinedList"/>
    <dgm:cxn modelId="{3171D1A1-6E21-4C2A-A0A5-2A99FA1A3A39}" type="presParOf" srcId="{FBE8B798-AD03-4BA4-8963-EB3042EFBDFE}" destId="{9C67EB4F-E3E6-41D6-8BE6-FBAEDE5905AB}" srcOrd="1" destOrd="0" presId="urn:microsoft.com/office/officeart/2008/layout/LinedList"/>
    <dgm:cxn modelId="{E921896C-436E-49E8-AFC9-1902112A9252}" type="presParOf" srcId="{A4907530-F253-4B5E-8867-758911E7D368}" destId="{597299AA-C693-40B3-A1CC-A87C4A846803}" srcOrd="2" destOrd="0" presId="urn:microsoft.com/office/officeart/2008/layout/LinedList"/>
    <dgm:cxn modelId="{5D32F7E4-DF89-4483-852C-BBD9894A30D9}" type="presParOf" srcId="{A4907530-F253-4B5E-8867-758911E7D368}" destId="{1380C692-2F79-41C2-B2D7-1D1E59D8D2DF}" srcOrd="3" destOrd="0" presId="urn:microsoft.com/office/officeart/2008/layout/LinedList"/>
    <dgm:cxn modelId="{23AA68F4-E048-4518-8F26-A41C5497C325}" type="presParOf" srcId="{1380C692-2F79-41C2-B2D7-1D1E59D8D2DF}" destId="{112A4C94-59F4-4C24-9EEE-FE779A2F89FE}" srcOrd="0" destOrd="0" presId="urn:microsoft.com/office/officeart/2008/layout/LinedList"/>
    <dgm:cxn modelId="{11815A4A-8F1E-472A-987A-BDF65D1386DD}" type="presParOf" srcId="{1380C692-2F79-41C2-B2D7-1D1E59D8D2DF}" destId="{E7D80FD4-BFAC-4F0F-8621-79D9F606EB41}" srcOrd="1" destOrd="0" presId="urn:microsoft.com/office/officeart/2008/layout/LinedList"/>
    <dgm:cxn modelId="{6CA4DFC8-337F-44AF-9711-CFDC39B54E92}" type="presParOf" srcId="{A4907530-F253-4B5E-8867-758911E7D368}" destId="{EA24D929-AA2E-4634-AC05-661818D8BF26}" srcOrd="4" destOrd="0" presId="urn:microsoft.com/office/officeart/2008/layout/LinedList"/>
    <dgm:cxn modelId="{97B407AD-E10E-46E3-B953-CA995EB101B5}" type="presParOf" srcId="{A4907530-F253-4B5E-8867-758911E7D368}" destId="{EC5FAA20-A07B-4AE7-AA20-E8E4714528D1}" srcOrd="5" destOrd="0" presId="urn:microsoft.com/office/officeart/2008/layout/LinedList"/>
    <dgm:cxn modelId="{65FBD9A4-4166-4B2E-A091-3CE66821F628}" type="presParOf" srcId="{EC5FAA20-A07B-4AE7-AA20-E8E4714528D1}" destId="{78ED2B8B-24DB-4DA3-AB07-BDCF96351262}" srcOrd="0" destOrd="0" presId="urn:microsoft.com/office/officeart/2008/layout/LinedList"/>
    <dgm:cxn modelId="{0C7158EE-568D-4504-B219-7FCA1A438E4A}" type="presParOf" srcId="{EC5FAA20-A07B-4AE7-AA20-E8E4714528D1}" destId="{7FF3624E-4E4F-42E2-9C9F-EE5D3E272F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C20F-FD4C-4D43-83AC-34874533FADE}">
      <dsp:nvSpPr>
        <dsp:cNvPr id="0" name=""/>
        <dsp:cNvSpPr/>
      </dsp:nvSpPr>
      <dsp:spPr>
        <a:xfrm>
          <a:off x="0" y="1836"/>
          <a:ext cx="63882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6B2260-300D-4344-916C-1E72CEDD6245}">
      <dsp:nvSpPr>
        <dsp:cNvPr id="0" name=""/>
        <dsp:cNvSpPr/>
      </dsp:nvSpPr>
      <dsp:spPr>
        <a:xfrm>
          <a:off x="0" y="1836"/>
          <a:ext cx="638825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Le corps étudié est un cube d'arête A. Après avoir calculé la surface du cube et le volume du cube, exprimer k en fonction de a, r, A et c.</a:t>
          </a:r>
          <a:endParaRPr lang="en-US" sz="2400" kern="1200"/>
        </a:p>
      </dsp:txBody>
      <dsp:txXfrm>
        <a:off x="0" y="1836"/>
        <a:ext cx="6388259" cy="1252406"/>
      </dsp:txXfrm>
    </dsp:sp>
    <dsp:sp modelId="{597299AA-C693-40B3-A1CC-A87C4A846803}">
      <dsp:nvSpPr>
        <dsp:cNvPr id="0" name=""/>
        <dsp:cNvSpPr/>
      </dsp:nvSpPr>
      <dsp:spPr>
        <a:xfrm>
          <a:off x="0" y="1254242"/>
          <a:ext cx="6388259" cy="0"/>
        </a:xfrm>
        <a:prstGeom prst="line">
          <a:avLst/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hade val="85000"/>
                <a:satMod val="130000"/>
              </a:schemeClr>
            </a:gs>
            <a:gs pos="34000">
              <a:schemeClr val="accent5">
                <a:hueOff val="1178392"/>
                <a:satOff val="-5635"/>
                <a:lumOff val="6177"/>
                <a:alphaOff val="0"/>
                <a:shade val="87000"/>
                <a:satMod val="125000"/>
              </a:schemeClr>
            </a:gs>
            <a:gs pos="70000">
              <a:schemeClr val="accent5">
                <a:hueOff val="1178392"/>
                <a:satOff val="-5635"/>
                <a:lumOff val="6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2A4C94-59F4-4C24-9EEE-FE779A2F89FE}">
      <dsp:nvSpPr>
        <dsp:cNvPr id="0" name=""/>
        <dsp:cNvSpPr/>
      </dsp:nvSpPr>
      <dsp:spPr>
        <a:xfrm>
          <a:off x="0" y="1254242"/>
          <a:ext cx="638825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Quelle est l’unité du coefficient a ?</a:t>
          </a:r>
          <a:endParaRPr lang="en-US" sz="2400" kern="1200"/>
        </a:p>
      </dsp:txBody>
      <dsp:txXfrm>
        <a:off x="0" y="1254242"/>
        <a:ext cx="6388259" cy="1252406"/>
      </dsp:txXfrm>
    </dsp:sp>
    <dsp:sp modelId="{EA24D929-AA2E-4634-AC05-661818D8BF26}">
      <dsp:nvSpPr>
        <dsp:cNvPr id="0" name=""/>
        <dsp:cNvSpPr/>
      </dsp:nvSpPr>
      <dsp:spPr>
        <a:xfrm>
          <a:off x="0" y="2506648"/>
          <a:ext cx="6388259" cy="0"/>
        </a:xfrm>
        <a:prstGeom prst="line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hade val="85000"/>
                <a:satMod val="130000"/>
              </a:schemeClr>
            </a:gs>
            <a:gs pos="34000">
              <a:schemeClr val="accent5">
                <a:hueOff val="2356783"/>
                <a:satOff val="-11270"/>
                <a:lumOff val="12353"/>
                <a:alphaOff val="0"/>
                <a:shade val="87000"/>
                <a:satMod val="125000"/>
              </a:schemeClr>
            </a:gs>
            <a:gs pos="70000">
              <a:schemeClr val="accent5">
                <a:hueOff val="2356783"/>
                <a:satOff val="-11270"/>
                <a:lumOff val="1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ED2B8B-24DB-4DA3-AB07-BDCF96351262}">
      <dsp:nvSpPr>
        <dsp:cNvPr id="0" name=""/>
        <dsp:cNvSpPr/>
      </dsp:nvSpPr>
      <dsp:spPr>
        <a:xfrm>
          <a:off x="0" y="2506648"/>
          <a:ext cx="638825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A l’aide du document 2, exprimer numériquement la valeur du coefficient k correspondant à l’échantillon qui vous est attribué en fonction de la constante a.</a:t>
          </a:r>
          <a:endParaRPr lang="en-US" sz="2400" kern="1200"/>
        </a:p>
      </dsp:txBody>
      <dsp:txXfrm>
        <a:off x="0" y="2506648"/>
        <a:ext cx="6388259" cy="1252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4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7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4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4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1" r:id="rId6"/>
    <p:sldLayoutId id="2147483817" r:id="rId7"/>
    <p:sldLayoutId id="2147483818" r:id="rId8"/>
    <p:sldLayoutId id="2147483819" r:id="rId9"/>
    <p:sldLayoutId id="2147483820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F4F643-E2EB-4942-96AF-A98B6976E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667" b="14333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Loi du refroidissement de Newton 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FFFFFF"/>
                </a:solidFill>
              </a:rPr>
              <a:t>Une modélisation</a:t>
            </a:r>
            <a:endParaRPr lang="tr-TR" i="1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9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79DD91-5C88-4006-9A5C-3CCCACA7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Conclusion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D59382AA-8141-447C-814B-CF831D32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cap="all" spc="200">
                <a:solidFill>
                  <a:srgbClr val="FFFFFF"/>
                </a:solidFill>
              </a:rPr>
              <a:t>Pas Newton pour rien !!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D92FDE7-D6D6-42C5-87E9-0CB9F5E54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2" r="878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9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593D55-5669-457B-82F2-E13529CD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/>
              <a:t>Le programme</a:t>
            </a:r>
            <a:endParaRPr lang="fr-FR" dirty="0"/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7820C2-21CF-4D8F-A1C1-294148DB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509" y="3196670"/>
            <a:ext cx="3031484" cy="15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B0AC98-B310-4C0F-9C4E-8F1012AF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900" b="1" i="1"/>
              <a:t>Programme : </a:t>
            </a:r>
            <a:endParaRPr lang="fr-FR" sz="1900"/>
          </a:p>
          <a:p>
            <a:pPr>
              <a:lnSpc>
                <a:spcPct val="90000"/>
              </a:lnSpc>
            </a:pPr>
            <a:r>
              <a:rPr lang="fr-FR" sz="1900"/>
              <a:t>Loi phénoménologique de Newton, modélisation de l’évolution de la température d’un système au contact d’un thermostat. </a:t>
            </a:r>
          </a:p>
          <a:p>
            <a:pPr>
              <a:lnSpc>
                <a:spcPct val="90000"/>
              </a:lnSpc>
            </a:pPr>
            <a:r>
              <a:rPr lang="fr-FR" sz="1900"/>
              <a:t>Effectuer un bilan d’énergie pour un système incompressible échangeant de l’énergie par un transfert thermique modélisé à l’aide de la loi de Newton fournie. Établir l’expression de la température du système en fonction du temps. Suivre et modéliser l’évolution de la température d’un système incompressible. </a:t>
            </a:r>
          </a:p>
          <a:p>
            <a:pPr>
              <a:lnSpc>
                <a:spcPct val="90000"/>
              </a:lnSpc>
            </a:pPr>
            <a:r>
              <a:rPr lang="fr-FR" sz="1900"/>
              <a:t>Capacité mathématique : Résoudre une équation différentielle linéaire du premier ordre à coefficients constants avec un second membre constant</a:t>
            </a:r>
          </a:p>
          <a:p>
            <a:pPr>
              <a:lnSpc>
                <a:spcPct val="90000"/>
              </a:lnSpc>
            </a:pPr>
            <a:endParaRPr lang="fr-FR" sz="190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88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988931-C49F-433E-80FD-2471D36A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sz="4900" dirty="0"/>
              <a:t>Newton avait-il eu un bon instinct ?</a:t>
            </a:r>
            <a:br>
              <a:rPr lang="fr-FR" sz="4900" dirty="0"/>
            </a:br>
            <a:endParaRPr lang="fr-FR" sz="4900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278281A-58D7-4C17-97D2-D2FD49CB8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5575367" cy="37608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fr-FR" sz="1400" b="1" dirty="0"/>
                  <a:t>« la vitesse de refroidissement d'un corps est proportionnelle à la différence entre la température T de ce corps à l'instant t et la température Ta constante de l'air ambiant . Le coefficient de proportionnalité dépend de la surface S de contact entre le corps et le milieu ambiant »  autrement dit :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𝑇𝑎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/>
              </a:p>
              <a:p>
                <a:pPr>
                  <a:lnSpc>
                    <a:spcPct val="90000"/>
                  </a:lnSpc>
                </a:pPr>
                <a:r>
                  <a:rPr lang="fr-FR" sz="1400" b="1" dirty="0"/>
                  <a:t>avec Q, la chaleur échangée en J, T : température (en °C ou en K), t temps en s, S surface en m² et Ta : température ambiante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1400" b="1" dirty="0"/>
                  <a:t> 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fr-FR" sz="1800" b="1" dirty="0"/>
                  <a:t>Le but de cette activité est de vérifier que le coefficient </a:t>
                </a:r>
                <a:r>
                  <a:rPr lang="fr-FR" sz="1800" b="1" dirty="0">
                    <a:latin typeface="Symbol" panose="05050102010706020507" pitchFamily="18" charset="2"/>
                  </a:rPr>
                  <a:t>a</a:t>
                </a:r>
                <a:r>
                  <a:rPr lang="fr-FR" sz="1800" b="1" dirty="0"/>
                  <a:t>, fixé empiriquement par Newton dans son ouvrage « </a:t>
                </a:r>
                <a:r>
                  <a:rPr lang="fr-FR" sz="1800" b="1" dirty="0" err="1"/>
                  <a:t>Principia</a:t>
                </a:r>
                <a:r>
                  <a:rPr lang="fr-FR" sz="1800" b="1" dirty="0"/>
                  <a:t> Mathematica » paru en 1687, est bien égal à 210 SI.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278281A-58D7-4C17-97D2-D2FD49CB8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5575367" cy="3760891"/>
              </a:xfrm>
              <a:blipFill>
                <a:blip r:embed="rId2"/>
                <a:stretch>
                  <a:fillRect l="-328" t="-810" r="-19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3E148E99-BF75-4A36-B8F5-60DD662E3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91" r="1" b="1531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27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0A259-5071-495A-BCD8-E151BB99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Documents d’accompagnement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C4141F8-009F-4535-8CE9-AEFD2363C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Document 1 : équation différentielle, à donner ou à établir en lien avec le professeur de mathématiques</a:t>
                </a:r>
              </a:p>
              <a:p>
                <a:r>
                  <a:rPr lang="fr-FR" dirty="0"/>
                  <a:t>On arrive à T(t)=Ta+(T(0)-Ta). </a:t>
                </a:r>
                <a:r>
                  <a:rPr lang="fr-FR" dirty="0" err="1"/>
                  <a:t>exp</a:t>
                </a:r>
                <a:r>
                  <a:rPr lang="fr-FR" dirty="0"/>
                  <a:t> (-kt)  en posant : </a:t>
                </a:r>
                <a14:m>
                  <m:oMath xmlns:m="http://schemas.openxmlformats.org/officeDocument/2006/math">
                    <m:r>
                      <a:rPr lang="fr-FR" i="1"/>
                      <m:t>𝑘</m:t>
                    </m:r>
                    <m:r>
                      <a:rPr lang="fr-FR" i="1"/>
                      <m:t>=</m:t>
                    </m:r>
                    <m:f>
                      <m:fPr>
                        <m:ctrlPr>
                          <a:rPr lang="fr-FR" i="1"/>
                        </m:ctrlPr>
                      </m:fPr>
                      <m:num>
                        <m:r>
                          <a:rPr lang="fr-FR" i="1"/>
                          <m:t>𝛼</m:t>
                        </m:r>
                        <m:r>
                          <a:rPr lang="fr-FR" i="1"/>
                          <m:t>𝑆</m:t>
                        </m:r>
                      </m:num>
                      <m:den>
                        <m:r>
                          <a:rPr lang="fr-FR" i="1"/>
                          <m:t>𝜌</m:t>
                        </m:r>
                        <m:r>
                          <a:rPr lang="fr-FR" i="1"/>
                          <m:t>𝑉𝑐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Document 2 : constantes physico-chimiques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C4141F8-009F-4535-8CE9-AEFD2363C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297" r="-19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6ECDE5-CF58-4AC5-8203-74C60B7B6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23644"/>
              </p:ext>
            </p:extLst>
          </p:nvPr>
        </p:nvGraphicFramePr>
        <p:xfrm>
          <a:off x="3638073" y="4588351"/>
          <a:ext cx="4976813" cy="631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553">
                  <a:extLst>
                    <a:ext uri="{9D8B030D-6E8A-4147-A177-3AD203B41FA5}">
                      <a16:colId xmlns:a16="http://schemas.microsoft.com/office/drawing/2014/main" val="3272411167"/>
                    </a:ext>
                  </a:extLst>
                </a:gridCol>
                <a:gridCol w="2207260">
                  <a:extLst>
                    <a:ext uri="{9D8B030D-6E8A-4147-A177-3AD203B41FA5}">
                      <a16:colId xmlns:a16="http://schemas.microsoft.com/office/drawing/2014/main" val="1114940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Masse volumique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(à 20</a:t>
                      </a:r>
                      <a:r>
                        <a:rPr lang="fr-FR" sz="950" dirty="0">
                          <a:effectLst/>
                        </a:rPr>
                        <a:t>∘</a:t>
                      </a:r>
                      <a:r>
                        <a:rPr lang="fr-FR" sz="1300" dirty="0">
                          <a:effectLst/>
                        </a:rPr>
                        <a:t>C)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(g.cm</a:t>
                      </a:r>
                      <a:r>
                        <a:rPr lang="fr-FR" sz="1300" baseline="30000" dirty="0">
                          <a:effectLst/>
                        </a:rPr>
                        <a:t>-</a:t>
                      </a:r>
                      <a:r>
                        <a:rPr lang="fr-FR" sz="950" baseline="30000" dirty="0">
                          <a:effectLst/>
                        </a:rPr>
                        <a:t>3</a:t>
                      </a:r>
                      <a:r>
                        <a:rPr lang="fr-FR" sz="13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50" dirty="0">
                          <a:effectLst/>
                        </a:rPr>
                        <a:t>Capacité thermique massique</a:t>
                      </a:r>
                      <a:br>
                        <a:rPr lang="fr-FR" sz="1150" dirty="0">
                          <a:effectLst/>
                        </a:rPr>
                      </a:br>
                      <a:r>
                        <a:rPr lang="fr-FR" sz="1150" dirty="0">
                          <a:effectLst/>
                        </a:rPr>
                        <a:t>(J.g</a:t>
                      </a:r>
                      <a:r>
                        <a:rPr lang="fr-FR" sz="1150" baseline="30000" dirty="0">
                          <a:effectLst/>
                        </a:rPr>
                        <a:t>-</a:t>
                      </a:r>
                      <a:r>
                        <a:rPr lang="fr-FR" sz="1150" dirty="0">
                          <a:effectLst/>
                        </a:rPr>
                        <a:t>1·°C</a:t>
                      </a:r>
                      <a:r>
                        <a:rPr lang="fr-FR" sz="1150" baseline="30000" dirty="0">
                          <a:effectLst/>
                        </a:rPr>
                        <a:t>-1</a:t>
                      </a:r>
                      <a:r>
                        <a:rPr lang="fr-FR" sz="115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46526470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CA7F2E51-6C99-4151-A46C-9C7631FA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720" y="4114895"/>
            <a:ext cx="2857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9CC619-BDF5-407D-9E87-12D45DCE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/>
              <a:t>S’approprier</a:t>
            </a:r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BBF9F09-7086-4903-88AD-7D2B3A41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73" y="2023963"/>
            <a:ext cx="3031484" cy="2500974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34BA1B5-DA3B-4F92-9130-F7EA35476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173312"/>
              </p:ext>
            </p:extLst>
          </p:nvPr>
        </p:nvGraphicFramePr>
        <p:xfrm>
          <a:off x="4706460" y="2108201"/>
          <a:ext cx="638826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14CD8C8-F05B-4487-ACE2-44583870B59D}"/>
              </a:ext>
            </a:extLst>
          </p:cNvPr>
          <p:cNvSpPr/>
          <p:nvPr/>
        </p:nvSpPr>
        <p:spPr>
          <a:xfrm>
            <a:off x="753030" y="4612414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Chaque groupe dispose d’un cube de métal d’arête de nature différente et connue et de dimensions différentes, préalablement chauffés.</a:t>
            </a:r>
          </a:p>
        </p:txBody>
      </p:sp>
    </p:spTree>
    <p:extLst>
      <p:ext uri="{BB962C8B-B14F-4D97-AF65-F5344CB8AC3E}">
        <p14:creationId xmlns:p14="http://schemas.microsoft.com/office/powerpoint/2010/main" val="371790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5F59A-D95F-4030-9616-FDC1C43D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Réaliser : 3 possibilités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03DC482-239D-41AC-9FBB-1825E40CD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0" r="27439"/>
          <a:stretch/>
        </p:blipFill>
        <p:spPr>
          <a:xfrm>
            <a:off x="1291399" y="2108200"/>
            <a:ext cx="2511703" cy="376089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5EBED-1E5C-4DEE-BA66-EFDCB206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r>
              <a:rPr lang="fr-FR" dirty="0"/>
              <a:t>Version A  :plonger le cube dans un bécher d’eau froide.</a:t>
            </a:r>
          </a:p>
          <a:p>
            <a:r>
              <a:rPr lang="fr-FR" dirty="0"/>
              <a:t>Version B :A température ambiante, en relevant la température à l’aide d’un pyromètre.</a:t>
            </a:r>
          </a:p>
          <a:p>
            <a:r>
              <a:rPr lang="fr-FR" dirty="0"/>
              <a:t>Version C : A distance ou si les conditions sanitaires ne permettent pas une vraie campagne de mesures, on pourra utiliser l’application de l’université du Mans.</a:t>
            </a:r>
          </a:p>
          <a:p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447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0DF42-D7C8-47C2-93BB-9D84FF6D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Analyser et valider : 2 possibilités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DF2D7-B513-4C20-9F5E-2B8A807958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4500" b="1" dirty="0"/>
              <a:t>Avec un tableur</a:t>
            </a:r>
          </a:p>
          <a:p>
            <a:r>
              <a:rPr lang="fr-FR" b="1" dirty="0"/>
              <a:t>Analyser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/>
              <a:t>En utilisant les fonctionnalités d’un tableur, modéliser la courbe obtenue et en déduire la valeur du coefficient k.</a:t>
            </a:r>
          </a:p>
          <a:p>
            <a:pPr lvl="0"/>
            <a:r>
              <a:rPr lang="fr-FR" dirty="0"/>
              <a:t>Déterminer la valeur du coefficient a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Valider</a:t>
            </a:r>
            <a:endParaRPr lang="fr-FR" dirty="0"/>
          </a:p>
          <a:p>
            <a:pPr lvl="0"/>
            <a:r>
              <a:rPr lang="fr-FR" dirty="0"/>
              <a:t>Mutualiser les différentes valeurs et tracer l’histogramme à l’aide un tableur.</a:t>
            </a:r>
          </a:p>
          <a:p>
            <a:pPr lvl="0"/>
            <a:r>
              <a:rPr lang="fr-FR" dirty="0"/>
              <a:t>Newton a t-il eu la bonne intuition ?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66A26E-68E7-4AE9-A97B-711D134280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fr-FR" sz="3800" b="1" dirty="0"/>
              <a:t>Avec un programme Python</a:t>
            </a:r>
          </a:p>
          <a:p>
            <a:r>
              <a:rPr lang="fr-FR" b="1" dirty="0"/>
              <a:t>Analyser</a:t>
            </a:r>
            <a:endParaRPr lang="fr-FR" dirty="0"/>
          </a:p>
          <a:p>
            <a:pPr lvl="0"/>
            <a:r>
              <a:rPr lang="fr-FR" dirty="0"/>
              <a:t>Tracer la courbe expérimentale à l’aide d’un programme Python</a:t>
            </a:r>
          </a:p>
          <a:p>
            <a:pPr lvl="0"/>
            <a:r>
              <a:rPr lang="fr-FR" dirty="0"/>
              <a:t>Tracer la courbe théorique sur le même graphe , en supposant que a=210 SI.</a:t>
            </a:r>
          </a:p>
          <a:p>
            <a:pPr lvl="0"/>
            <a:r>
              <a:rPr lang="fr-FR" dirty="0"/>
              <a:t>Sur un autre graphe, tracer la différence entre les deux courbes.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Valider</a:t>
            </a:r>
            <a:endParaRPr lang="fr-FR" dirty="0"/>
          </a:p>
          <a:p>
            <a:pPr lvl="0"/>
            <a:r>
              <a:rPr lang="fr-FR" dirty="0"/>
              <a:t>Newton a t-il eu la bonne intuition ?</a:t>
            </a:r>
          </a:p>
          <a:p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584CAB-DAA9-45E6-8E83-CAAEF165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57" y="1981199"/>
            <a:ext cx="15906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196C3C-51F6-47A5-A58A-04BE63F2C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039" y="4701539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8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DFF53-A5D6-4F1D-9C43-99CADD0F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Version Regressi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4B4E0FD-AD08-43A5-B7D4-B23443B611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71" y="2199640"/>
            <a:ext cx="8347543" cy="37607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F1C957-843E-41EF-AC85-F21A13762B49}"/>
              </a:ext>
            </a:extLst>
          </p:cNvPr>
          <p:cNvSpPr/>
          <p:nvPr/>
        </p:nvSpPr>
        <p:spPr>
          <a:xfrm>
            <a:off x="9296400" y="3429000"/>
            <a:ext cx="2335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Tous calculs faits, on trouve :</a:t>
            </a:r>
          </a:p>
          <a:p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/>
              <a:t>= 208 kg.°C-1. s-3</a:t>
            </a:r>
          </a:p>
        </p:txBody>
      </p:sp>
    </p:spTree>
    <p:extLst>
      <p:ext uri="{BB962C8B-B14F-4D97-AF65-F5344CB8AC3E}">
        <p14:creationId xmlns:p14="http://schemas.microsoft.com/office/powerpoint/2010/main" val="45643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FBF491-8830-4197-A581-328FF45B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Version Python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66BF7E-2D25-406E-ACBF-8F57D5415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393" y="640081"/>
            <a:ext cx="6357428" cy="50541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883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Grand écran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Garamond</vt:lpstr>
      <vt:lpstr>Symbol</vt:lpstr>
      <vt:lpstr>RetrospectVTI</vt:lpstr>
      <vt:lpstr>Loi du refroidissement de Newton </vt:lpstr>
      <vt:lpstr>Le programme</vt:lpstr>
      <vt:lpstr>Newton avait-il eu un bon instinct ? </vt:lpstr>
      <vt:lpstr>Documents d’accompagnement</vt:lpstr>
      <vt:lpstr>S’approprier</vt:lpstr>
      <vt:lpstr>Réaliser : 3 possibilités</vt:lpstr>
      <vt:lpstr>Analyser et valider : 2 possibilités</vt:lpstr>
      <vt:lpstr>Version Regressi</vt:lpstr>
      <vt:lpstr>Version Python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du refroidissement de Newton</dc:title>
  <dc:creator>Laure</dc:creator>
  <cp:lastModifiedBy>Laure</cp:lastModifiedBy>
  <cp:revision>2</cp:revision>
  <dcterms:created xsi:type="dcterms:W3CDTF">2020-05-16T16:31:57Z</dcterms:created>
  <dcterms:modified xsi:type="dcterms:W3CDTF">2020-05-16T16:32:26Z</dcterms:modified>
</cp:coreProperties>
</file>