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90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87.png" ContentType="image/png"/>
  <Override PartName="/ppt/media/image6.png" ContentType="image/png"/>
  <Override PartName="/ppt/media/image61.png" ContentType="image/png"/>
  <Override PartName="/ppt/media/image86.png" ContentType="image/png"/>
  <Override PartName="/ppt/media/image5.png" ContentType="image/png"/>
  <Override PartName="/ppt/media/image60.png" ContentType="image/png"/>
  <Override PartName="/ppt/media/image85.png" ContentType="image/png"/>
  <Override PartName="/ppt/media/image4.png" ContentType="image/png"/>
  <Override PartName="/ppt/media/image84.png" ContentType="image/png"/>
  <Override PartName="/ppt/media/image3.png" ContentType="image/png"/>
  <Override PartName="/ppt/media/image82.png" ContentType="image/png"/>
  <Override PartName="/ppt/media/image1.png" ContentType="image/png"/>
  <Override PartName="/ppt/media/image83.png" ContentType="image/png"/>
  <Override PartName="/ppt/media/image2.png" ContentType="image/png"/>
  <Override PartName="/ppt/media/image88.png" ContentType="image/png"/>
  <Override PartName="/ppt/media/image7.png" ContentType="image/png"/>
  <Override PartName="/ppt/media/image62.png" ContentType="image/png"/>
  <Override PartName="/ppt/media/image89.png" ContentType="image/png"/>
  <Override PartName="/ppt/media/image8.png" ContentType="image/png"/>
  <Override PartName="/ppt/media/image63.png" ContentType="image/png"/>
  <Override PartName="/ppt/media/image9.png" ContentType="image/png"/>
  <Override PartName="/ppt/media/image64.png" ContentType="image/png"/>
  <Override PartName="/ppt/media/image36.png" ContentType="image/png"/>
  <Override PartName="/ppt/media/image11.png" ContentType="image/png"/>
  <Override PartName="/ppt/media/image35.png" ContentType="image/png"/>
  <Override PartName="/ppt/media/image10.png" ContentType="image/png"/>
  <Override PartName="/ppt/media/image34.png" ContentType="image/png"/>
  <Override PartName="/ppt/media/image59.png" ContentType="image/png"/>
  <Override PartName="/ppt/media/image33.png" ContentType="image/png"/>
  <Override PartName="/ppt/media/image58.png" ContentType="image/png"/>
  <Override PartName="/ppt/media/image32.png" ContentType="image/png"/>
  <Override PartName="/ppt/media/image57.png" ContentType="image/png"/>
  <Override PartName="/ppt/media/image31.png" ContentType="image/png"/>
  <Override PartName="/ppt/media/image56.png" ContentType="image/png"/>
  <Override PartName="/ppt/media/image30.png" ContentType="image/png"/>
  <Override PartName="/ppt/media/image55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49.png" ContentType="image/png"/>
  <Override PartName="/ppt/media/image23.png" ContentType="image/png"/>
  <Override PartName="/ppt/media/image48.png" ContentType="image/png"/>
  <Override PartName="/ppt/media/image22.png" ContentType="image/png"/>
  <Override PartName="/ppt/media/image47.png" ContentType="image/png"/>
  <Override PartName="/ppt/media/image21.png" ContentType="image/png"/>
  <Override PartName="/ppt/media/image46.png" ContentType="image/png"/>
  <Override PartName="/ppt/media/image20.png" ContentType="image/png"/>
  <Override PartName="/ppt/media/image4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2.png" ContentType="image/png"/>
  <Override PartName="/ppt/media/image37.png" ContentType="image/png"/>
  <Override PartName="/ppt/media/image13.png" ContentType="image/png"/>
  <Override PartName="/ppt/media/image38.png" ContentType="image/png"/>
  <Override PartName="/ppt/media/image14.png" ContentType="image/png"/>
  <Override PartName="/ppt/media/image39.png" ContentType="image/png"/>
  <Override PartName="/ppt/media/image40.png" ContentType="image/png"/>
  <Override PartName="/ppt/media/image65.png" ContentType="image/png"/>
  <Override PartName="/ppt/media/image41.png" ContentType="image/png"/>
  <Override PartName="/ppt/media/image66.png" ContentType="image/png"/>
  <Override PartName="/ppt/media/image42.png" ContentType="image/png"/>
  <Override PartName="/ppt/media/image67.png" ContentType="image/png"/>
  <Override PartName="/ppt/media/image43.png" ContentType="image/png"/>
  <Override PartName="/ppt/media/image68.png" ContentType="image/png"/>
  <Override PartName="/ppt/media/image44.png" ContentType="image/png"/>
  <Override PartName="/ppt/media/image69.png" ContentType="image/png"/>
  <Override PartName="/ppt/media/image50.png" ContentType="image/png"/>
  <Override PartName="/ppt/media/image75.png" ContentType="image/png"/>
  <Override PartName="/ppt/media/image51.png" ContentType="image/png"/>
  <Override PartName="/ppt/media/image76.png" ContentType="image/png"/>
  <Override PartName="/ppt/media/image52.png" ContentType="image/png"/>
  <Override PartName="/ppt/media/image77.png" ContentType="image/png"/>
  <Override PartName="/ppt/media/image53.png" ContentType="image/png"/>
  <Override PartName="/ppt/media/image78.png" ContentType="image/png"/>
  <Override PartName="/ppt/media/image54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119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3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64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0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1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7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609480" y="704160"/>
            <a:ext cx="10971000" cy="5291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09480" y="4235760"/>
            <a:ext cx="30456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765720" y="192024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60948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765720" y="4235760"/>
            <a:ext cx="1483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71280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815760" y="192024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60948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71280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815760" y="4235760"/>
            <a:ext cx="97920" cy="2114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609480" y="-1332360"/>
            <a:ext cx="304560" cy="1093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41400" y="-15480"/>
            <a:ext cx="12247920" cy="6886080"/>
            <a:chOff x="-41400" y="-15480"/>
            <a:chExt cx="12247920" cy="6886080"/>
          </a:xfrm>
        </p:grpSpPr>
        <p:sp>
          <p:nvSpPr>
            <p:cNvPr id="1" name="CustomShape 2"/>
            <p:cNvSpPr/>
            <p:nvPr/>
          </p:nvSpPr>
          <p:spPr>
            <a:xfrm>
              <a:off x="2520" y="14400"/>
              <a:ext cx="12187080" cy="685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" name="Group 3"/>
            <p:cNvGrpSpPr/>
            <p:nvPr/>
          </p:nvGrpSpPr>
          <p:grpSpPr>
            <a:xfrm>
              <a:off x="-41400" y="-15480"/>
              <a:ext cx="12247920" cy="1081800"/>
              <a:chOff x="-41400" y="-15480"/>
              <a:chExt cx="12247920" cy="1081800"/>
            </a:xfrm>
          </p:grpSpPr>
          <p:sp>
            <p:nvSpPr>
              <p:cNvPr id="3" name="CustomShape 4"/>
              <p:cNvSpPr/>
              <p:nvPr/>
            </p:nvSpPr>
            <p:spPr>
              <a:xfrm>
                <a:off x="-16200" y="-7200"/>
                <a:ext cx="12215520" cy="103968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" name="CustomShape 5"/>
              <p:cNvSpPr/>
              <p:nvPr/>
            </p:nvSpPr>
            <p:spPr>
              <a:xfrm>
                <a:off x="5838480" y="-7200"/>
                <a:ext cx="6348240" cy="63648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" name="Group 6"/>
              <p:cNvGrpSpPr/>
              <p:nvPr/>
            </p:nvGrpSpPr>
            <p:grpSpPr>
              <a:xfrm>
                <a:off x="-41400" y="-15480"/>
                <a:ext cx="12247920" cy="1081800"/>
                <a:chOff x="-41400" y="-15480"/>
                <a:chExt cx="12247920" cy="1081800"/>
              </a:xfrm>
            </p:grpSpPr>
            <p:sp>
              <p:nvSpPr>
                <p:cNvPr id="6" name="CustomShape 7"/>
                <p:cNvSpPr/>
                <p:nvPr/>
              </p:nvSpPr>
              <p:spPr>
                <a:xfrm rot="21477600">
                  <a:off x="-33480" y="201240"/>
                  <a:ext cx="12209400" cy="64764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" name="CustomShape 8"/>
                <p:cNvSpPr/>
                <p:nvPr/>
              </p:nvSpPr>
              <p:spPr>
                <a:xfrm rot="21477600">
                  <a:off x="-25560" y="276120"/>
                  <a:ext cx="12226680" cy="52884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8" name="PlaceHolder 9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</a:t>
            </a:r>
            <a:r>
              <a:rPr b="0" lang="fr-FR" sz="1800" spc="-1" strike="noStrike">
                <a:latin typeface="Arial"/>
              </a:rPr>
              <a:t>pour </a:t>
            </a:r>
            <a:r>
              <a:rPr b="0" lang="fr-FR" sz="1800" spc="-1" strike="noStrike">
                <a:latin typeface="Arial"/>
              </a:rPr>
              <a:t>éditer le </a:t>
            </a:r>
            <a:r>
              <a:rPr b="0" lang="fr-FR" sz="1800" spc="-1" strike="noStrike">
                <a:latin typeface="Arial"/>
              </a:rPr>
              <a:t>format </a:t>
            </a:r>
            <a:r>
              <a:rPr b="0" lang="fr-FR" sz="1800" spc="-1" strike="noStrike">
                <a:latin typeface="Arial"/>
              </a:rPr>
              <a:t>du texte-</a:t>
            </a:r>
            <a:r>
              <a:rPr b="0" lang="fr-FR" sz="1800" spc="-1" strike="noStrike">
                <a:latin typeface="Arial"/>
              </a:rPr>
              <a:t>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9298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roup 1"/>
          <p:cNvGrpSpPr/>
          <p:nvPr/>
        </p:nvGrpSpPr>
        <p:grpSpPr>
          <a:xfrm>
            <a:off x="-41760" y="-15120"/>
            <a:ext cx="12248280" cy="6886080"/>
            <a:chOff x="-41760" y="-15120"/>
            <a:chExt cx="12248280" cy="6886080"/>
          </a:xfrm>
        </p:grpSpPr>
        <p:sp>
          <p:nvSpPr>
            <p:cNvPr id="419" name="CustomShape 2"/>
            <p:cNvSpPr/>
            <p:nvPr/>
          </p:nvSpPr>
          <p:spPr>
            <a:xfrm>
              <a:off x="2520" y="14400"/>
              <a:ext cx="12187440" cy="6856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20" name="Group 3"/>
            <p:cNvGrpSpPr/>
            <p:nvPr/>
          </p:nvGrpSpPr>
          <p:grpSpPr>
            <a:xfrm>
              <a:off x="-41760" y="-15120"/>
              <a:ext cx="12248280" cy="1082160"/>
              <a:chOff x="-41760" y="-15120"/>
              <a:chExt cx="12248280" cy="1082160"/>
            </a:xfrm>
          </p:grpSpPr>
          <p:sp>
            <p:nvSpPr>
              <p:cNvPr id="421" name="CustomShape 4"/>
              <p:cNvSpPr/>
              <p:nvPr/>
            </p:nvSpPr>
            <p:spPr>
              <a:xfrm>
                <a:off x="-16200" y="-7200"/>
                <a:ext cx="12215880" cy="104004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2" name="CustomShape 5"/>
              <p:cNvSpPr/>
              <p:nvPr/>
            </p:nvSpPr>
            <p:spPr>
              <a:xfrm>
                <a:off x="5838480" y="-7200"/>
                <a:ext cx="6348600" cy="63684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423" name="Group 6"/>
              <p:cNvGrpSpPr/>
              <p:nvPr/>
            </p:nvGrpSpPr>
            <p:grpSpPr>
              <a:xfrm>
                <a:off x="-41760" y="-15120"/>
                <a:ext cx="12248280" cy="1082160"/>
                <a:chOff x="-41760" y="-15120"/>
                <a:chExt cx="12248280" cy="1082160"/>
              </a:xfrm>
            </p:grpSpPr>
            <p:sp>
              <p:nvSpPr>
                <p:cNvPr id="424" name="CustomShape 7"/>
                <p:cNvSpPr/>
                <p:nvPr/>
              </p:nvSpPr>
              <p:spPr>
                <a:xfrm rot="21477600">
                  <a:off x="-33840" y="201600"/>
                  <a:ext cx="12209760" cy="64800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25" name="CustomShape 8"/>
                <p:cNvSpPr/>
                <p:nvPr/>
              </p:nvSpPr>
              <p:spPr>
                <a:xfrm rot="21477600">
                  <a:off x="-25920" y="276120"/>
                  <a:ext cx="12227040" cy="52920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426" name="PlaceHolder 9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7" name="PlaceHolder 10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428" name="PlaceHolder 11"/>
          <p:cNvSpPr>
            <a:spLocks noGrp="1"/>
          </p:cNvSpPr>
          <p:nvPr>
            <p:ph type="body"/>
          </p:nvPr>
        </p:nvSpPr>
        <p:spPr>
          <a:xfrm>
            <a:off x="9298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"/>
          <p:cNvGrpSpPr/>
          <p:nvPr/>
        </p:nvGrpSpPr>
        <p:grpSpPr>
          <a:xfrm>
            <a:off x="-41400" y="-15480"/>
            <a:ext cx="12247920" cy="6886080"/>
            <a:chOff x="-41400" y="-15480"/>
            <a:chExt cx="12247920" cy="6886080"/>
          </a:xfrm>
        </p:grpSpPr>
        <p:sp>
          <p:nvSpPr>
            <p:cNvPr id="48" name="CustomShape 2"/>
            <p:cNvSpPr/>
            <p:nvPr/>
          </p:nvSpPr>
          <p:spPr>
            <a:xfrm>
              <a:off x="2520" y="14400"/>
              <a:ext cx="12187080" cy="685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9" name="Group 3"/>
            <p:cNvGrpSpPr/>
            <p:nvPr/>
          </p:nvGrpSpPr>
          <p:grpSpPr>
            <a:xfrm>
              <a:off x="-41400" y="-15480"/>
              <a:ext cx="12247920" cy="1081800"/>
              <a:chOff x="-41400" y="-15480"/>
              <a:chExt cx="12247920" cy="1081800"/>
            </a:xfrm>
          </p:grpSpPr>
          <p:sp>
            <p:nvSpPr>
              <p:cNvPr id="50" name="CustomShape 4"/>
              <p:cNvSpPr/>
              <p:nvPr/>
            </p:nvSpPr>
            <p:spPr>
              <a:xfrm>
                <a:off x="-16200" y="-7200"/>
                <a:ext cx="12215520" cy="103968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" name="CustomShape 5"/>
              <p:cNvSpPr/>
              <p:nvPr/>
            </p:nvSpPr>
            <p:spPr>
              <a:xfrm>
                <a:off x="5838480" y="-7200"/>
                <a:ext cx="6348240" cy="63648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2" name="Group 6"/>
              <p:cNvGrpSpPr/>
              <p:nvPr/>
            </p:nvGrpSpPr>
            <p:grpSpPr>
              <a:xfrm>
                <a:off x="-41400" y="-15480"/>
                <a:ext cx="12247920" cy="1081800"/>
                <a:chOff x="-41400" y="-15480"/>
                <a:chExt cx="12247920" cy="1081800"/>
              </a:xfrm>
            </p:grpSpPr>
            <p:sp>
              <p:nvSpPr>
                <p:cNvPr id="53" name="CustomShape 7"/>
                <p:cNvSpPr/>
                <p:nvPr/>
              </p:nvSpPr>
              <p:spPr>
                <a:xfrm rot="21477600">
                  <a:off x="-33480" y="201240"/>
                  <a:ext cx="12209400" cy="64764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" name="CustomShape 8"/>
                <p:cNvSpPr/>
                <p:nvPr/>
              </p:nvSpPr>
              <p:spPr>
                <a:xfrm rot="21477600">
                  <a:off x="-25560" y="276120"/>
                  <a:ext cx="12226680" cy="52884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55" name="PlaceHolder 9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</a:t>
            </a:r>
            <a:r>
              <a:rPr b="0" lang="fr-FR" sz="1800" spc="-1" strike="noStrike">
                <a:latin typeface="Arial"/>
              </a:rPr>
              <a:t>pour </a:t>
            </a:r>
            <a:r>
              <a:rPr b="0" lang="fr-FR" sz="1800" spc="-1" strike="noStrike">
                <a:latin typeface="Arial"/>
              </a:rPr>
              <a:t>éditer le </a:t>
            </a:r>
            <a:r>
              <a:rPr b="0" lang="fr-FR" sz="1800" spc="-1" strike="noStrike">
                <a:latin typeface="Arial"/>
              </a:rPr>
              <a:t>format </a:t>
            </a:r>
            <a:r>
              <a:rPr b="0" lang="fr-FR" sz="1800" spc="-1" strike="noStrike">
                <a:latin typeface="Arial"/>
              </a:rPr>
              <a:t>du texte-</a:t>
            </a:r>
            <a:r>
              <a:rPr b="0" lang="fr-FR" sz="1800" spc="-1" strike="noStrike">
                <a:latin typeface="Arial"/>
              </a:rPr>
              <a:t>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6" name="PlaceHolder 10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7" name="PlaceHolder 11"/>
          <p:cNvSpPr>
            <a:spLocks noGrp="1"/>
          </p:cNvSpPr>
          <p:nvPr>
            <p:ph type="body"/>
          </p:nvPr>
        </p:nvSpPr>
        <p:spPr>
          <a:xfrm>
            <a:off x="9298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1"/>
          <p:cNvGrpSpPr/>
          <p:nvPr/>
        </p:nvGrpSpPr>
        <p:grpSpPr>
          <a:xfrm>
            <a:off x="-42120" y="-14760"/>
            <a:ext cx="12248640" cy="6886080"/>
            <a:chOff x="-42120" y="-14760"/>
            <a:chExt cx="12248640" cy="6886080"/>
          </a:xfrm>
        </p:grpSpPr>
        <p:sp>
          <p:nvSpPr>
            <p:cNvPr id="95" name="CustomShape 2"/>
            <p:cNvSpPr/>
            <p:nvPr/>
          </p:nvSpPr>
          <p:spPr>
            <a:xfrm>
              <a:off x="2520" y="14400"/>
              <a:ext cx="12187800" cy="6856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96" name="Group 3"/>
            <p:cNvGrpSpPr/>
            <p:nvPr/>
          </p:nvGrpSpPr>
          <p:grpSpPr>
            <a:xfrm>
              <a:off x="-42120" y="-14760"/>
              <a:ext cx="12248640" cy="1082520"/>
              <a:chOff x="-42120" y="-14760"/>
              <a:chExt cx="12248640" cy="1082520"/>
            </a:xfrm>
          </p:grpSpPr>
          <p:sp>
            <p:nvSpPr>
              <p:cNvPr id="97" name="CustomShape 4"/>
              <p:cNvSpPr/>
              <p:nvPr/>
            </p:nvSpPr>
            <p:spPr>
              <a:xfrm>
                <a:off x="-16200" y="-7200"/>
                <a:ext cx="12216240" cy="104040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" name="CustomShape 5"/>
              <p:cNvSpPr/>
              <p:nvPr/>
            </p:nvSpPr>
            <p:spPr>
              <a:xfrm>
                <a:off x="5838480" y="-7200"/>
                <a:ext cx="6348960" cy="63720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99" name="Group 6"/>
              <p:cNvGrpSpPr/>
              <p:nvPr/>
            </p:nvGrpSpPr>
            <p:grpSpPr>
              <a:xfrm>
                <a:off x="-42120" y="-14760"/>
                <a:ext cx="12248640" cy="1082520"/>
                <a:chOff x="-42120" y="-14760"/>
                <a:chExt cx="12248640" cy="1082520"/>
              </a:xfrm>
            </p:grpSpPr>
            <p:sp>
              <p:nvSpPr>
                <p:cNvPr id="100" name="CustomShape 7"/>
                <p:cNvSpPr/>
                <p:nvPr/>
              </p:nvSpPr>
              <p:spPr>
                <a:xfrm rot="21477600">
                  <a:off x="-34200" y="201960"/>
                  <a:ext cx="12210120" cy="64836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01" name="CustomShape 8"/>
                <p:cNvSpPr/>
                <p:nvPr/>
              </p:nvSpPr>
              <p:spPr>
                <a:xfrm rot="21477600">
                  <a:off x="-26280" y="276120"/>
                  <a:ext cx="12227400" cy="52956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102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</a:t>
            </a:r>
            <a:r>
              <a:rPr b="0" lang="fr-FR" sz="4400" spc="-1" strike="noStrike">
                <a:latin typeface="Arial"/>
              </a:rPr>
              <a:t>qu</a:t>
            </a:r>
            <a:r>
              <a:rPr b="0" lang="fr-FR" sz="4400" spc="-1" strike="noStrike">
                <a:latin typeface="Arial"/>
              </a:rPr>
              <a:t>ez </a:t>
            </a:r>
            <a:r>
              <a:rPr b="0" lang="fr-FR" sz="4400" spc="-1" strike="noStrike">
                <a:latin typeface="Arial"/>
              </a:rPr>
              <a:t>po</a:t>
            </a:r>
            <a:r>
              <a:rPr b="0" lang="fr-FR" sz="4400" spc="-1" strike="noStrike">
                <a:latin typeface="Arial"/>
              </a:rPr>
              <a:t>ur </a:t>
            </a:r>
            <a:r>
              <a:rPr b="0" lang="fr-FR" sz="4400" spc="-1" strike="noStrike">
                <a:latin typeface="Arial"/>
              </a:rPr>
              <a:t>édi</a:t>
            </a:r>
            <a:r>
              <a:rPr b="0" lang="fr-FR" sz="4400" spc="-1" strike="noStrike">
                <a:latin typeface="Arial"/>
              </a:rPr>
              <a:t>ter </a:t>
            </a:r>
            <a:r>
              <a:rPr b="0" lang="fr-FR" sz="4400" spc="-1" strike="noStrike">
                <a:latin typeface="Arial"/>
              </a:rPr>
              <a:t>le </a:t>
            </a:r>
            <a:r>
              <a:rPr b="0" lang="fr-FR" sz="4400" spc="-1" strike="noStrike">
                <a:latin typeface="Arial"/>
              </a:rPr>
              <a:t>for</a:t>
            </a:r>
            <a:r>
              <a:rPr b="0" lang="fr-FR" sz="4400" spc="-1" strike="noStrike">
                <a:latin typeface="Arial"/>
              </a:rPr>
              <a:t>ma</a:t>
            </a:r>
            <a:r>
              <a:rPr b="0" lang="fr-FR" sz="4400" spc="-1" strike="noStrike">
                <a:latin typeface="Arial"/>
              </a:rPr>
              <a:t>t </a:t>
            </a:r>
            <a:r>
              <a:rPr b="0" lang="fr-FR" sz="4400" spc="-1" strike="noStrike">
                <a:latin typeface="Arial"/>
              </a:rPr>
              <a:t>du </a:t>
            </a:r>
            <a:r>
              <a:rPr b="0" lang="fr-FR" sz="4400" spc="-1" strike="noStrike">
                <a:latin typeface="Arial"/>
              </a:rPr>
              <a:t>tex</a:t>
            </a:r>
            <a:r>
              <a:rPr b="0" lang="fr-FR" sz="4400" spc="-1" strike="noStrike">
                <a:latin typeface="Arial"/>
              </a:rPr>
              <a:t>te-</a:t>
            </a:r>
            <a:r>
              <a:rPr b="0" lang="fr-FR" sz="4400" spc="-1" strike="noStrike">
                <a:latin typeface="Arial"/>
              </a:rPr>
              <a:t>titr</a:t>
            </a:r>
            <a:r>
              <a:rPr b="0" lang="fr-FR" sz="4400" spc="-1" strike="noStrike">
                <a:latin typeface="Arial"/>
              </a:rPr>
              <a:t>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03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"/>
          <p:cNvGrpSpPr/>
          <p:nvPr/>
        </p:nvGrpSpPr>
        <p:grpSpPr>
          <a:xfrm>
            <a:off x="-42120" y="-14760"/>
            <a:ext cx="12248640" cy="6886080"/>
            <a:chOff x="-42120" y="-14760"/>
            <a:chExt cx="12248640" cy="6886080"/>
          </a:xfrm>
        </p:grpSpPr>
        <p:sp>
          <p:nvSpPr>
            <p:cNvPr id="141" name="CustomShape 2"/>
            <p:cNvSpPr/>
            <p:nvPr/>
          </p:nvSpPr>
          <p:spPr>
            <a:xfrm>
              <a:off x="2520" y="14400"/>
              <a:ext cx="12187800" cy="6856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42" name="Group 3"/>
            <p:cNvGrpSpPr/>
            <p:nvPr/>
          </p:nvGrpSpPr>
          <p:grpSpPr>
            <a:xfrm>
              <a:off x="-42120" y="-14760"/>
              <a:ext cx="12248640" cy="1082520"/>
              <a:chOff x="-42120" y="-14760"/>
              <a:chExt cx="12248640" cy="1082520"/>
            </a:xfrm>
          </p:grpSpPr>
          <p:sp>
            <p:nvSpPr>
              <p:cNvPr id="143" name="CustomShape 4"/>
              <p:cNvSpPr/>
              <p:nvPr/>
            </p:nvSpPr>
            <p:spPr>
              <a:xfrm>
                <a:off x="-16200" y="-7200"/>
                <a:ext cx="12216240" cy="104040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" name="CustomShape 5"/>
              <p:cNvSpPr/>
              <p:nvPr/>
            </p:nvSpPr>
            <p:spPr>
              <a:xfrm>
                <a:off x="5838480" y="-7200"/>
                <a:ext cx="6348960" cy="63720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45" name="Group 6"/>
              <p:cNvGrpSpPr/>
              <p:nvPr/>
            </p:nvGrpSpPr>
            <p:grpSpPr>
              <a:xfrm>
                <a:off x="-42120" y="-14760"/>
                <a:ext cx="12248640" cy="1082520"/>
                <a:chOff x="-42120" y="-14760"/>
                <a:chExt cx="12248640" cy="1082520"/>
              </a:xfrm>
            </p:grpSpPr>
            <p:sp>
              <p:nvSpPr>
                <p:cNvPr id="146" name="CustomShape 7"/>
                <p:cNvSpPr/>
                <p:nvPr/>
              </p:nvSpPr>
              <p:spPr>
                <a:xfrm rot="21477600">
                  <a:off x="-34200" y="201960"/>
                  <a:ext cx="12210120" cy="64836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47" name="CustomShape 8"/>
                <p:cNvSpPr/>
                <p:nvPr/>
              </p:nvSpPr>
              <p:spPr>
                <a:xfrm rot="21477600">
                  <a:off x="-26280" y="276120"/>
                  <a:ext cx="12227400" cy="52956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148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49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"/>
          <p:cNvGrpSpPr/>
          <p:nvPr/>
        </p:nvGrpSpPr>
        <p:grpSpPr>
          <a:xfrm>
            <a:off x="-42120" y="-14760"/>
            <a:ext cx="12248640" cy="6886080"/>
            <a:chOff x="-42120" y="-14760"/>
            <a:chExt cx="12248640" cy="6886080"/>
          </a:xfrm>
        </p:grpSpPr>
        <p:sp>
          <p:nvSpPr>
            <p:cNvPr id="187" name="CustomShape 2"/>
            <p:cNvSpPr/>
            <p:nvPr/>
          </p:nvSpPr>
          <p:spPr>
            <a:xfrm>
              <a:off x="2520" y="14400"/>
              <a:ext cx="12187800" cy="6856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88" name="Group 3"/>
            <p:cNvGrpSpPr/>
            <p:nvPr/>
          </p:nvGrpSpPr>
          <p:grpSpPr>
            <a:xfrm>
              <a:off x="-42120" y="-14760"/>
              <a:ext cx="12248640" cy="1082520"/>
              <a:chOff x="-42120" y="-14760"/>
              <a:chExt cx="12248640" cy="1082520"/>
            </a:xfrm>
          </p:grpSpPr>
          <p:sp>
            <p:nvSpPr>
              <p:cNvPr id="189" name="CustomShape 4"/>
              <p:cNvSpPr/>
              <p:nvPr/>
            </p:nvSpPr>
            <p:spPr>
              <a:xfrm>
                <a:off x="-16200" y="-7200"/>
                <a:ext cx="12216240" cy="104040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0" name="CustomShape 5"/>
              <p:cNvSpPr/>
              <p:nvPr/>
            </p:nvSpPr>
            <p:spPr>
              <a:xfrm>
                <a:off x="5838480" y="-7200"/>
                <a:ext cx="6348960" cy="63720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91" name="Group 6"/>
              <p:cNvGrpSpPr/>
              <p:nvPr/>
            </p:nvGrpSpPr>
            <p:grpSpPr>
              <a:xfrm>
                <a:off x="-42120" y="-14760"/>
                <a:ext cx="12248640" cy="1082520"/>
                <a:chOff x="-42120" y="-14760"/>
                <a:chExt cx="12248640" cy="1082520"/>
              </a:xfrm>
            </p:grpSpPr>
            <p:sp>
              <p:nvSpPr>
                <p:cNvPr id="192" name="CustomShape 7"/>
                <p:cNvSpPr/>
                <p:nvPr/>
              </p:nvSpPr>
              <p:spPr>
                <a:xfrm rot="21477600">
                  <a:off x="-34200" y="201960"/>
                  <a:ext cx="12210120" cy="64836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93" name="CustomShape 8"/>
                <p:cNvSpPr/>
                <p:nvPr/>
              </p:nvSpPr>
              <p:spPr>
                <a:xfrm rot="21477600">
                  <a:off x="-26280" y="276120"/>
                  <a:ext cx="12227400" cy="52956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194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9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up 1"/>
          <p:cNvGrpSpPr/>
          <p:nvPr/>
        </p:nvGrpSpPr>
        <p:grpSpPr>
          <a:xfrm>
            <a:off x="-42120" y="-14760"/>
            <a:ext cx="12248640" cy="6886080"/>
            <a:chOff x="-42120" y="-14760"/>
            <a:chExt cx="12248640" cy="6886080"/>
          </a:xfrm>
        </p:grpSpPr>
        <p:sp>
          <p:nvSpPr>
            <p:cNvPr id="233" name="CustomShape 2"/>
            <p:cNvSpPr/>
            <p:nvPr/>
          </p:nvSpPr>
          <p:spPr>
            <a:xfrm>
              <a:off x="2520" y="14400"/>
              <a:ext cx="12187800" cy="6856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34" name="Group 3"/>
            <p:cNvGrpSpPr/>
            <p:nvPr/>
          </p:nvGrpSpPr>
          <p:grpSpPr>
            <a:xfrm>
              <a:off x="-42120" y="-14760"/>
              <a:ext cx="12248640" cy="1082520"/>
              <a:chOff x="-42120" y="-14760"/>
              <a:chExt cx="12248640" cy="1082520"/>
            </a:xfrm>
          </p:grpSpPr>
          <p:sp>
            <p:nvSpPr>
              <p:cNvPr id="235" name="CustomShape 4"/>
              <p:cNvSpPr/>
              <p:nvPr/>
            </p:nvSpPr>
            <p:spPr>
              <a:xfrm>
                <a:off x="-16200" y="-7200"/>
                <a:ext cx="12216240" cy="104040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CustomShape 5"/>
              <p:cNvSpPr/>
              <p:nvPr/>
            </p:nvSpPr>
            <p:spPr>
              <a:xfrm>
                <a:off x="5838480" y="-7200"/>
                <a:ext cx="6348960" cy="63720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37" name="Group 6"/>
              <p:cNvGrpSpPr/>
              <p:nvPr/>
            </p:nvGrpSpPr>
            <p:grpSpPr>
              <a:xfrm>
                <a:off x="-42120" y="-14760"/>
                <a:ext cx="12248640" cy="1082520"/>
                <a:chOff x="-42120" y="-14760"/>
                <a:chExt cx="12248640" cy="1082520"/>
              </a:xfrm>
            </p:grpSpPr>
            <p:sp>
              <p:nvSpPr>
                <p:cNvPr id="238" name="CustomShape 7"/>
                <p:cNvSpPr/>
                <p:nvPr/>
              </p:nvSpPr>
              <p:spPr>
                <a:xfrm rot="21477600">
                  <a:off x="-34200" y="201960"/>
                  <a:ext cx="12210120" cy="64836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9" name="CustomShape 8"/>
                <p:cNvSpPr/>
                <p:nvPr/>
              </p:nvSpPr>
              <p:spPr>
                <a:xfrm rot="21477600">
                  <a:off x="-26280" y="276120"/>
                  <a:ext cx="12227400" cy="52956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240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41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1"/>
          <p:cNvGrpSpPr/>
          <p:nvPr/>
        </p:nvGrpSpPr>
        <p:grpSpPr>
          <a:xfrm>
            <a:off x="-41400" y="-15480"/>
            <a:ext cx="12247920" cy="6886080"/>
            <a:chOff x="-41400" y="-15480"/>
            <a:chExt cx="12247920" cy="6886080"/>
          </a:xfrm>
        </p:grpSpPr>
        <p:sp>
          <p:nvSpPr>
            <p:cNvPr id="279" name="CustomShape 2"/>
            <p:cNvSpPr/>
            <p:nvPr/>
          </p:nvSpPr>
          <p:spPr>
            <a:xfrm>
              <a:off x="2520" y="14400"/>
              <a:ext cx="12187080" cy="685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80" name="Group 3"/>
            <p:cNvGrpSpPr/>
            <p:nvPr/>
          </p:nvGrpSpPr>
          <p:grpSpPr>
            <a:xfrm>
              <a:off x="-41400" y="-15480"/>
              <a:ext cx="12247920" cy="1081800"/>
              <a:chOff x="-41400" y="-15480"/>
              <a:chExt cx="12247920" cy="1081800"/>
            </a:xfrm>
          </p:grpSpPr>
          <p:sp>
            <p:nvSpPr>
              <p:cNvPr id="281" name="CustomShape 4"/>
              <p:cNvSpPr/>
              <p:nvPr/>
            </p:nvSpPr>
            <p:spPr>
              <a:xfrm>
                <a:off x="-16200" y="-7200"/>
                <a:ext cx="12215520" cy="103968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" name="CustomShape 5"/>
              <p:cNvSpPr/>
              <p:nvPr/>
            </p:nvSpPr>
            <p:spPr>
              <a:xfrm>
                <a:off x="5838480" y="-7200"/>
                <a:ext cx="6348240" cy="63648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83" name="Group 6"/>
              <p:cNvGrpSpPr/>
              <p:nvPr/>
            </p:nvGrpSpPr>
            <p:grpSpPr>
              <a:xfrm>
                <a:off x="-41400" y="-15480"/>
                <a:ext cx="12247920" cy="1081800"/>
                <a:chOff x="-41400" y="-15480"/>
                <a:chExt cx="12247920" cy="1081800"/>
              </a:xfrm>
            </p:grpSpPr>
            <p:sp>
              <p:nvSpPr>
                <p:cNvPr id="284" name="CustomShape 7"/>
                <p:cNvSpPr/>
                <p:nvPr/>
              </p:nvSpPr>
              <p:spPr>
                <a:xfrm rot="21477600">
                  <a:off x="-33480" y="201240"/>
                  <a:ext cx="12209400" cy="64764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85" name="CustomShape 8"/>
                <p:cNvSpPr/>
                <p:nvPr/>
              </p:nvSpPr>
              <p:spPr>
                <a:xfrm rot="21477600">
                  <a:off x="-25560" y="276120"/>
                  <a:ext cx="12226680" cy="52884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286" name="PlaceHolder 9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87" name="PlaceHolder 10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88" name="PlaceHolder 11"/>
          <p:cNvSpPr>
            <a:spLocks noGrp="1"/>
          </p:cNvSpPr>
          <p:nvPr>
            <p:ph type="body"/>
          </p:nvPr>
        </p:nvSpPr>
        <p:spPr>
          <a:xfrm>
            <a:off x="9298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1"/>
          <p:cNvGrpSpPr/>
          <p:nvPr/>
        </p:nvGrpSpPr>
        <p:grpSpPr>
          <a:xfrm>
            <a:off x="-42120" y="-14760"/>
            <a:ext cx="12248640" cy="6886080"/>
            <a:chOff x="-42120" y="-14760"/>
            <a:chExt cx="12248640" cy="6886080"/>
          </a:xfrm>
        </p:grpSpPr>
        <p:sp>
          <p:nvSpPr>
            <p:cNvPr id="326" name="CustomShape 2"/>
            <p:cNvSpPr/>
            <p:nvPr/>
          </p:nvSpPr>
          <p:spPr>
            <a:xfrm>
              <a:off x="2520" y="14400"/>
              <a:ext cx="12187800" cy="6856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27" name="Group 3"/>
            <p:cNvGrpSpPr/>
            <p:nvPr/>
          </p:nvGrpSpPr>
          <p:grpSpPr>
            <a:xfrm>
              <a:off x="-42120" y="-14760"/>
              <a:ext cx="12248640" cy="1082520"/>
              <a:chOff x="-42120" y="-14760"/>
              <a:chExt cx="12248640" cy="1082520"/>
            </a:xfrm>
          </p:grpSpPr>
          <p:sp>
            <p:nvSpPr>
              <p:cNvPr id="328" name="CustomShape 4"/>
              <p:cNvSpPr/>
              <p:nvPr/>
            </p:nvSpPr>
            <p:spPr>
              <a:xfrm>
                <a:off x="-16200" y="-7200"/>
                <a:ext cx="12216240" cy="104040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9" name="CustomShape 5"/>
              <p:cNvSpPr/>
              <p:nvPr/>
            </p:nvSpPr>
            <p:spPr>
              <a:xfrm>
                <a:off x="5838480" y="-7200"/>
                <a:ext cx="6348960" cy="63720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30" name="Group 6"/>
              <p:cNvGrpSpPr/>
              <p:nvPr/>
            </p:nvGrpSpPr>
            <p:grpSpPr>
              <a:xfrm>
                <a:off x="-42120" y="-14760"/>
                <a:ext cx="12248640" cy="1082520"/>
                <a:chOff x="-42120" y="-14760"/>
                <a:chExt cx="12248640" cy="1082520"/>
              </a:xfrm>
            </p:grpSpPr>
            <p:sp>
              <p:nvSpPr>
                <p:cNvPr id="331" name="CustomShape 7"/>
                <p:cNvSpPr/>
                <p:nvPr/>
              </p:nvSpPr>
              <p:spPr>
                <a:xfrm rot="21477600">
                  <a:off x="-34200" y="201960"/>
                  <a:ext cx="12210120" cy="64836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32" name="CustomShape 8"/>
                <p:cNvSpPr/>
                <p:nvPr/>
              </p:nvSpPr>
              <p:spPr>
                <a:xfrm rot="21477600">
                  <a:off x="-26280" y="276120"/>
                  <a:ext cx="12227400" cy="52956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333" name="PlaceHolder 9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4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 1"/>
          <p:cNvGrpSpPr/>
          <p:nvPr/>
        </p:nvGrpSpPr>
        <p:grpSpPr>
          <a:xfrm>
            <a:off x="-42120" y="-14760"/>
            <a:ext cx="12248640" cy="6886080"/>
            <a:chOff x="-42120" y="-14760"/>
            <a:chExt cx="12248640" cy="6886080"/>
          </a:xfrm>
        </p:grpSpPr>
        <p:sp>
          <p:nvSpPr>
            <p:cNvPr id="372" name="CustomShape 2"/>
            <p:cNvSpPr/>
            <p:nvPr/>
          </p:nvSpPr>
          <p:spPr>
            <a:xfrm>
              <a:off x="2520" y="14400"/>
              <a:ext cx="12187800" cy="6856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73" name="Group 3"/>
            <p:cNvGrpSpPr/>
            <p:nvPr/>
          </p:nvGrpSpPr>
          <p:grpSpPr>
            <a:xfrm>
              <a:off x="-42120" y="-14760"/>
              <a:ext cx="12248640" cy="1082520"/>
              <a:chOff x="-42120" y="-14760"/>
              <a:chExt cx="12248640" cy="1082520"/>
            </a:xfrm>
          </p:grpSpPr>
          <p:sp>
            <p:nvSpPr>
              <p:cNvPr id="374" name="CustomShape 4"/>
              <p:cNvSpPr/>
              <p:nvPr/>
            </p:nvSpPr>
            <p:spPr>
              <a:xfrm>
                <a:off x="-16200" y="-7200"/>
                <a:ext cx="12216240" cy="1040400"/>
              </a:xfrm>
              <a:custGeom>
                <a:avLst/>
                <a:gdLst/>
                <a:ahLst/>
                <a:rect l="l" t="t" r="r" b="b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5" name="CustomShape 5"/>
              <p:cNvSpPr/>
              <p:nvPr/>
            </p:nvSpPr>
            <p:spPr>
              <a:xfrm>
                <a:off x="5838480" y="-7200"/>
                <a:ext cx="6348960" cy="637200"/>
              </a:xfrm>
              <a:custGeom>
                <a:avLst/>
                <a:gdLst/>
                <a:ahLst/>
                <a:rect l="l" t="t" r="r" b="b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16200000"/>
              </a:gra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76" name="Group 6"/>
              <p:cNvGrpSpPr/>
              <p:nvPr/>
            </p:nvGrpSpPr>
            <p:grpSpPr>
              <a:xfrm>
                <a:off x="-42120" y="-14760"/>
                <a:ext cx="12248640" cy="1082520"/>
                <a:chOff x="-42120" y="-14760"/>
                <a:chExt cx="12248640" cy="1082520"/>
              </a:xfrm>
            </p:grpSpPr>
            <p:sp>
              <p:nvSpPr>
                <p:cNvPr id="377" name="CustomShape 7"/>
                <p:cNvSpPr/>
                <p:nvPr/>
              </p:nvSpPr>
              <p:spPr>
                <a:xfrm rot="21477600">
                  <a:off x="-34200" y="201960"/>
                  <a:ext cx="12210120" cy="648360"/>
                </a:xfrm>
                <a:custGeom>
                  <a:avLst/>
                  <a:gdLst/>
                  <a:ahLst/>
                  <a:rect l="l" t="t" r="r" b="b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800">
                  <a:solidFill>
                    <a:srgbClr val="a9b63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378" name="CustomShape 8"/>
                <p:cNvSpPr/>
                <p:nvPr/>
              </p:nvSpPr>
              <p:spPr>
                <a:xfrm rot="21477600">
                  <a:off x="-26280" y="276120"/>
                  <a:ext cx="12227400" cy="529560"/>
                </a:xfrm>
                <a:custGeom>
                  <a:avLst/>
                  <a:gdLst/>
                  <a:ahLst/>
                  <a:rect l="l" t="t" r="r" b="b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360">
                  <a:solidFill>
                    <a:srgbClr val="549e3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sp>
        <p:nvSpPr>
          <p:cNvPr id="379" name="PlaceHolder 9"/>
          <p:cNvSpPr>
            <a:spLocks noGrp="1"/>
          </p:cNvSpPr>
          <p:nvPr>
            <p:ph type="title"/>
          </p:nvPr>
        </p:nvSpPr>
        <p:spPr>
          <a:xfrm>
            <a:off x="609480" y="704160"/>
            <a:ext cx="10971000" cy="1141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0" name="PlaceHolder 10"/>
          <p:cNvSpPr>
            <a:spLocks noGrp="1"/>
          </p:cNvSpPr>
          <p:nvPr>
            <p:ph type="body"/>
          </p:nvPr>
        </p:nvSpPr>
        <p:spPr>
          <a:xfrm>
            <a:off x="6094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1" name="PlaceHolder 11"/>
          <p:cNvSpPr>
            <a:spLocks noGrp="1"/>
          </p:cNvSpPr>
          <p:nvPr>
            <p:ph type="body"/>
          </p:nvPr>
        </p:nvSpPr>
        <p:spPr>
          <a:xfrm>
            <a:off x="929880" y="1920240"/>
            <a:ext cx="304560" cy="4433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slideLayout" Target="../slideLayouts/slideLayout7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10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s://tube-nancy.beta.education.fr/videos/watch/680b483f-ce3a-4d62-ab04-bf993ff82e0a" TargetMode="External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slideLayout" Target="../slideLayouts/slideLayout11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7.png"/><Relationship Id="rId2" Type="http://schemas.openxmlformats.org/officeDocument/2006/relationships/image" Target="../media/image88.png"/><Relationship Id="rId3" Type="http://schemas.openxmlformats.org/officeDocument/2006/relationships/slideLayout" Target="../slideLayouts/slideLayout11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://www.lommele.com/GTP_Physique/Term_Spe/Kepler.pdf" TargetMode="External"/><Relationship Id="rId2" Type="http://schemas.openxmlformats.org/officeDocument/2006/relationships/hyperlink" Target="http://www.lommele.com/GTP_Physique/Term_Spe/Volley.pdf" TargetMode="External"/><Relationship Id="rId3" Type="http://schemas.openxmlformats.org/officeDocument/2006/relationships/image" Target="../media/image89.png"/><Relationship Id="rId4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://www.lommele.com/GTP_Physique/Term_Spe/programmes_term_spe.zip" TargetMode="External"/><Relationship Id="rId2" Type="http://schemas.openxmlformats.org/officeDocument/2006/relationships/image" Target="../media/image90.png"/><Relationship Id="rId3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youtu.be/IpMt2q0yxoo" TargetMode="Externa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youtu.be/Ek5uSD5zrx4" TargetMode="Externa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pic>
        <p:nvPicPr>
          <p:cNvPr id="466" name="" descr=""/>
          <p:cNvPicPr/>
          <p:nvPr/>
        </p:nvPicPr>
        <p:blipFill>
          <a:blip r:embed="rId1"/>
          <a:stretch/>
        </p:blipFill>
        <p:spPr>
          <a:xfrm>
            <a:off x="576000" y="3600000"/>
            <a:ext cx="5646600" cy="779400"/>
          </a:xfrm>
          <a:prstGeom prst="rect">
            <a:avLst/>
          </a:prstGeom>
          <a:ln>
            <a:noFill/>
          </a:ln>
        </p:spPr>
      </p:pic>
      <p:sp>
        <p:nvSpPr>
          <p:cNvPr id="467" name="CustomShape 2"/>
          <p:cNvSpPr/>
          <p:nvPr/>
        </p:nvSpPr>
        <p:spPr>
          <a:xfrm>
            <a:off x="720000" y="1512000"/>
            <a:ext cx="69825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On relève dans le programme de terminale spécialité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68" name="" descr=""/>
          <p:cNvPicPr/>
          <p:nvPr/>
        </p:nvPicPr>
        <p:blipFill>
          <a:blip r:embed="rId2"/>
          <a:stretch/>
        </p:blipFill>
        <p:spPr>
          <a:xfrm>
            <a:off x="5828760" y="4716720"/>
            <a:ext cx="5617800" cy="969840"/>
          </a:xfrm>
          <a:prstGeom prst="rect">
            <a:avLst/>
          </a:prstGeom>
          <a:ln>
            <a:noFill/>
          </a:ln>
        </p:spPr>
      </p:pic>
      <p:pic>
        <p:nvPicPr>
          <p:cNvPr id="469" name="" descr=""/>
          <p:cNvPicPr/>
          <p:nvPr/>
        </p:nvPicPr>
        <p:blipFill>
          <a:blip r:embed="rId3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470" name="" descr=""/>
          <p:cNvPicPr/>
          <p:nvPr/>
        </p:nvPicPr>
        <p:blipFill>
          <a:blip r:embed="rId4"/>
          <a:stretch/>
        </p:blipFill>
        <p:spPr>
          <a:xfrm>
            <a:off x="4608000" y="2304000"/>
            <a:ext cx="2655720" cy="3790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1872000" y="2680920"/>
            <a:ext cx="69825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Partie Chimie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544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545" name="" descr=""/>
          <p:cNvPicPr/>
          <p:nvPr/>
        </p:nvPicPr>
        <p:blipFill>
          <a:blip r:embed="rId2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46" name="" descr=""/>
          <p:cNvPicPr/>
          <p:nvPr/>
        </p:nvPicPr>
        <p:blipFill>
          <a:blip r:embed="rId3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547" name="" descr=""/>
          <p:cNvPicPr/>
          <p:nvPr/>
        </p:nvPicPr>
        <p:blipFill>
          <a:blip r:embed="rId4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chimie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Partie : Analyser un système par des méthodes chimiques : représenter à l’aide d’un langage de programmation, l’évolution des quantités de matière des espèces en fonction du volume de solution titrante versé.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Équation support du titrage A + B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Saisie des concentrations des espèces titrée et titrante, du volume de la solution titrée, du volume de la burette graduée et du nombre de points pour tracer les courbes</a:t>
            </a:r>
            <a:r>
              <a:rPr b="0" lang="fr-FR" sz="26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. </a:t>
            </a:r>
            <a:endParaRPr b="0" lang="fr-FR" sz="2600" spc="-1" strike="noStrike">
              <a:latin typeface="Arial"/>
            </a:endParaRPr>
          </a:p>
        </p:txBody>
      </p:sp>
      <p:pic>
        <p:nvPicPr>
          <p:cNvPr id="550" name="Picture 5" descr=""/>
          <p:cNvPicPr/>
          <p:nvPr/>
        </p:nvPicPr>
        <p:blipFill>
          <a:blip r:embed="rId1"/>
          <a:srcRect l="3450" t="5974" r="6588" b="10271"/>
          <a:stretch/>
        </p:blipFill>
        <p:spPr>
          <a:xfrm>
            <a:off x="5878440" y="2325240"/>
            <a:ext cx="5987520" cy="313344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583560" y="470160"/>
            <a:ext cx="10936800" cy="620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titrage de acide méthanoïque  par l'hydroxyde de sodium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matplotlib </a:t>
            </a: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pyplot </a:t>
            </a: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plt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 Entrer la valeur Ca de la concentration de l'acide à titrer en mol/L : Ca = "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le volume Va d'acide titré en mL : Va = 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le volume de la burette graduée en mL : V = 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la valeur de la concentration Cb de la base contenue dans la burette graduée en mol/L : Cb = 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"Nombre N de points de chaque courbe"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 []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 []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 []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Vbe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'Vbe'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Vbe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for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i </a:t>
            </a: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in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range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):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if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Vb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]&lt;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Vbe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: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]/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else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: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]/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title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"Evolution des quantités d'acide et de base au cours du titrage"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"Volume de base versé Vb(mL)"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"quantités de matière en mol"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1" lang="fr-FR" sz="12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True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'red'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label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"Quantité d'acide présente dans le bécher : naf(mol)"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'blue'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label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2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"Quantité de base présente dans le bécher : nbf(mol)"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legend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2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24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2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show</a:t>
            </a:r>
            <a:r>
              <a:rPr b="1" lang="fr-FR" sz="12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2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687960" y="3384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chimie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609480" y="1920240"/>
            <a:ext cx="5383080" cy="443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Idée : comment transformer le premier programme pour suivre l’évolution des quantités de matières d’un titrage A + 3B (acide citrique par la soude par exemple) ?</a:t>
            </a:r>
            <a:endParaRPr b="0" lang="fr-FR" sz="2600" spc="-1" strike="noStrike">
              <a:latin typeface="Arial"/>
            </a:endParaRPr>
          </a:p>
        </p:txBody>
      </p:sp>
      <p:pic>
        <p:nvPicPr>
          <p:cNvPr id="554" name="Picture 2" descr=""/>
          <p:cNvPicPr/>
          <p:nvPr/>
        </p:nvPicPr>
        <p:blipFill>
          <a:blip r:embed="rId1"/>
          <a:srcRect l="3531" t="0" r="6469" b="13219"/>
          <a:stretch/>
        </p:blipFill>
        <p:spPr>
          <a:xfrm>
            <a:off x="5945040" y="2364480"/>
            <a:ext cx="5757480" cy="312012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430920" y="561600"/>
            <a:ext cx="11193840" cy="555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programme titrage A + 3B de l'acide citrique par la soude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matplotlib </a:t>
            </a: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pyplot </a:t>
            </a: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plt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la valeur Ca de la concentration de l'acide à titrer en mol/L : Ca = 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le volume Va d'acide titré en mL : Va = 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le volume de la burette graduée en mL : V = 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la valeur de la concentration Cb de la base contenue dans la burette graduée en mol/L : Cb = 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"Nombre N de points de la courbe"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=[]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=[]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=[]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Vbe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3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for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i </a:t>
            </a: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in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range 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):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if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Vb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]&lt;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Vbe 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: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]/(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3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else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: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]/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3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Va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1000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title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"Evolution des quantités d'acide et de base au cours du titrage"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"Volume de base versé Vb(mL)"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"quantités de matière en mol"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1" lang="fr-FR" sz="54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True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naf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'red'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label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"Quantité d'acide présente dans le bécher : na(mol)"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Vb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nbf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'blue'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label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54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"Quantité de base présente dans le bécher : nb(mol"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legend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54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1080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54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show</a:t>
            </a:r>
            <a:r>
              <a:rPr b="1" lang="fr-FR" sz="54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5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fr-FR" sz="5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chimie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57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Comparer la force des acides et des bases.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Déterminer à l’aide d’un langage de programmation, le taux d’avancement final d’une transformation, modélisée par la réaction d’un acide dans l’eau.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Saisie de la quantité initiale d’acide, du volume de la solution et du pH.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558" name="CustomShape 3"/>
          <p:cNvSpPr/>
          <p:nvPr/>
        </p:nvSpPr>
        <p:spPr>
          <a:xfrm>
            <a:off x="6395760" y="1656000"/>
            <a:ext cx="5050800" cy="42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#Programme : détermination d'un taux d'avancement à partir de la mesure du pH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AH + H2O = A- + H3O+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ni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"Indiquer la quantité ni (en mol) d'acide introduite dans l'eau :"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"Indiquer le volume V de la solution obtenue en litre:"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pH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"Indiquer le pH de la solution obtenue :"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h 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1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**(-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pH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h est la concentration en ions oxonium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xmax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ni </a:t>
            </a: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calcul de l'avancement maximal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xf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V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h </a:t>
            </a: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calcul de l'avancement à l'équilibre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taux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xf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xmax </a:t>
            </a: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calcul du taux d'avancement final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11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"La taux d'avancement final ="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round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taux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1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4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taux arrondi à 4 chiffres après 0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affichage de la valeur du taux d'avancement final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</a:pP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11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if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taux 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&gt;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1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0.99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: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1" lang="fr-FR" sz="11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"L'acide est fort"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11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else</a:t>
            </a: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: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1" lang="fr-FR" sz="11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1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"L'acide est faible"</a:t>
            </a:r>
            <a:r>
              <a:rPr b="1" lang="fr-FR" sz="11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1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22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11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affichage de la force de l'acide</a:t>
            </a:r>
            <a:endParaRPr b="0" lang="fr-FR" sz="11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chimie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60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Comparer la force des acides et des bases.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Déterminer à l’aide d’un langage de programmation, le taux d’avancement final d’une transformation, modélisée par la réaction d’un acide dans l’eau. 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Idée : influence de la concentration initiale sur le taux d’avancement final à partir de la saisie du pKa.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Résolution de l’équation du second degré obtenue à partir de la relation liant K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Latin Modern Roman"/>
                <a:ea typeface="Verdana"/>
              </a:rPr>
              <a:t>A</a:t>
            </a: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 et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b="0" lang="fr-FR" sz="2600" spc="-1" strike="noStrike">
                <a:solidFill>
                  <a:srgbClr val="000000"/>
                </a:solidFill>
                <a:latin typeface="Symbol"/>
                <a:ea typeface="Verdana"/>
              </a:rPr>
              <a:t>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f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 : 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  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C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i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x </a:t>
            </a:r>
            <a:r>
              <a:rPr b="0" lang="fr-FR" sz="2600" spc="-1" strike="noStrike">
                <a:solidFill>
                  <a:srgbClr val="000000"/>
                </a:solidFill>
                <a:latin typeface="Symbol"/>
                <a:ea typeface="Verdana"/>
              </a:rPr>
              <a:t>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f</a:t>
            </a:r>
            <a:r>
              <a:rPr b="0" lang="fr-FR" sz="2600" spc="-1" strike="noStrike" baseline="30000">
                <a:solidFill>
                  <a:srgbClr val="000000"/>
                </a:solidFill>
                <a:latin typeface="Verdana"/>
                <a:ea typeface="Verdana"/>
              </a:rPr>
              <a:t>2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+ K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A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x </a:t>
            </a:r>
            <a:r>
              <a:rPr b="0" lang="fr-FR" sz="2600" spc="-1" strike="noStrike">
                <a:solidFill>
                  <a:srgbClr val="000000"/>
                </a:solidFill>
                <a:latin typeface="Symbol"/>
                <a:ea typeface="Verdana"/>
              </a:rPr>
              <a:t>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f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- K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A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= 0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600" spc="-1" strike="noStrike">
              <a:latin typeface="Arial"/>
            </a:endParaRPr>
          </a:p>
        </p:txBody>
      </p:sp>
      <p:pic>
        <p:nvPicPr>
          <p:cNvPr id="561" name="Picture 2" descr=""/>
          <p:cNvPicPr/>
          <p:nvPr/>
        </p:nvPicPr>
        <p:blipFill>
          <a:blip r:embed="rId1"/>
          <a:srcRect l="4455" t="8829" r="7064" b="10285"/>
          <a:stretch/>
        </p:blipFill>
        <p:spPr>
          <a:xfrm>
            <a:off x="5863320" y="1632960"/>
            <a:ext cx="6327000" cy="325080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483480" y="1123560"/>
            <a:ext cx="1132452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Influence de la concentration Ci en quantité de soluté sur le taux d'avancement final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matplotlib </a:t>
            </a:r>
            <a:r>
              <a:rPr b="1" lang="fr-FR" sz="20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pyplot </a:t>
            </a:r>
            <a:r>
              <a:rPr b="1" lang="fr-FR" sz="20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plt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0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numpy </a:t>
            </a:r>
            <a:r>
              <a:rPr b="1" lang="fr-FR" sz="20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np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pKa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0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"Indiquer la valeur du pKa du couple acide-base : pKa = "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 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**(-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pKa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np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linspace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r>
              <a:rPr b="0" lang="fr-FR" sz="20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fait varier Ci de 0 à 1 mol/L avec 100 valeurs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delta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4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tauxfinal 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(-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 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delta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0.5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)/(</a:t>
            </a:r>
            <a:r>
              <a:rPr b="0" lang="fr-FR" sz="20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0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"Ci(mol/L)"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0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"taux d'avancement final (%)"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tauxfinal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0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"red"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marker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0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"o"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0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show</a:t>
            </a:r>
            <a:r>
              <a:rPr b="1" lang="fr-FR" sz="20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20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chimie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Comparer la force des acides et des bases.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Déterminer à l’aide d’un langage de programmation, le taux d’avancement final d’une transformation, modélisée par la réaction d’un acide dans l’eau. 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Idée : influence du pKa sur le taux d’avancement final pour une concentration initiale constante à parir de la saisie de Ci.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Résolution de l’équation du second degré obtenue à partir de la relation liant K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Latin Modern Roman"/>
                <a:ea typeface="Verdana"/>
              </a:rPr>
              <a:t>A</a:t>
            </a:r>
            <a:r>
              <a:rPr b="0" lang="fr-FR" sz="2600" spc="-1" strike="noStrike">
                <a:solidFill>
                  <a:srgbClr val="000000"/>
                </a:solidFill>
                <a:latin typeface="Latin Modern Roman"/>
                <a:ea typeface="Verdana"/>
              </a:rPr>
              <a:t> et 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Latin Modern Roman"/>
                <a:ea typeface="Verdana"/>
              </a:rPr>
              <a:t>f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 : </a:t>
            </a:r>
            <a:endParaRPr b="0" lang="fr-FR" sz="26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  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C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i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x </a:t>
            </a:r>
            <a:r>
              <a:rPr b="0" lang="fr-FR" sz="2600" spc="-1" strike="noStrike">
                <a:solidFill>
                  <a:srgbClr val="000000"/>
                </a:solidFill>
                <a:latin typeface="Symbol"/>
                <a:ea typeface="Verdana"/>
              </a:rPr>
              <a:t>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f</a:t>
            </a:r>
            <a:r>
              <a:rPr b="0" lang="fr-FR" sz="2600" spc="-1" strike="noStrike" baseline="30000">
                <a:solidFill>
                  <a:srgbClr val="000000"/>
                </a:solidFill>
                <a:latin typeface="Verdana"/>
                <a:ea typeface="Verdana"/>
              </a:rPr>
              <a:t>2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+ K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A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x </a:t>
            </a:r>
            <a:r>
              <a:rPr b="0" lang="fr-FR" sz="2600" spc="-1" strike="noStrike">
                <a:solidFill>
                  <a:srgbClr val="000000"/>
                </a:solidFill>
                <a:latin typeface="Symbol"/>
                <a:ea typeface="Verdana"/>
              </a:rPr>
              <a:t>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f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- K</a:t>
            </a:r>
            <a:r>
              <a:rPr b="0" lang="fr-FR" sz="2600" spc="-1" strike="noStrike" baseline="-25000">
                <a:solidFill>
                  <a:srgbClr val="000000"/>
                </a:solidFill>
                <a:latin typeface="Verdana"/>
                <a:ea typeface="Verdana"/>
              </a:rPr>
              <a:t>A</a:t>
            </a:r>
            <a:r>
              <a:rPr b="0" lang="fr-FR" sz="2600" spc="-1" strike="noStrike">
                <a:solidFill>
                  <a:srgbClr val="000000"/>
                </a:solidFill>
                <a:latin typeface="Verdana"/>
                <a:ea typeface="Verdana"/>
              </a:rPr>
              <a:t> = 0</a:t>
            </a:r>
            <a:endParaRPr b="0" lang="fr-FR" sz="2600" spc="-1" strike="noStrike">
              <a:latin typeface="Arial"/>
            </a:endParaRPr>
          </a:p>
        </p:txBody>
      </p:sp>
      <p:pic>
        <p:nvPicPr>
          <p:cNvPr id="565" name="Picture 2" descr=""/>
          <p:cNvPicPr/>
          <p:nvPr/>
        </p:nvPicPr>
        <p:blipFill>
          <a:blip r:embed="rId1"/>
          <a:srcRect l="5470" t="7387" r="6469" b="9769"/>
          <a:stretch/>
        </p:blipFill>
        <p:spPr>
          <a:xfrm>
            <a:off x="5800680" y="2129400"/>
            <a:ext cx="6098400" cy="322488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"/>
          <p:cNvSpPr/>
          <p:nvPr/>
        </p:nvSpPr>
        <p:spPr>
          <a:xfrm>
            <a:off x="1223280" y="927000"/>
            <a:ext cx="10357920" cy="47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Influence du pKA sur le taux d'avancement final à concentration Ci en acide égale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matplotlib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pyplot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plt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numpy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np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"Indiquer la valeur de la concentration de l'acide en mol/L : Ci = 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np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linspace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14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**(-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Delta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4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tauxfinal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=(-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Ka 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Delta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0.5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)/(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"pKa"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"taux d'avancement final taux(%)"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tauxfinal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"red"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marker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"o"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show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720000" y="1512000"/>
            <a:ext cx="69825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On relève dans le programme de terminale spécialité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73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>
            <a:off x="561960" y="3217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475" name="" descr=""/>
          <p:cNvPicPr/>
          <p:nvPr/>
        </p:nvPicPr>
        <p:blipFill>
          <a:blip r:embed="rId3"/>
          <a:stretch/>
        </p:blipFill>
        <p:spPr>
          <a:xfrm>
            <a:off x="6130440" y="3664440"/>
            <a:ext cx="5532120" cy="1446120"/>
          </a:xfrm>
          <a:prstGeom prst="rect">
            <a:avLst/>
          </a:prstGeom>
          <a:ln>
            <a:noFill/>
          </a:ln>
        </p:spPr>
      </p:pic>
      <p:pic>
        <p:nvPicPr>
          <p:cNvPr id="476" name="" descr=""/>
          <p:cNvPicPr/>
          <p:nvPr/>
        </p:nvPicPr>
        <p:blipFill>
          <a:blip r:embed="rId4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477" name="" descr=""/>
          <p:cNvPicPr/>
          <p:nvPr/>
        </p:nvPicPr>
        <p:blipFill>
          <a:blip r:embed="rId5"/>
          <a:stretch/>
        </p:blipFill>
        <p:spPr>
          <a:xfrm>
            <a:off x="555480" y="4231800"/>
            <a:ext cx="5275080" cy="950760"/>
          </a:xfrm>
          <a:prstGeom prst="rect">
            <a:avLst/>
          </a:prstGeom>
          <a:ln>
            <a:noFill/>
          </a:ln>
        </p:spPr>
      </p:pic>
      <p:pic>
        <p:nvPicPr>
          <p:cNvPr id="478" name="" descr=""/>
          <p:cNvPicPr/>
          <p:nvPr/>
        </p:nvPicPr>
        <p:blipFill>
          <a:blip r:embed="rId6"/>
          <a:stretch/>
        </p:blipFill>
        <p:spPr>
          <a:xfrm>
            <a:off x="565200" y="5348880"/>
            <a:ext cx="5265360" cy="769680"/>
          </a:xfrm>
          <a:prstGeom prst="rect">
            <a:avLst/>
          </a:prstGeom>
          <a:ln>
            <a:noFill/>
          </a:ln>
        </p:spPr>
      </p:pic>
      <p:pic>
        <p:nvPicPr>
          <p:cNvPr id="479" name="" descr=""/>
          <p:cNvPicPr/>
          <p:nvPr/>
        </p:nvPicPr>
        <p:blipFill>
          <a:blip r:embed="rId7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480" name="" descr=""/>
          <p:cNvPicPr/>
          <p:nvPr/>
        </p:nvPicPr>
        <p:blipFill>
          <a:blip r:embed="rId8"/>
          <a:stretch/>
        </p:blipFill>
        <p:spPr>
          <a:xfrm>
            <a:off x="3456000" y="2160000"/>
            <a:ext cx="5236920" cy="3981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chimie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68" name="CustomShape 2"/>
          <p:cNvSpPr/>
          <p:nvPr/>
        </p:nvSpPr>
        <p:spPr>
          <a:xfrm>
            <a:off x="609480" y="1920240"/>
            <a:ext cx="5383080" cy="436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Comparer la force des acides et des bases.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Tracer, à l’aide d’un langage de programmation, le diagramme de distribution des espèces d’un couple acide-base de pKa donné.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Saisie du pKa et de la concentration initiale Ci.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Utilisation des formules :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pH = pK</a:t>
            </a:r>
            <a:r>
              <a:rPr b="0" lang="fr-FR" sz="2400" spc="-1" strike="noStrike" baseline="-25000">
                <a:solidFill>
                  <a:srgbClr val="000000"/>
                </a:solidFill>
                <a:latin typeface="Latin Modern Roman"/>
                <a:ea typeface="Verdana"/>
              </a:rPr>
              <a:t>A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 + log(CB/CA) ;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Ci = CA</a:t>
            </a:r>
            <a:r>
              <a:rPr b="0" lang="fr-FR" sz="2400" spc="-1" strike="noStrike" baseline="-25000">
                <a:solidFill>
                  <a:srgbClr val="000000"/>
                </a:solidFill>
                <a:latin typeface="Latin Modern Roman"/>
                <a:ea typeface="Verdana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+ CB ; pourcentage des espèces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569" name="Picture 3" descr=""/>
          <p:cNvPicPr/>
          <p:nvPr/>
        </p:nvPicPr>
        <p:blipFill>
          <a:blip r:embed="rId1"/>
          <a:srcRect l="5229" t="5226" r="5498" b="11496"/>
          <a:stretch/>
        </p:blipFill>
        <p:spPr>
          <a:xfrm>
            <a:off x="6001920" y="2351160"/>
            <a:ext cx="5726880" cy="300276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862200" y="536760"/>
            <a:ext cx="10488240" cy="61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Tracé du diagramme de distribution des espèces conjuguées A/B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numpy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np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matplotlib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pyplot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plt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la valeur du pKa du couple acide-base : pKa = 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float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la valeur de la concentration en quantité de matière de l'acide en mol/L: Ci ="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pH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np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linspace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14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100 valeurs allant de 0 à 14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/(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pH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pKa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pB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CB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/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title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"diagramme de distribution des espèces AH et A-"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"pH"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'Pourcentage des espèces(%)'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True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pH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'red'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"Pourcentage de la forme acide AH"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plot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pH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pB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'green'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"Pourcentage de la forme basique A-"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legend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show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72" name="CustomShape 2"/>
          <p:cNvSpPr/>
          <p:nvPr/>
        </p:nvSpPr>
        <p:spPr>
          <a:xfrm>
            <a:off x="1872000" y="2680920"/>
            <a:ext cx="69825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Partie Physique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573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574" name="" descr=""/>
          <p:cNvPicPr/>
          <p:nvPr/>
        </p:nvPicPr>
        <p:blipFill>
          <a:blip r:embed="rId2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75" name="" descr=""/>
          <p:cNvPicPr/>
          <p:nvPr/>
        </p:nvPicPr>
        <p:blipFill>
          <a:blip r:embed="rId3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576" name="" descr=""/>
          <p:cNvPicPr/>
          <p:nvPr/>
        </p:nvPicPr>
        <p:blipFill>
          <a:blip r:embed="rId4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Relier les actions appliquées à un système à son mouvement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Exploiter, à l’aide d’un langage de programmation, des données astronomiques ou satellitaires pour tester les deuxièmes et troisièmes lois de Kepler.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Saisie des coordonnées polaires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Calcul d’aire d’un triangle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A(i) = 0.5 * (r(i+1) x r(i) x sin (θ(i+1)-θ(i))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Source : M. Brumerelle Lunéville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579" name="Picture 2" descr=""/>
          <p:cNvPicPr/>
          <p:nvPr/>
        </p:nvPicPr>
        <p:blipFill>
          <a:blip r:embed="rId1"/>
          <a:srcRect l="4502" t="6093" r="5254" b="8474"/>
          <a:stretch/>
        </p:blipFill>
        <p:spPr>
          <a:xfrm>
            <a:off x="5988240" y="2560320"/>
            <a:ext cx="5888520" cy="313344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849240" y="261360"/>
            <a:ext cx="10383840" cy="61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Programme permettant de vérifier la 2ème loi de Kepler à partir de données expérimentales 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numpy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np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matplotlib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pyplot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plt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math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thêta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53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100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141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178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215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255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301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354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cette liste est à compléter : il s'agit de l'angle en degré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1.381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1.430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1.535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1.629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1.666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1.636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1.548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1.441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1.382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cette liste est à compléter : il s'agit du rayon en unité astronomique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radian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np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radians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thêta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jours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84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un nombre entier est attendu : c'est le nombre de jours écoulés entre deux relevés de la position de Mars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=[]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cette liste permet de stocker les calculs d'aire balayée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=[]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cette liste permet de stocker les dates où les mesures ont été réalisées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for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i 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in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range 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len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thêta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)-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: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sin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radian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]-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radian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])))/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à vous de compléter !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jours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title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"Deuxième loi de Kepler"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scatter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"red"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marker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"+"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"t(jours)"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             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à vous d'indiquer grandeur et unité sur cet axe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"A(UA²)"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                    </a:t>
            </a:r>
            <a:r>
              <a:rPr b="0" lang="fr-FR" sz="18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à vous d'indiquer grandeur et unité sur cet axe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axis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([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1.2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max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1.2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max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)])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1" lang="fr-FR" sz="1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True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show</a:t>
            </a:r>
            <a:r>
              <a:rPr b="1" lang="fr-FR" sz="1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82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Exploiter, à l’aide d’un langage de programmation, des données astronomiques ou satellitaires pour tester les deuxièmes et troisièmes lois de Kepler.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Programme professeur permettant de générer les coordonnées polaires avec la méthode d’Euler saisie de l’excentricité, de la période, du demi grand axe et du pas de l’itération.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r(i) = a x (1 - e</a:t>
            </a:r>
            <a:r>
              <a:rPr b="0" lang="fr-FR" sz="2400" spc="-1" strike="noStrike" baseline="30000">
                <a:solidFill>
                  <a:srgbClr val="000000"/>
                </a:solidFill>
                <a:latin typeface="Palatino Linotype"/>
                <a:ea typeface="Verdana"/>
              </a:rPr>
              <a:t>2</a:t>
            </a: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)/(1+ e x cos(</a:t>
            </a:r>
            <a:r>
              <a:rPr b="0" lang="fr-FR" sz="2400" spc="-1" strike="noStrike">
                <a:solidFill>
                  <a:srgbClr val="000000"/>
                </a:solidFill>
                <a:latin typeface="Symbol"/>
                <a:ea typeface="Verdana"/>
              </a:rPr>
              <a:t></a:t>
            </a: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(i))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d</a:t>
            </a:r>
            <a:r>
              <a:rPr b="0" lang="fr-FR" sz="2400" spc="-1" strike="noStrike">
                <a:solidFill>
                  <a:srgbClr val="000000"/>
                </a:solidFill>
                <a:latin typeface="Symbol"/>
                <a:ea typeface="Verdana"/>
              </a:rPr>
              <a:t></a:t>
            </a: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/dt = 2 x </a:t>
            </a:r>
            <a:r>
              <a:rPr b="0" lang="fr-FR" sz="2400" spc="-1" strike="noStrike">
                <a:solidFill>
                  <a:srgbClr val="000000"/>
                </a:solidFill>
                <a:latin typeface="Symbol"/>
                <a:ea typeface="Verdana"/>
              </a:rPr>
              <a:t></a:t>
            </a: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 x a</a:t>
            </a:r>
            <a:r>
              <a:rPr b="0" lang="fr-FR" sz="2400" spc="-1" strike="noStrike" baseline="30000">
                <a:solidFill>
                  <a:srgbClr val="000000"/>
                </a:solidFill>
                <a:latin typeface="Palatino Linotype"/>
                <a:ea typeface="Verdana"/>
              </a:rPr>
              <a:t>2</a:t>
            </a: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 (1 – e)</a:t>
            </a:r>
            <a:r>
              <a:rPr b="0" lang="fr-FR" sz="2400" spc="-1" strike="noStrike" baseline="30000">
                <a:solidFill>
                  <a:srgbClr val="000000"/>
                </a:solidFill>
                <a:latin typeface="Palatino Linotype"/>
                <a:ea typeface="Verdana"/>
              </a:rPr>
              <a:t>1/2</a:t>
            </a: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 / (T x r(i)</a:t>
            </a:r>
            <a:r>
              <a:rPr b="0" lang="fr-FR" sz="2400" spc="-1" strike="noStrike" baseline="30000">
                <a:solidFill>
                  <a:srgbClr val="000000"/>
                </a:solidFill>
                <a:latin typeface="Palatino Linotype"/>
                <a:ea typeface="Verdana"/>
              </a:rPr>
              <a:t>2</a:t>
            </a:r>
            <a:r>
              <a:rPr b="0" lang="fr-FR" sz="2400" spc="-1" strike="noStrike">
                <a:solidFill>
                  <a:srgbClr val="000000"/>
                </a:solidFill>
                <a:latin typeface="Palatino Linotype"/>
                <a:ea typeface="Verdana"/>
              </a:rPr>
              <a:t>)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Exemple comète de Halley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583" name="Picture 5" descr=""/>
          <p:cNvPicPr/>
          <p:nvPr/>
        </p:nvPicPr>
        <p:blipFill>
          <a:blip r:embed="rId1"/>
          <a:srcRect l="6845" t="8248" r="8934" b="11924"/>
          <a:stretch/>
        </p:blipFill>
        <p:spPr>
          <a:xfrm>
            <a:off x="5995800" y="1920240"/>
            <a:ext cx="6028560" cy="321156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930240" y="181800"/>
            <a:ext cx="10227240" cy="642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8000"/>
                </a:solidFill>
                <a:latin typeface="Palatino Linotype"/>
                <a:ea typeface="DejaVu Sans"/>
              </a:rPr>
              <a:t># Générer la trajectoire en coordonnées polaires Loi Kepler 1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math </a:t>
            </a: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from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matplotlib </a:t>
            </a: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import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pyplot </a:t>
            </a: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as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plt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dt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la valeur du pas de l'itération en jour : dt ="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la valeur de l'excentricité e ="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float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"Entrer le demi grand axe de l'orbite en UA : a="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input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"Een jour Entrer la pétiode orbitale en jour : T="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for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i </a:t>
            </a: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in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range 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4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):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dt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)/(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cos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])))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dangle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-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**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)**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0.5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)/(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]**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dt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]+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dangle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cos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]))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]*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sin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]))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"angle"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"r"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"x"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print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"y"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figure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scatter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"red"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marker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"o"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scatter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"yellow"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marker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"o"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"x(UA)"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"y(UA)"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axis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13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"equal"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1" lang="fr-FR" sz="13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True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13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show</a:t>
            </a:r>
            <a:r>
              <a:rPr b="1" lang="fr-FR" sz="13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()</a:t>
            </a:r>
            <a:endParaRPr b="0" lang="fr-FR" sz="13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609480" y="704160"/>
            <a:ext cx="109717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0" lang="fr-FR" sz="4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Calcul de l’aire balayée en 1 jour, on ajoute les instructions ci-dessous au programme précédent :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586" name="CustomShape 2"/>
          <p:cNvSpPr/>
          <p:nvPr/>
        </p:nvSpPr>
        <p:spPr>
          <a:xfrm>
            <a:off x="609480" y="1920240"/>
            <a:ext cx="8912160" cy="443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aire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=[]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=[]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2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for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i </a:t>
            </a:r>
            <a:r>
              <a:rPr b="1" lang="fr-FR" sz="2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in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range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4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):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aire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((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]*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r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]*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sin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+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1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]-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angle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])/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))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    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append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[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i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])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figure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2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scatter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aire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c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"blue"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marker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=</a:t>
            </a:r>
            <a:r>
              <a:rPr b="0" lang="fr-FR" sz="2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"o"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xlabel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"tt(jours)"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ylabel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808080"/>
                </a:solidFill>
                <a:latin typeface="Palatino Linotype"/>
                <a:ea typeface="DejaVu Sans"/>
              </a:rPr>
              <a:t>"aire(UA2)"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axis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([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4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0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,</a:t>
            </a:r>
            <a:r>
              <a:rPr b="0" lang="fr-FR" sz="2800" spc="-1" strike="noStrike">
                <a:solidFill>
                  <a:srgbClr val="ff0000"/>
                </a:solidFill>
                <a:latin typeface="Palatino Linotype"/>
                <a:ea typeface="DejaVu Sans"/>
              </a:rPr>
              <a:t>5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*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max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aire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)])</a:t>
            </a:r>
            <a:endParaRPr b="0" lang="fr-FR" sz="2800" spc="-1" strike="noStrike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61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plt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.</a:t>
            </a:r>
            <a:r>
              <a:rPr b="0" lang="fr-FR" sz="2800" spc="-1" strike="noStrike">
                <a:solidFill>
                  <a:srgbClr val="000000"/>
                </a:solidFill>
                <a:latin typeface="Palatino Linotype"/>
                <a:ea typeface="DejaVu Sans"/>
              </a:rPr>
              <a:t>grid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(</a:t>
            </a:r>
            <a:r>
              <a:rPr b="1" lang="fr-FR" sz="2800" spc="-1" strike="noStrike">
                <a:solidFill>
                  <a:srgbClr val="0000ff"/>
                </a:solidFill>
                <a:latin typeface="Palatino Linotype"/>
                <a:ea typeface="DejaVu Sans"/>
              </a:rPr>
              <a:t>True</a:t>
            </a:r>
            <a:r>
              <a:rPr b="1" lang="fr-FR" sz="2800" spc="-1" strike="noStrike">
                <a:solidFill>
                  <a:srgbClr val="000080"/>
                </a:solidFill>
                <a:latin typeface="Palatino Linotype"/>
                <a:ea typeface="DejaVu Sans"/>
              </a:rPr>
              <a:t>)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587" name="Picture 2" descr=""/>
          <p:cNvPicPr/>
          <p:nvPr/>
        </p:nvPicPr>
        <p:blipFill>
          <a:blip r:embed="rId1"/>
          <a:srcRect l="6928" t="6954" r="5257" b="8479"/>
          <a:stretch/>
        </p:blipFill>
        <p:spPr>
          <a:xfrm>
            <a:off x="5699880" y="3422520"/>
            <a:ext cx="5824800" cy="315324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89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Relier les actions appliquées à un système à son mouvement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Exploiter, à l’aide d’un langage de programmation, des données astronomiques ou satellitaires pour tester les deuxièmes et troisièmes lois de Kepler.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Saisie des périodes et demi-grands axes des planètes + régression linéaire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Source : M. Brumerelle Lunéville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Le lien vers la vidéo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  <a:hlinkClick r:id="rId1"/>
              </a:rPr>
              <a:t>explicative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590" name="Picture 2" descr=""/>
          <p:cNvPicPr/>
          <p:nvPr/>
        </p:nvPicPr>
        <p:blipFill>
          <a:blip r:embed="rId2"/>
          <a:srcRect l="3774" t="0" r="4286" b="9336"/>
          <a:stretch/>
        </p:blipFill>
        <p:spPr>
          <a:xfrm>
            <a:off x="6400800" y="2624040"/>
            <a:ext cx="4948920" cy="274284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661680" y="286200"/>
            <a:ext cx="109713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609480" y="1920240"/>
            <a:ext cx="5383440" cy="403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Décrire un mouvement</a:t>
            </a: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Représenter, à l’aide d’un langage de programmation, des vecteurs accélération d’un point lors d’un mouvement</a:t>
            </a: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593" name="Image 4" descr=""/>
          <p:cNvPicPr/>
          <p:nvPr/>
        </p:nvPicPr>
        <p:blipFill>
          <a:blip r:embed="rId1"/>
          <a:stretch/>
        </p:blipFill>
        <p:spPr>
          <a:xfrm>
            <a:off x="1023840" y="4286160"/>
            <a:ext cx="4834440" cy="183636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594" name="Table 3"/>
          <p:cNvGraphicFramePr/>
          <p:nvPr/>
        </p:nvGraphicFramePr>
        <p:xfrm>
          <a:off x="6167520" y="1643040"/>
          <a:ext cx="5571360" cy="2189880"/>
        </p:xfrm>
        <a:graphic>
          <a:graphicData uri="http://schemas.openxmlformats.org/drawingml/2006/table">
            <a:tbl>
              <a:tblPr/>
              <a:tblGrid>
                <a:gridCol w="989640"/>
                <a:gridCol w="903960"/>
                <a:gridCol w="940680"/>
                <a:gridCol w="940680"/>
                <a:gridCol w="830880"/>
                <a:gridCol w="965880"/>
              </a:tblGrid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t(s)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Vx(m/s)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Vy(m/s)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V(m/s)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x(m)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y(m)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3,50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0,1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-1,0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3,45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0,2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-2,0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20,1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4,0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3,30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0,3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-2,9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20,2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6,0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3,06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0,4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-3,9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20,4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8,0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2,72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0,5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-4,9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20,6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10,0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2,28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0,6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-5,9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20,8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12,0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1,74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0,7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-6,9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21,1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14,0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1,10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79000"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0,8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i="1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-7,8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21,5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16,0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Verdana"/>
                          <a:ea typeface="Times New Roman"/>
                        </a:rPr>
                        <a:t>0,36</a:t>
                      </a:r>
                      <a:endParaRPr b="0" lang="fr-FR" sz="11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95" name="Image 6" descr=""/>
          <p:cNvPicPr/>
          <p:nvPr/>
        </p:nvPicPr>
        <p:blipFill>
          <a:blip r:embed="rId2"/>
          <a:srcRect l="6657" t="6737" r="7554" b="10527"/>
          <a:stretch/>
        </p:blipFill>
        <p:spPr>
          <a:xfrm>
            <a:off x="6238800" y="3857760"/>
            <a:ext cx="4942440" cy="268092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720000" y="1512000"/>
            <a:ext cx="69825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On relève dans le programme de terminale spécialité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83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484" name="" descr=""/>
          <p:cNvPicPr/>
          <p:nvPr/>
        </p:nvPicPr>
        <p:blipFill>
          <a:blip r:embed="rId2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485" name="" descr=""/>
          <p:cNvPicPr/>
          <p:nvPr/>
        </p:nvPicPr>
        <p:blipFill>
          <a:blip r:embed="rId3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486" name="" descr=""/>
          <p:cNvPicPr/>
          <p:nvPr/>
        </p:nvPicPr>
        <p:blipFill>
          <a:blip r:embed="rId4"/>
          <a:stretch/>
        </p:blipFill>
        <p:spPr>
          <a:xfrm>
            <a:off x="4542120" y="2088000"/>
            <a:ext cx="3160440" cy="379080"/>
          </a:xfrm>
          <a:prstGeom prst="rect">
            <a:avLst/>
          </a:prstGeom>
          <a:ln>
            <a:noFill/>
          </a:ln>
        </p:spPr>
      </p:pic>
      <p:pic>
        <p:nvPicPr>
          <p:cNvPr id="487" name="" descr=""/>
          <p:cNvPicPr/>
          <p:nvPr/>
        </p:nvPicPr>
        <p:blipFill>
          <a:blip r:embed="rId5"/>
          <a:stretch/>
        </p:blipFill>
        <p:spPr>
          <a:xfrm>
            <a:off x="610560" y="28044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488" name="" descr=""/>
          <p:cNvPicPr/>
          <p:nvPr/>
        </p:nvPicPr>
        <p:blipFill>
          <a:blip r:embed="rId6"/>
          <a:stretch/>
        </p:blipFill>
        <p:spPr>
          <a:xfrm>
            <a:off x="6523200" y="2741040"/>
            <a:ext cx="5427360" cy="1217520"/>
          </a:xfrm>
          <a:prstGeom prst="rect">
            <a:avLst/>
          </a:prstGeom>
          <a:ln>
            <a:noFill/>
          </a:ln>
        </p:spPr>
      </p:pic>
      <p:pic>
        <p:nvPicPr>
          <p:cNvPr id="489" name="" descr=""/>
          <p:cNvPicPr/>
          <p:nvPr/>
        </p:nvPicPr>
        <p:blipFill>
          <a:blip r:embed="rId7"/>
          <a:stretch/>
        </p:blipFill>
        <p:spPr>
          <a:xfrm>
            <a:off x="586440" y="4248000"/>
            <a:ext cx="5532120" cy="7887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661680" y="286200"/>
            <a:ext cx="109713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609480" y="1920240"/>
            <a:ext cx="5383440" cy="403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Partie : Relier les actions appliquées à un système à son mouvement</a:t>
            </a: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Représenter, à l’aide d’un langage de programmation ou d’un tableur, l’évolution des grandeurs énergétiques d’un système en mouvement dans un champ uniforme.</a:t>
            </a: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88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598" name="Image 4" descr=""/>
          <p:cNvPicPr/>
          <p:nvPr/>
        </p:nvPicPr>
        <p:blipFill>
          <a:blip r:embed="rId1"/>
          <a:stretch/>
        </p:blipFill>
        <p:spPr>
          <a:xfrm>
            <a:off x="6167520" y="1571760"/>
            <a:ext cx="4834440" cy="1836360"/>
          </a:xfrm>
          <a:prstGeom prst="rect">
            <a:avLst/>
          </a:prstGeom>
          <a:ln w="9360">
            <a:noFill/>
          </a:ln>
        </p:spPr>
      </p:pic>
      <p:pic>
        <p:nvPicPr>
          <p:cNvPr id="599" name="Image 7" descr=""/>
          <p:cNvPicPr/>
          <p:nvPr/>
        </p:nvPicPr>
        <p:blipFill>
          <a:blip r:embed="rId2"/>
          <a:srcRect l="9150" t="8007" r="8779" b="11909"/>
          <a:stretch/>
        </p:blipFill>
        <p:spPr>
          <a:xfrm>
            <a:off x="6310440" y="3500280"/>
            <a:ext cx="5295240" cy="307116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601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2 activités « clé en mains »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Lois de Kepler (Eric Garnier)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Le </a:t>
            </a:r>
            <a:r>
              <a:rPr b="0" lang="fr-FR" sz="2400" spc="-1" strike="noStrike" u="sng">
                <a:solidFill>
                  <a:srgbClr val="6b9f25"/>
                </a:solidFill>
                <a:uFillTx/>
                <a:latin typeface="Latin Modern Roman"/>
                <a:ea typeface="Verdana"/>
                <a:hlinkClick r:id="rId1"/>
              </a:rPr>
              <a:t>lien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 vers l’activité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Trajectoire d’une balle (une même expérience, traitée de la seconde à la terminale) (Laurent Meyer)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Le </a:t>
            </a:r>
            <a:r>
              <a:rPr b="0" lang="fr-FR" sz="2400" spc="-1" strike="noStrike" u="sng">
                <a:solidFill>
                  <a:srgbClr val="6b9f25"/>
                </a:solidFill>
                <a:uFillTx/>
                <a:latin typeface="Latin Modern Roman"/>
                <a:ea typeface="Verdana"/>
                <a:hlinkClick r:id="rId2"/>
              </a:rPr>
              <a:t>lien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 vers l’activité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602" name="" descr=""/>
          <p:cNvPicPr/>
          <p:nvPr/>
        </p:nvPicPr>
        <p:blipFill>
          <a:blip r:embed="rId3"/>
          <a:stretch/>
        </p:blipFill>
        <p:spPr>
          <a:xfrm>
            <a:off x="5971680" y="2160000"/>
            <a:ext cx="5763600" cy="17488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604" name="CustomShape 2"/>
          <p:cNvSpPr/>
          <p:nvPr/>
        </p:nvSpPr>
        <p:spPr>
          <a:xfrm>
            <a:off x="609480" y="1920240"/>
            <a:ext cx="5383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1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Les programmes python</a:t>
            </a: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Dans un dossier zippé, disponible à cette </a:t>
            </a:r>
            <a:r>
              <a:rPr b="0" lang="fr-FR" sz="2400" spc="-1" strike="noStrike" u="sng">
                <a:solidFill>
                  <a:srgbClr val="6b9f25"/>
                </a:solidFill>
                <a:uFillTx/>
                <a:latin typeface="Latin Modern Roman"/>
                <a:ea typeface="Verdana"/>
                <a:hlinkClick r:id="rId1"/>
              </a:rPr>
              <a:t>adresse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  <a:buClr>
                <a:srgbClr val="626b1a"/>
              </a:buClr>
              <a:buSzPct val="95000"/>
              <a:buFont typeface="Wingdings 2" charset="2"/>
              <a:buChar char=""/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Une formation PAF reconduite « Programmation Python pour les Sciences Physiques » (2 niveaux?)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605" name="" descr=""/>
          <p:cNvPicPr/>
          <p:nvPr/>
        </p:nvPicPr>
        <p:blipFill>
          <a:blip r:embed="rId2"/>
          <a:stretch/>
        </p:blipFill>
        <p:spPr>
          <a:xfrm>
            <a:off x="6768000" y="2016000"/>
            <a:ext cx="3911760" cy="33764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661680" y="2862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 en physique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1096200" y="1920240"/>
            <a:ext cx="9559080" cy="403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Nous contacter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Eric Garnier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Eric.Garnier@ac-nancy-metz.fr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Étienne Hilger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Etienne.Hilger@ac-nancy-metz.fr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Karine Ladmiral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Karine-Anne.Ladmiral@ac-nancy-metz.fr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Didier Lommelé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Didier.Lommele@ac-nancy-metz.fr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Laurent Meyer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	</a:t>
            </a:r>
            <a:r>
              <a:rPr b="0" lang="fr-FR" sz="2400" spc="-1" strike="noStrike">
                <a:solidFill>
                  <a:srgbClr val="000000"/>
                </a:solidFill>
                <a:latin typeface="Latin Modern Roman"/>
                <a:ea typeface="Verdana"/>
              </a:rPr>
              <a:t>Laurent.Meyer@ac-nancy-metz.fr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47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  <a:p>
            <a:pPr marL="274320" indent="-272520">
              <a:lnSpc>
                <a:spcPct val="100000"/>
              </a:lnSpc>
              <a:spcBef>
                <a:spcPts val="519"/>
              </a:spcBef>
            </a:pPr>
            <a:endParaRPr b="0" lang="fr-FR" sz="24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720000" y="1512000"/>
            <a:ext cx="69825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On relève dans le programme de terminale spécialité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492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493" name="" descr=""/>
          <p:cNvPicPr/>
          <p:nvPr/>
        </p:nvPicPr>
        <p:blipFill>
          <a:blip r:embed="rId2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494" name="" descr=""/>
          <p:cNvPicPr/>
          <p:nvPr/>
        </p:nvPicPr>
        <p:blipFill>
          <a:blip r:embed="rId3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495" name="" descr=""/>
          <p:cNvPicPr/>
          <p:nvPr/>
        </p:nvPicPr>
        <p:blipFill>
          <a:blip r:embed="rId4"/>
          <a:stretch/>
        </p:blipFill>
        <p:spPr>
          <a:xfrm>
            <a:off x="4824000" y="2010240"/>
            <a:ext cx="2160360" cy="436320"/>
          </a:xfrm>
          <a:prstGeom prst="rect">
            <a:avLst/>
          </a:prstGeom>
          <a:ln>
            <a:noFill/>
          </a:ln>
        </p:spPr>
      </p:pic>
      <p:pic>
        <p:nvPicPr>
          <p:cNvPr id="496" name="" descr=""/>
          <p:cNvPicPr/>
          <p:nvPr/>
        </p:nvPicPr>
        <p:blipFill>
          <a:blip r:embed="rId5"/>
          <a:stretch/>
        </p:blipFill>
        <p:spPr>
          <a:xfrm>
            <a:off x="648000" y="2592000"/>
            <a:ext cx="5475240" cy="998280"/>
          </a:xfrm>
          <a:prstGeom prst="rect">
            <a:avLst/>
          </a:prstGeom>
          <a:ln>
            <a:noFill/>
          </a:ln>
        </p:spPr>
      </p:pic>
      <p:pic>
        <p:nvPicPr>
          <p:cNvPr id="497" name="" descr=""/>
          <p:cNvPicPr/>
          <p:nvPr/>
        </p:nvPicPr>
        <p:blipFill>
          <a:blip r:embed="rId6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720000" y="1512000"/>
            <a:ext cx="69825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On trouve aussi, sans l’étiquette « capacité numérique »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500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501" name="" descr=""/>
          <p:cNvPicPr/>
          <p:nvPr/>
        </p:nvPicPr>
        <p:blipFill>
          <a:blip r:embed="rId2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02" name="" descr=""/>
          <p:cNvPicPr/>
          <p:nvPr/>
        </p:nvPicPr>
        <p:blipFill>
          <a:blip r:embed="rId3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503" name="" descr=""/>
          <p:cNvPicPr/>
          <p:nvPr/>
        </p:nvPicPr>
        <p:blipFill>
          <a:blip r:embed="rId4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  <p:pic>
        <p:nvPicPr>
          <p:cNvPr id="504" name="" descr=""/>
          <p:cNvPicPr/>
          <p:nvPr/>
        </p:nvPicPr>
        <p:blipFill>
          <a:blip r:embed="rId5"/>
          <a:stretch/>
        </p:blipFill>
        <p:spPr>
          <a:xfrm>
            <a:off x="792000" y="3024000"/>
            <a:ext cx="4966560" cy="892440"/>
          </a:xfrm>
          <a:prstGeom prst="rect">
            <a:avLst/>
          </a:prstGeom>
          <a:ln>
            <a:noFill/>
          </a:ln>
        </p:spPr>
      </p:pic>
      <p:pic>
        <p:nvPicPr>
          <p:cNvPr id="505" name="" descr=""/>
          <p:cNvPicPr/>
          <p:nvPr/>
        </p:nvPicPr>
        <p:blipFill>
          <a:blip r:embed="rId6"/>
          <a:stretch/>
        </p:blipFill>
        <p:spPr>
          <a:xfrm>
            <a:off x="6207120" y="2107800"/>
            <a:ext cx="4591440" cy="842760"/>
          </a:xfrm>
          <a:prstGeom prst="rect">
            <a:avLst/>
          </a:prstGeom>
          <a:ln>
            <a:noFill/>
          </a:ln>
        </p:spPr>
      </p:pic>
      <p:pic>
        <p:nvPicPr>
          <p:cNvPr id="506" name="" descr=""/>
          <p:cNvPicPr/>
          <p:nvPr/>
        </p:nvPicPr>
        <p:blipFill>
          <a:blip r:embed="rId7"/>
          <a:stretch/>
        </p:blipFill>
        <p:spPr>
          <a:xfrm>
            <a:off x="3312000" y="4248000"/>
            <a:ext cx="5398920" cy="741240"/>
          </a:xfrm>
          <a:prstGeom prst="rect">
            <a:avLst/>
          </a:prstGeom>
          <a:ln>
            <a:noFill/>
          </a:ln>
        </p:spPr>
      </p:pic>
      <p:sp>
        <p:nvSpPr>
          <p:cNvPr id="507" name="CustomShape 3"/>
          <p:cNvSpPr/>
          <p:nvPr/>
        </p:nvSpPr>
        <p:spPr>
          <a:xfrm>
            <a:off x="4205880" y="5286600"/>
            <a:ext cx="69825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ce181e"/>
                </a:solidFill>
                <a:latin typeface="Latin Modern Roman"/>
                <a:ea typeface="DejaVu Sans"/>
              </a:rPr>
              <a:t>Notions abordées avec Python ? Arduino ?</a:t>
            </a:r>
            <a:endParaRPr b="0" lang="fr-FR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09" name="CustomShape 2"/>
          <p:cNvSpPr/>
          <p:nvPr/>
        </p:nvSpPr>
        <p:spPr>
          <a:xfrm>
            <a:off x="720000" y="1512000"/>
            <a:ext cx="6982560" cy="4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On trouve aussi, sans l’étiquette « capacité numérique »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510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511" name="" descr=""/>
          <p:cNvPicPr/>
          <p:nvPr/>
        </p:nvPicPr>
        <p:blipFill>
          <a:blip r:embed="rId2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12" name="" descr=""/>
          <p:cNvPicPr/>
          <p:nvPr/>
        </p:nvPicPr>
        <p:blipFill>
          <a:blip r:embed="rId3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513" name="" descr=""/>
          <p:cNvPicPr/>
          <p:nvPr/>
        </p:nvPicPr>
        <p:blipFill>
          <a:blip r:embed="rId4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  <p:pic>
        <p:nvPicPr>
          <p:cNvPr id="514" name="" descr=""/>
          <p:cNvPicPr/>
          <p:nvPr/>
        </p:nvPicPr>
        <p:blipFill>
          <a:blip r:embed="rId5"/>
          <a:stretch/>
        </p:blipFill>
        <p:spPr>
          <a:xfrm>
            <a:off x="680760" y="2232000"/>
            <a:ext cx="5005800" cy="659520"/>
          </a:xfrm>
          <a:prstGeom prst="rect">
            <a:avLst/>
          </a:prstGeom>
          <a:ln>
            <a:noFill/>
          </a:ln>
        </p:spPr>
      </p:pic>
      <p:pic>
        <p:nvPicPr>
          <p:cNvPr id="515" name="" descr=""/>
          <p:cNvPicPr/>
          <p:nvPr/>
        </p:nvPicPr>
        <p:blipFill>
          <a:blip r:embed="rId6"/>
          <a:stretch/>
        </p:blipFill>
        <p:spPr>
          <a:xfrm>
            <a:off x="6264000" y="2281320"/>
            <a:ext cx="4751280" cy="741240"/>
          </a:xfrm>
          <a:prstGeom prst="rect">
            <a:avLst/>
          </a:prstGeom>
          <a:ln>
            <a:noFill/>
          </a:ln>
        </p:spPr>
      </p:pic>
      <p:pic>
        <p:nvPicPr>
          <p:cNvPr id="516" name="" descr=""/>
          <p:cNvPicPr/>
          <p:nvPr/>
        </p:nvPicPr>
        <p:blipFill>
          <a:blip r:embed="rId7"/>
          <a:stretch/>
        </p:blipFill>
        <p:spPr>
          <a:xfrm>
            <a:off x="691920" y="3255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17" name="" descr=""/>
          <p:cNvPicPr/>
          <p:nvPr/>
        </p:nvPicPr>
        <p:blipFill>
          <a:blip r:embed="rId8"/>
          <a:stretch/>
        </p:blipFill>
        <p:spPr>
          <a:xfrm>
            <a:off x="6242400" y="3312000"/>
            <a:ext cx="5132160" cy="522000"/>
          </a:xfrm>
          <a:prstGeom prst="rect">
            <a:avLst/>
          </a:prstGeom>
          <a:ln>
            <a:noFill/>
          </a:ln>
        </p:spPr>
      </p:pic>
      <p:pic>
        <p:nvPicPr>
          <p:cNvPr id="518" name="" descr=""/>
          <p:cNvPicPr/>
          <p:nvPr/>
        </p:nvPicPr>
        <p:blipFill>
          <a:blip r:embed="rId9"/>
          <a:stretch/>
        </p:blipFill>
        <p:spPr>
          <a:xfrm>
            <a:off x="6336000" y="4081320"/>
            <a:ext cx="4789440" cy="741240"/>
          </a:xfrm>
          <a:prstGeom prst="rect">
            <a:avLst/>
          </a:prstGeom>
          <a:ln>
            <a:noFill/>
          </a:ln>
        </p:spPr>
      </p:pic>
      <p:sp>
        <p:nvSpPr>
          <p:cNvPr id="519" name="CustomShape 3"/>
          <p:cNvSpPr/>
          <p:nvPr/>
        </p:nvSpPr>
        <p:spPr>
          <a:xfrm>
            <a:off x="2088000" y="5544000"/>
            <a:ext cx="69825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ce181e"/>
                </a:solidFill>
                <a:latin typeface="Latin Modern Roman"/>
                <a:ea typeface="DejaVu Sans"/>
              </a:rPr>
              <a:t>Traitement numérique des ces capacités ?</a:t>
            </a:r>
            <a:br/>
            <a:r>
              <a:rPr b="0" lang="fr-FR" sz="1800" spc="-1" strike="noStrike">
                <a:solidFill>
                  <a:srgbClr val="ce181e"/>
                </a:solidFill>
                <a:latin typeface="Latin Modern Roman"/>
                <a:ea typeface="DejaVu Sans"/>
              </a:rPr>
              <a:t>( certains élèves sans spé math depuis la première )</a:t>
            </a:r>
            <a:endParaRPr b="0" lang="fr-FR" sz="1800" spc="-1" strike="noStrike">
              <a:latin typeface="Arial"/>
            </a:endParaRPr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21" name="CustomShape 2"/>
          <p:cNvSpPr/>
          <p:nvPr/>
        </p:nvSpPr>
        <p:spPr>
          <a:xfrm>
            <a:off x="1872000" y="2680920"/>
            <a:ext cx="69825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Mesure et Incertitudes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522" name="" descr=""/>
          <p:cNvPicPr/>
          <p:nvPr/>
        </p:nvPicPr>
        <p:blipFill>
          <a:blip r:embed="rId1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523" name="" descr=""/>
          <p:cNvPicPr/>
          <p:nvPr/>
        </p:nvPicPr>
        <p:blipFill>
          <a:blip r:embed="rId2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24" name="" descr=""/>
          <p:cNvPicPr/>
          <p:nvPr/>
        </p:nvPicPr>
        <p:blipFill>
          <a:blip r:embed="rId3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525" name="" descr=""/>
          <p:cNvPicPr/>
          <p:nvPr/>
        </p:nvPicPr>
        <p:blipFill>
          <a:blip r:embed="rId4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27" name="CustomShape 2"/>
          <p:cNvSpPr/>
          <p:nvPr/>
        </p:nvSpPr>
        <p:spPr>
          <a:xfrm>
            <a:off x="1872000" y="2680920"/>
            <a:ext cx="69825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 u="sng">
                <a:solidFill>
                  <a:srgbClr val="6b9f25"/>
                </a:solidFill>
                <a:uFillTx/>
                <a:latin typeface="Latin Modern Roman"/>
                <a:ea typeface="DejaVu Sans"/>
                <a:hlinkClick r:id="rId1"/>
              </a:rPr>
              <a:t>Lien</a:t>
            </a:r>
            <a:r>
              <a:rPr b="0" lang="fr-FR" sz="1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 vers la vidéo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 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528" name="" descr=""/>
          <p:cNvPicPr/>
          <p:nvPr/>
        </p:nvPicPr>
        <p:blipFill>
          <a:blip r:embed="rId2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529" name="" descr=""/>
          <p:cNvPicPr/>
          <p:nvPr/>
        </p:nvPicPr>
        <p:blipFill>
          <a:blip r:embed="rId3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30" name="" descr=""/>
          <p:cNvPicPr/>
          <p:nvPr/>
        </p:nvPicPr>
        <p:blipFill>
          <a:blip r:embed="rId4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531" name="" descr=""/>
          <p:cNvPicPr/>
          <p:nvPr/>
        </p:nvPicPr>
        <p:blipFill>
          <a:blip r:embed="rId5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  <p:pic>
        <p:nvPicPr>
          <p:cNvPr id="532" name="" descr=""/>
          <p:cNvPicPr/>
          <p:nvPr/>
        </p:nvPicPr>
        <p:blipFill>
          <a:blip r:embed="rId6"/>
          <a:stretch/>
        </p:blipFill>
        <p:spPr>
          <a:xfrm>
            <a:off x="5611320" y="1718640"/>
            <a:ext cx="5475600" cy="1808280"/>
          </a:xfrm>
          <a:prstGeom prst="rect">
            <a:avLst/>
          </a:prstGeom>
          <a:ln>
            <a:noFill/>
          </a:ln>
        </p:spPr>
      </p:pic>
      <p:pic>
        <p:nvPicPr>
          <p:cNvPr id="533" name="" descr=""/>
          <p:cNvPicPr/>
          <p:nvPr/>
        </p:nvPicPr>
        <p:blipFill>
          <a:blip r:embed="rId7"/>
          <a:stretch/>
        </p:blipFill>
        <p:spPr>
          <a:xfrm>
            <a:off x="3672000" y="4140720"/>
            <a:ext cx="5618160" cy="9702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700920" y="234000"/>
            <a:ext cx="10971000" cy="11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fr-FR" sz="5000" spc="-1" strike="noStrike">
                <a:solidFill>
                  <a:srgbClr val="455f51"/>
                </a:solidFill>
                <a:latin typeface="Latin Modern Roman"/>
                <a:ea typeface="DejaVu Sans"/>
              </a:rPr>
              <a:t>Capacités numériques</a:t>
            </a:r>
            <a:r>
              <a:rPr b="0" lang="fr-FR" sz="5000" spc="-1" strike="noStrike">
                <a:solidFill>
                  <a:srgbClr val="455f51"/>
                </a:solidFill>
                <a:latin typeface="Century Gothic"/>
                <a:ea typeface="DejaVu Sans"/>
              </a:rPr>
              <a:t> </a:t>
            </a:r>
            <a:endParaRPr b="0" lang="fr-FR" sz="5000" spc="-1" strike="noStrike"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1872000" y="2680920"/>
            <a:ext cx="69825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 u="sng">
                <a:solidFill>
                  <a:srgbClr val="6b9f25"/>
                </a:solidFill>
                <a:uFillTx/>
                <a:latin typeface="Latin Modern Roman"/>
                <a:ea typeface="DejaVu Sans"/>
                <a:hlinkClick r:id="rId1"/>
              </a:rPr>
              <a:t>Lien</a:t>
            </a:r>
            <a:r>
              <a:rPr b="0" lang="fr-FR" sz="1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 vers la vidéo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Latin Modern Roman"/>
                <a:ea typeface="DejaVu Sans"/>
              </a:rPr>
              <a:t> 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536" name="" descr=""/>
          <p:cNvPicPr/>
          <p:nvPr/>
        </p:nvPicPr>
        <p:blipFill>
          <a:blip r:embed="rId2"/>
          <a:stretch/>
        </p:blipFill>
        <p:spPr>
          <a:xfrm>
            <a:off x="-10584000" y="841320"/>
            <a:ext cx="5484600" cy="741240"/>
          </a:xfrm>
          <a:prstGeom prst="rect">
            <a:avLst/>
          </a:prstGeom>
          <a:ln>
            <a:noFill/>
          </a:ln>
        </p:spPr>
      </p:pic>
      <p:pic>
        <p:nvPicPr>
          <p:cNvPr id="537" name="" descr=""/>
          <p:cNvPicPr/>
          <p:nvPr/>
        </p:nvPicPr>
        <p:blipFill>
          <a:blip r:embed="rId3"/>
          <a:stretch/>
        </p:blipFill>
        <p:spPr>
          <a:xfrm>
            <a:off x="-8164080" y="807480"/>
            <a:ext cx="4922640" cy="703080"/>
          </a:xfrm>
          <a:prstGeom prst="rect">
            <a:avLst/>
          </a:prstGeom>
          <a:ln>
            <a:noFill/>
          </a:ln>
        </p:spPr>
      </p:pic>
      <p:pic>
        <p:nvPicPr>
          <p:cNvPr id="538" name="" descr=""/>
          <p:cNvPicPr/>
          <p:nvPr/>
        </p:nvPicPr>
        <p:blipFill>
          <a:blip r:embed="rId4"/>
          <a:stretch/>
        </p:blipFill>
        <p:spPr>
          <a:xfrm>
            <a:off x="-10837440" y="3960000"/>
            <a:ext cx="5580000" cy="722160"/>
          </a:xfrm>
          <a:prstGeom prst="rect">
            <a:avLst/>
          </a:prstGeom>
          <a:ln>
            <a:noFill/>
          </a:ln>
        </p:spPr>
      </p:pic>
      <p:pic>
        <p:nvPicPr>
          <p:cNvPr id="539" name="" descr=""/>
          <p:cNvPicPr/>
          <p:nvPr/>
        </p:nvPicPr>
        <p:blipFill>
          <a:blip r:embed="rId5"/>
          <a:stretch/>
        </p:blipFill>
        <p:spPr>
          <a:xfrm>
            <a:off x="-8064000" y="3833640"/>
            <a:ext cx="5503680" cy="988920"/>
          </a:xfrm>
          <a:prstGeom prst="rect">
            <a:avLst/>
          </a:prstGeom>
          <a:ln>
            <a:noFill/>
          </a:ln>
        </p:spPr>
      </p:pic>
      <p:pic>
        <p:nvPicPr>
          <p:cNvPr id="540" name="" descr=""/>
          <p:cNvPicPr/>
          <p:nvPr/>
        </p:nvPicPr>
        <p:blipFill>
          <a:blip r:embed="rId6"/>
          <a:stretch/>
        </p:blipFill>
        <p:spPr>
          <a:xfrm>
            <a:off x="4647960" y="4464000"/>
            <a:ext cx="5646960" cy="779760"/>
          </a:xfrm>
          <a:prstGeom prst="rect">
            <a:avLst/>
          </a:prstGeom>
          <a:ln>
            <a:noFill/>
          </a:ln>
        </p:spPr>
      </p:pic>
      <p:pic>
        <p:nvPicPr>
          <p:cNvPr id="541" name="" descr=""/>
          <p:cNvPicPr/>
          <p:nvPr/>
        </p:nvPicPr>
        <p:blipFill>
          <a:blip r:embed="rId7"/>
          <a:stretch/>
        </p:blipFill>
        <p:spPr>
          <a:xfrm>
            <a:off x="6192000" y="1728000"/>
            <a:ext cx="3770640" cy="25038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séance de réflexion d’entreprise</Template>
  <TotalTime>7771</TotalTime>
  <Application>LibreOffice/6.0.7.3$Linux_X86_64 LibreOffice_project/00m0$Build-3</Application>
  <Words>2991</Words>
  <Paragraphs>264</Paragraphs>
  <Company>Rectorat de l'Académie de Nancy-Metz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2018-12-27T15:19:56Z</dcterms:created>
  <dc:creator>Tanoh</dc:creator>
  <dc:description/>
  <dc:language>fr-FR</dc:language>
  <cp:lastModifiedBy/>
  <dcterms:modified xsi:type="dcterms:W3CDTF">2020-05-21T09:55:36Z</dcterms:modified>
  <cp:revision>360</cp:revision>
  <dc:subject/>
  <dc:title>Classe de secnde Programme mathématiques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Applications">
    <vt:lpwstr/>
  </property>
  <property fmtid="{D5CDD505-2E9C-101B-9397-08002B2CF9AE}" pid="4" name="CampaignTags">
    <vt:lpwstr/>
  </property>
  <property fmtid="{D5CDD505-2E9C-101B-9397-08002B2CF9AE}" pid="5" name="CategoryTags">
    <vt:lpwstr/>
  </property>
  <property fmtid="{D5CDD505-2E9C-101B-9397-08002B2CF9AE}" pid="6" name="Company">
    <vt:lpwstr>Rectorat de l'Académie de Nancy-Metz</vt:lpwstr>
  </property>
  <property fmtid="{D5CDD505-2E9C-101B-9397-08002B2CF9AE}" pid="7" name="ContentTypeId">
    <vt:lpwstr>0x010100AA3F7D94069FF64A86F7DFF56D60E3BE</vt:lpwstr>
  </property>
  <property fmtid="{D5CDD505-2E9C-101B-9397-08002B2CF9AE}" pid="8" name="FeatureTags">
    <vt:lpwstr/>
  </property>
  <property fmtid="{D5CDD505-2E9C-101B-9397-08002B2CF9AE}" pid="9" name="HiddenCategoryTags">
    <vt:lpwstr/>
  </property>
  <property fmtid="{D5CDD505-2E9C-101B-9397-08002B2CF9AE}" pid="10" name="HiddenSlides">
    <vt:i4>0</vt:i4>
  </property>
  <property fmtid="{D5CDD505-2E9C-101B-9397-08002B2CF9AE}" pid="11" name="HyperlinksChanged">
    <vt:bool>0</vt:bool>
  </property>
  <property fmtid="{D5CDD505-2E9C-101B-9397-08002B2CF9AE}" pid="12" name="InternalTags">
    <vt:lpwstr/>
  </property>
  <property fmtid="{D5CDD505-2E9C-101B-9397-08002B2CF9AE}" pid="13" name="LinksUpToDate">
    <vt:bool>0</vt:bool>
  </property>
  <property fmtid="{D5CDD505-2E9C-101B-9397-08002B2CF9AE}" pid="14" name="LocalizationTags">
    <vt:lpwstr/>
  </property>
  <property fmtid="{D5CDD505-2E9C-101B-9397-08002B2CF9AE}" pid="15" name="MMClips">
    <vt:i4>0</vt:i4>
  </property>
  <property fmtid="{D5CDD505-2E9C-101B-9397-08002B2CF9AE}" pid="16" name="Notes">
    <vt:i4>0</vt:i4>
  </property>
  <property fmtid="{D5CDD505-2E9C-101B-9397-08002B2CF9AE}" pid="17" name="Order">
    <vt:i4>74069100</vt:i4>
  </property>
  <property fmtid="{D5CDD505-2E9C-101B-9397-08002B2CF9AE}" pid="18" name="PresentationFormat">
    <vt:lpwstr>Grand écran</vt:lpwstr>
  </property>
  <property fmtid="{D5CDD505-2E9C-101B-9397-08002B2CF9AE}" pid="19" name="ScaleCrop">
    <vt:bool>0</vt:bool>
  </property>
  <property fmtid="{D5CDD505-2E9C-101B-9397-08002B2CF9AE}" pid="20" name="ScenarioTags">
    <vt:lpwstr/>
  </property>
  <property fmtid="{D5CDD505-2E9C-101B-9397-08002B2CF9AE}" pid="21" name="ShareDoc">
    <vt:bool>0</vt:bool>
  </property>
  <property fmtid="{D5CDD505-2E9C-101B-9397-08002B2CF9AE}" pid="22" name="Slides">
    <vt:i4>18</vt:i4>
  </property>
</Properties>
</file>