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62" r:id="rId6"/>
    <p:sldId id="259" r:id="rId7"/>
    <p:sldId id="260" r:id="rId8"/>
    <p:sldId id="261" r:id="rId9"/>
    <p:sldId id="263" r:id="rId10"/>
    <p:sldId id="264" r:id="rId11"/>
    <p:sldId id="265" r:id="rId12"/>
    <p:sldId id="267" r:id="rId13"/>
    <p:sldId id="278" r:id="rId14"/>
    <p:sldId id="268" r:id="rId15"/>
    <p:sldId id="279" r:id="rId16"/>
    <p:sldId id="271" r:id="rId17"/>
    <p:sldId id="273" r:id="rId18"/>
    <p:sldId id="275" r:id="rId19"/>
    <p:sldId id="276" r:id="rId20"/>
    <p:sldId id="277" r:id="rId21"/>
  </p:sldIdLst>
  <p:sldSz cx="6858000" cy="9144000" type="screen4x3"/>
  <p:notesSz cx="6858000" cy="9144000"/>
  <p:defaultTextStyle>
    <a:defPPr>
      <a:defRPr lang="en-US"/>
    </a:defPPr>
    <a:lvl1pPr marL="0" algn="l" defTabSz="914400" rtl="0" latinLnBrk="0">
      <a:defRPr sz="1800" kern="1200">
        <a:solidFill>
          <a:schemeClr val="tx1"/>
        </a:solidFill>
        <a:latin typeface="+mn-lt"/>
        <a:ea typeface="+mn-ea"/>
        <a:cs typeface="+mn-cs"/>
      </a:defRPr>
    </a:lvl1pPr>
    <a:lvl2pPr marL="457200" algn="l" defTabSz="914400" rtl="0" latinLnBrk="0">
      <a:defRPr sz="1800" kern="1200">
        <a:solidFill>
          <a:schemeClr val="tx1"/>
        </a:solidFill>
        <a:latin typeface="+mn-lt"/>
        <a:ea typeface="+mn-ea"/>
        <a:cs typeface="+mn-cs"/>
      </a:defRPr>
    </a:lvl2pPr>
    <a:lvl3pPr marL="914400" algn="l" defTabSz="914400" rtl="0" latinLnBrk="0">
      <a:defRPr sz="1800" kern="1200">
        <a:solidFill>
          <a:schemeClr val="tx1"/>
        </a:solidFill>
        <a:latin typeface="+mn-lt"/>
        <a:ea typeface="+mn-ea"/>
        <a:cs typeface="+mn-cs"/>
      </a:defRPr>
    </a:lvl3pPr>
    <a:lvl4pPr marL="1371600" algn="l" defTabSz="914400" rtl="0" latinLnBrk="0">
      <a:defRPr sz="1800" kern="1200">
        <a:solidFill>
          <a:schemeClr val="tx1"/>
        </a:solidFill>
        <a:latin typeface="+mn-lt"/>
        <a:ea typeface="+mn-ea"/>
        <a:cs typeface="+mn-cs"/>
      </a:defRPr>
    </a:lvl4pPr>
    <a:lvl5pPr marL="1828800" algn="l" defTabSz="914400" rtl="0" latinLnBrk="0">
      <a:defRPr sz="1800" kern="1200">
        <a:solidFill>
          <a:schemeClr val="tx1"/>
        </a:solidFill>
        <a:latin typeface="+mn-lt"/>
        <a:ea typeface="+mn-ea"/>
        <a:cs typeface="+mn-cs"/>
      </a:defRPr>
    </a:lvl5pPr>
    <a:lvl6pPr marL="2286000" algn="l" defTabSz="914400" rtl="0" latinLnBrk="0">
      <a:defRPr sz="1800" kern="1200">
        <a:solidFill>
          <a:schemeClr val="tx1"/>
        </a:solidFill>
        <a:latin typeface="+mn-lt"/>
        <a:ea typeface="+mn-ea"/>
        <a:cs typeface="+mn-cs"/>
      </a:defRPr>
    </a:lvl6pPr>
    <a:lvl7pPr marL="2743200" algn="l" defTabSz="914400" rtl="0" latinLnBrk="0">
      <a:defRPr sz="1800" kern="1200">
        <a:solidFill>
          <a:schemeClr val="tx1"/>
        </a:solidFill>
        <a:latin typeface="+mn-lt"/>
        <a:ea typeface="+mn-ea"/>
        <a:cs typeface="+mn-cs"/>
      </a:defRPr>
    </a:lvl7pPr>
    <a:lvl8pPr marL="3200400" algn="l" defTabSz="914400" rtl="0" latinLnBrk="0">
      <a:defRPr sz="1800" kern="1200">
        <a:solidFill>
          <a:schemeClr val="tx1"/>
        </a:solidFill>
        <a:latin typeface="+mn-lt"/>
        <a:ea typeface="+mn-ea"/>
        <a:cs typeface="+mn-cs"/>
      </a:defRPr>
    </a:lvl8pPr>
    <a:lvl9pPr marL="3657600" algn="l" defTabSz="914400" rtl="0" latinLnBrk="0">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53" autoAdjust="0"/>
    <p:restoredTop sz="94752" autoAdjust="0"/>
  </p:normalViewPr>
  <p:slideViewPr>
    <p:cSldViewPr>
      <p:cViewPr>
        <p:scale>
          <a:sx n="88" d="100"/>
          <a:sy n="88" d="100"/>
        </p:scale>
        <p:origin x="-3114" y="-72"/>
      </p:cViewPr>
      <p:guideLst>
        <p:guide orient="horz" pos="2860"/>
        <p:guide pos="2184"/>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4" Type="http://schemas.openxmlformats.org/officeDocument/2006/relationships/tableStyles" Target="tableStyles.xml"/><Relationship Id="rId23" Type="http://schemas.openxmlformats.org/officeDocument/2006/relationships/viewProps" Target="viewProps.xml"/><Relationship Id="rId22" Type="http://schemas.openxmlformats.org/officeDocument/2006/relationships/presProps" Target="presProps.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EAF463A-BC7C-46EE-9F1E-7F377CCA4891}"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83448D-3A78-4528-A469-B745A65DA480}"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7EAF463A-BC7C-46EE-9F1E-7F377CCA4891}"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83448D-3A78-4528-A469-B745A65DA480}"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hasCustomPrompt="1"/>
          </p:nvPr>
        </p:nvSpPr>
        <p:spPr>
          <a:xfrm>
            <a:off x="4972050" y="366185"/>
            <a:ext cx="1543050" cy="7802033"/>
          </a:xfrm>
        </p:spPr>
        <p:txBody>
          <a:bodyPr vert="eaVert"/>
          <a:lstStyle/>
          <a:p>
            <a:r>
              <a:rPr lang="en-US" smtClean="0"/>
              <a:t>Click to add title</a:t>
            </a:r>
            <a:endParaRPr lang="en-US"/>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7EAF463A-BC7C-46EE-9F1E-7F377CCA4891}"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83448D-3A78-4528-A469-B745A65DA480}"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7EAF463A-BC7C-46EE-9F1E-7F377CCA4891}"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83448D-3A78-4528-A469-B745A65DA480}"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7EAF463A-BC7C-46EE-9F1E-7F377CCA4891}"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83448D-3A78-4528-A469-B745A65DA480}"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7EAF463A-BC7C-46EE-9F1E-7F377CCA4891}"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83448D-3A78-4528-A469-B745A65DA480}"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7EAF463A-BC7C-46EE-9F1E-7F377CCA4891}"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483448D-3A78-4528-A469-B745A65DA480}"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EAF463A-BC7C-46EE-9F1E-7F377CCA4891}"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483448D-3A78-4528-A469-B745A65DA480}"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EAF463A-BC7C-46EE-9F1E-7F377CCA4891}"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483448D-3A78-4528-A469-B745A65DA480}"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7EAF463A-BC7C-46EE-9F1E-7F377CCA4891}"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83448D-3A78-4528-A469-B745A65DA480}"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7EAF463A-BC7C-46EE-9F1E-7F377CCA4891}"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83448D-3A78-4528-A469-B745A65DA480}"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1.jpe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2">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7EAF463A-BC7C-46EE-9F1E-7F377CCA4891}" type="datetimeFigureOut">
              <a:rPr lang="en-US" smtClean="0"/>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A483448D-3A78-4528-A469-B745A65DA480}"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latinLnBrk="0">
        <a:spcBef>
          <a:spcPct val="0"/>
        </a:spcBef>
        <a:buNone/>
        <a:defRPr sz="4400" kern="1200">
          <a:solidFill>
            <a:schemeClr val="tx1"/>
          </a:solidFill>
          <a:latin typeface="+mj-lt"/>
          <a:ea typeface="+mj-ea"/>
          <a:cs typeface="+mj-cs"/>
        </a:defRPr>
      </a:lvl1pPr>
    </p:titleStyle>
    <p:bodyStyle>
      <a:lvl1pPr marL="342900" indent="-342900" algn="l" defTabSz="914400" rtl="0" latinLnBrk="0">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latinLnBrk="0">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latinLnBrk="0">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latinLnBrk="0">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latinLnBrk="0">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latinLnBrk="0">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latinLnBrk="0">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latinLnBrk="0">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latinLnBrk="0">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latinLnBrk="0">
        <a:defRPr sz="1800" kern="1200">
          <a:solidFill>
            <a:schemeClr val="tx1"/>
          </a:solidFill>
          <a:latin typeface="+mn-lt"/>
          <a:ea typeface="+mn-ea"/>
          <a:cs typeface="+mn-cs"/>
        </a:defRPr>
      </a:lvl1pPr>
      <a:lvl2pPr marL="457200" algn="l" defTabSz="914400" rtl="0" latinLnBrk="0">
        <a:defRPr sz="1800" kern="1200">
          <a:solidFill>
            <a:schemeClr val="tx1"/>
          </a:solidFill>
          <a:latin typeface="+mn-lt"/>
          <a:ea typeface="+mn-ea"/>
          <a:cs typeface="+mn-cs"/>
        </a:defRPr>
      </a:lvl2pPr>
      <a:lvl3pPr marL="914400" algn="l" defTabSz="914400" rtl="0" latinLnBrk="0">
        <a:defRPr sz="1800" kern="1200">
          <a:solidFill>
            <a:schemeClr val="tx1"/>
          </a:solidFill>
          <a:latin typeface="+mn-lt"/>
          <a:ea typeface="+mn-ea"/>
          <a:cs typeface="+mn-cs"/>
        </a:defRPr>
      </a:lvl3pPr>
      <a:lvl4pPr marL="1371600" algn="l" defTabSz="914400" rtl="0" latinLnBrk="0">
        <a:defRPr sz="1800" kern="1200">
          <a:solidFill>
            <a:schemeClr val="tx1"/>
          </a:solidFill>
          <a:latin typeface="+mn-lt"/>
          <a:ea typeface="+mn-ea"/>
          <a:cs typeface="+mn-cs"/>
        </a:defRPr>
      </a:lvl4pPr>
      <a:lvl5pPr marL="1828800" algn="l" defTabSz="914400" rtl="0" latinLnBrk="0">
        <a:defRPr sz="1800" kern="1200">
          <a:solidFill>
            <a:schemeClr val="tx1"/>
          </a:solidFill>
          <a:latin typeface="+mn-lt"/>
          <a:ea typeface="+mn-ea"/>
          <a:cs typeface="+mn-cs"/>
        </a:defRPr>
      </a:lvl5pPr>
      <a:lvl6pPr marL="2286000" algn="l" defTabSz="914400" rtl="0" latinLnBrk="0">
        <a:defRPr sz="1800" kern="1200">
          <a:solidFill>
            <a:schemeClr val="tx1"/>
          </a:solidFill>
          <a:latin typeface="+mn-lt"/>
          <a:ea typeface="+mn-ea"/>
          <a:cs typeface="+mn-cs"/>
        </a:defRPr>
      </a:lvl6pPr>
      <a:lvl7pPr marL="2743200" algn="l" defTabSz="914400" rtl="0" latinLnBrk="0">
        <a:defRPr sz="1800" kern="1200">
          <a:solidFill>
            <a:schemeClr val="tx1"/>
          </a:solidFill>
          <a:latin typeface="+mn-lt"/>
          <a:ea typeface="+mn-ea"/>
          <a:cs typeface="+mn-cs"/>
        </a:defRPr>
      </a:lvl7pPr>
      <a:lvl8pPr marL="3200400" algn="l" defTabSz="914400" rtl="0" latinLnBrk="0">
        <a:defRPr sz="1800" kern="1200">
          <a:solidFill>
            <a:schemeClr val="tx1"/>
          </a:solidFill>
          <a:latin typeface="+mn-lt"/>
          <a:ea typeface="+mn-ea"/>
          <a:cs typeface="+mn-cs"/>
        </a:defRPr>
      </a:lvl8pPr>
      <a:lvl9pPr marL="3657600" algn="l" defTabSz="914400" rtl="0" latinLnBrk="0">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09600" y="1676400"/>
            <a:ext cx="5829300" cy="2438400"/>
          </a:xfrm>
        </p:spPr>
        <p:txBody>
          <a:bodyPr>
            <a:noAutofit/>
          </a:bodyPr>
          <a:lstStyle/>
          <a:p>
            <a:r>
              <a:rPr lang="ru-RU" b="1" dirty="0" smtClean="0">
                <a:solidFill>
                  <a:srgbClr val="FF0000"/>
                </a:solidFill>
                <a:latin typeface="Times New Roman" panose="02020603050405020304" pitchFamily="18" charset="0"/>
                <a:cs typeface="Times New Roman" panose="02020603050405020304" pitchFamily="18" charset="0"/>
              </a:rPr>
              <a:t>Картотека игр по </a:t>
            </a:r>
            <a:r>
              <a:rPr lang="ru-RU" b="1" dirty="0" err="1" smtClean="0">
                <a:solidFill>
                  <a:srgbClr val="FF0000"/>
                </a:solidFill>
                <a:latin typeface="Times New Roman" panose="02020603050405020304" pitchFamily="18" charset="0"/>
                <a:cs typeface="Times New Roman" panose="02020603050405020304" pitchFamily="18" charset="0"/>
              </a:rPr>
              <a:t>тимбилдингу</a:t>
            </a:r>
            <a:r>
              <a:rPr lang="ru-RU" b="1" dirty="0" smtClean="0">
                <a:solidFill>
                  <a:srgbClr val="FF0000"/>
                </a:solidFill>
                <a:latin typeface="Times New Roman" panose="02020603050405020304" pitchFamily="18" charset="0"/>
                <a:cs typeface="Times New Roman" panose="02020603050405020304" pitchFamily="18" charset="0"/>
              </a:rPr>
              <a:t> в ДОУ</a:t>
            </a:r>
            <a:endParaRPr lang="ru-RU" b="1" dirty="0" smtClean="0">
              <a:solidFill>
                <a:srgbClr val="FF0000"/>
              </a:solidFill>
              <a:latin typeface="Times New Roman" panose="02020603050405020304" pitchFamily="18" charset="0"/>
              <a:cs typeface="Times New Roman" panose="02020603050405020304" pitchFamily="18" charset="0"/>
            </a:endParaRPr>
          </a:p>
        </p:txBody>
      </p:sp>
      <p:pic>
        <p:nvPicPr>
          <p:cNvPr id="4" name="Рисунок 3" descr="maxresdefault.jpg"/>
          <p:cNvPicPr>
            <a:picLocks noChangeAspect="1"/>
          </p:cNvPicPr>
          <p:nvPr/>
        </p:nvPicPr>
        <p:blipFill>
          <a:blip r:embed="rId1"/>
          <a:srcRect l="16667" t="6543" r="15556" b="8519"/>
          <a:stretch>
            <a:fillRect/>
          </a:stretch>
        </p:blipFill>
        <p:spPr>
          <a:xfrm>
            <a:off x="1143000" y="4343400"/>
            <a:ext cx="4648200" cy="3276600"/>
          </a:xfrm>
          <a:prstGeom prst="rect">
            <a:avLst/>
          </a:prstGeom>
          <a:ln>
            <a:noFill/>
          </a:ln>
          <a:effectLst>
            <a:softEdge rad="112500"/>
          </a:effectLst>
        </p:spPr>
      </p:pic>
      <p:sp>
        <p:nvSpPr>
          <p:cNvPr id="6" name="TextBox 5"/>
          <p:cNvSpPr txBox="1"/>
          <p:nvPr/>
        </p:nvSpPr>
        <p:spPr>
          <a:xfrm>
            <a:off x="2514600" y="8001000"/>
            <a:ext cx="1905000" cy="461665"/>
          </a:xfrm>
          <a:prstGeom prst="rect">
            <a:avLst/>
          </a:prstGeom>
          <a:noFill/>
        </p:spPr>
        <p:txBody>
          <a:bodyPr wrap="square" rtlCol="0">
            <a:spAutoFit/>
          </a:bodyPr>
          <a:lstStyle/>
          <a:p>
            <a:pPr algn="ctr"/>
            <a:r>
              <a:rPr lang="ru-RU" sz="2400" dirty="0" smtClean="0">
                <a:solidFill>
                  <a:srgbClr val="002060"/>
                </a:solidFill>
                <a:latin typeface="Times New Roman" panose="02020603050405020304" pitchFamily="18" charset="0"/>
                <a:cs typeface="Times New Roman" panose="02020603050405020304" pitchFamily="18" charset="0"/>
              </a:rPr>
              <a:t>2022 год</a:t>
            </a:r>
            <a:endParaRPr lang="ru-RU" sz="2400" dirty="0" smtClean="0">
              <a:solidFill>
                <a:srgbClr val="002060"/>
              </a:solidFill>
              <a:latin typeface="Times New Roman" panose="02020603050405020304" pitchFamily="18" charset="0"/>
              <a:cs typeface="Times New Roman" panose="02020603050405020304" pitchFamily="18" charset="0"/>
            </a:endParaRPr>
          </a:p>
        </p:txBody>
      </p:sp>
      <p:sp>
        <p:nvSpPr>
          <p:cNvPr id="14" name="TextBox 7"/>
          <p:cNvSpPr txBox="1"/>
          <p:nvPr/>
        </p:nvSpPr>
        <p:spPr>
          <a:xfrm>
            <a:off x="609600" y="228600"/>
            <a:ext cx="5466080" cy="1198880"/>
          </a:xfrm>
          <a:prstGeom prst="rect">
            <a:avLst/>
          </a:prstGeom>
          <a:noFill/>
        </p:spPr>
        <p:txBody>
          <a:bodyPr wrap="square" rtlCol="0">
            <a:spAutoFit/>
          </a:bodyPr>
          <a:ls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endParaRPr lang="ru-RU" b="1" i="1" dirty="0" smtClean="0">
              <a:ln w="11430"/>
              <a:solidFill>
                <a:srgbClr val="000099"/>
              </a:solidFill>
              <a:effectLst>
                <a:outerShdw blurRad="50800" dist="39000" dir="5460000" algn="tl">
                  <a:srgbClr val="000000">
                    <a:alpha val="38000"/>
                  </a:srgbClr>
                </a:outerShdw>
              </a:effectLst>
              <a:latin typeface="Bookman Old Style" panose="02050604050505020204" pitchFamily="18" charset="0"/>
            </a:endParaRPr>
          </a:p>
          <a:p>
            <a:pPr algn="ctr"/>
            <a:r>
              <a:rPr lang="ru-RU" b="1" i="1" dirty="0" smtClean="0">
                <a:ln w="11430"/>
                <a:solidFill>
                  <a:srgbClr val="000099"/>
                </a:solidFill>
                <a:effectLst>
                  <a:outerShdw blurRad="50800" dist="39000" dir="5460000" algn="tl">
                    <a:srgbClr val="000000">
                      <a:alpha val="38000"/>
                    </a:srgbClr>
                  </a:outerShdw>
                </a:effectLst>
                <a:latin typeface="Bookman Old Style" panose="02050604050505020204" pitchFamily="18" charset="0"/>
              </a:rPr>
              <a:t>МДОАУ «Детский сад </a:t>
            </a:r>
            <a:endParaRPr lang="ru-RU" b="1" i="1" dirty="0" smtClean="0">
              <a:ln w="11430"/>
              <a:solidFill>
                <a:srgbClr val="000099"/>
              </a:solidFill>
              <a:effectLst>
                <a:outerShdw blurRad="50800" dist="39000" dir="5460000" algn="tl">
                  <a:srgbClr val="000000">
                    <a:alpha val="38000"/>
                  </a:srgbClr>
                </a:outerShdw>
              </a:effectLst>
              <a:latin typeface="Bookman Old Style" panose="02050604050505020204" pitchFamily="18" charset="0"/>
            </a:endParaRPr>
          </a:p>
          <a:p>
            <a:pPr algn="ctr"/>
            <a:r>
              <a:rPr lang="ru-RU" b="1" i="1" dirty="0" smtClean="0">
                <a:ln w="11430"/>
                <a:solidFill>
                  <a:srgbClr val="000099"/>
                </a:solidFill>
                <a:effectLst>
                  <a:outerShdw blurRad="50800" dist="39000" dir="5460000" algn="tl">
                    <a:srgbClr val="000000">
                      <a:alpha val="38000"/>
                    </a:srgbClr>
                  </a:outerShdw>
                </a:effectLst>
                <a:latin typeface="Bookman Old Style" panose="02050604050505020204" pitchFamily="18" charset="0"/>
              </a:rPr>
              <a:t>№ 221 «Сказка» </a:t>
            </a:r>
            <a:endParaRPr lang="ru-RU" b="1" i="1" dirty="0" smtClean="0">
              <a:ln w="11430"/>
              <a:solidFill>
                <a:srgbClr val="000099"/>
              </a:solidFill>
              <a:effectLst>
                <a:outerShdw blurRad="50800" dist="39000" dir="5460000" algn="tl">
                  <a:srgbClr val="000000">
                    <a:alpha val="38000"/>
                  </a:srgbClr>
                </a:outerShdw>
              </a:effectLst>
              <a:latin typeface="Bookman Old Style" panose="02050604050505020204" pitchFamily="18" charset="0"/>
            </a:endParaRPr>
          </a:p>
          <a:p>
            <a:pPr algn="ctr"/>
            <a:r>
              <a:rPr lang="ru-RU" b="1" i="1" dirty="0" smtClean="0">
                <a:ln w="11430"/>
                <a:solidFill>
                  <a:srgbClr val="000099"/>
                </a:solidFill>
                <a:effectLst>
                  <a:outerShdw blurRad="50800" dist="39000" dir="5460000" algn="tl">
                    <a:srgbClr val="000000">
                      <a:alpha val="38000"/>
                    </a:srgbClr>
                  </a:outerShdw>
                </a:effectLst>
                <a:latin typeface="Bookman Old Style" panose="02050604050505020204" pitchFamily="18" charset="0"/>
              </a:rPr>
              <a:t>комбинированного вида г.Орска»</a:t>
            </a:r>
            <a:endParaRPr lang="ru-RU" b="1" i="1" dirty="0" smtClean="0">
              <a:ln w="11430"/>
              <a:solidFill>
                <a:srgbClr val="000099"/>
              </a:solidFill>
              <a:effectLst>
                <a:outerShdw blurRad="50800" dist="39000" dir="5460000" algn="tl">
                  <a:srgbClr val="000000">
                    <a:alpha val="38000"/>
                  </a:srgbClr>
                </a:outerShdw>
              </a:effectLst>
              <a:latin typeface="Bookman Old Style" panose="02050604050505020204"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1000" y="533400"/>
            <a:ext cx="6172200" cy="1524000"/>
          </a:xfrm>
        </p:spPr>
        <p:txBody>
          <a:bodyPr>
            <a:normAutofit fontScale="90000"/>
          </a:bodyPr>
          <a:lstStyle/>
          <a:p>
            <a:r>
              <a:rPr lang="ru-RU" sz="4900" b="1" dirty="0" smtClean="0">
                <a:solidFill>
                  <a:srgbClr val="002060"/>
                </a:solidFill>
                <a:latin typeface="Times New Roman" panose="02020603050405020304" pitchFamily="18" charset="0"/>
                <a:cs typeface="Times New Roman" panose="02020603050405020304" pitchFamily="18" charset="0"/>
              </a:rPr>
              <a:t>«Дракон кусает свой хвост»</a:t>
            </a:r>
            <a:br>
              <a:rPr lang="ru-RU" sz="2400" dirty="0" smtClean="0">
                <a:solidFill>
                  <a:srgbClr val="002060"/>
                </a:solidFill>
              </a:rPr>
            </a:br>
            <a:br>
              <a:rPr lang="ru-RU" sz="2400" dirty="0" smtClean="0"/>
            </a:br>
            <a:endParaRPr lang="ru-RU" sz="2400" dirty="0"/>
          </a:p>
        </p:txBody>
      </p:sp>
      <p:sp>
        <p:nvSpPr>
          <p:cNvPr id="3" name="Содержимое 2"/>
          <p:cNvSpPr>
            <a:spLocks noGrp="1"/>
          </p:cNvSpPr>
          <p:nvPr>
            <p:ph idx="1"/>
          </p:nvPr>
        </p:nvSpPr>
        <p:spPr>
          <a:xfrm>
            <a:off x="304800" y="1752600"/>
            <a:ext cx="5905500" cy="6568018"/>
          </a:xfrm>
        </p:spPr>
        <p:txBody>
          <a:bodyPr>
            <a:normAutofit/>
          </a:bodyPr>
          <a:lstStyle/>
          <a:p>
            <a:pPr indent="0" algn="just">
              <a:buNone/>
            </a:pPr>
            <a:r>
              <a:rPr lang="ru-RU" sz="2800" dirty="0" smtClean="0">
                <a:latin typeface="Times New Roman" panose="02020603050405020304" pitchFamily="18" charset="0"/>
                <a:cs typeface="Times New Roman" panose="02020603050405020304" pitchFamily="18" charset="0"/>
              </a:rPr>
              <a:t>	Играющие стоят друг за другом, держась за талию впереди стоящего. Первый ребенок — это голова дракона, последний — кончик хвоста. Под музыку первый играющий пытается схватить последнего — </a:t>
            </a:r>
            <a:r>
              <a:rPr lang="ru-RU" sz="2800" i="1" dirty="0" smtClean="0">
                <a:latin typeface="Times New Roman" panose="02020603050405020304" pitchFamily="18" charset="0"/>
                <a:cs typeface="Times New Roman" panose="02020603050405020304" pitchFamily="18" charset="0"/>
              </a:rPr>
              <a:t>«дракон»</a:t>
            </a:r>
            <a:r>
              <a:rPr lang="ru-RU" sz="2800" dirty="0" smtClean="0">
                <a:latin typeface="Times New Roman" panose="02020603050405020304" pitchFamily="18" charset="0"/>
                <a:cs typeface="Times New Roman" panose="02020603050405020304" pitchFamily="18" charset="0"/>
              </a:rPr>
              <a:t> ловит свой </a:t>
            </a:r>
            <a:r>
              <a:rPr lang="ru-RU" sz="2800" i="1" dirty="0" smtClean="0">
                <a:latin typeface="Times New Roman" panose="02020603050405020304" pitchFamily="18" charset="0"/>
                <a:cs typeface="Times New Roman" panose="02020603050405020304" pitchFamily="18" charset="0"/>
              </a:rPr>
              <a:t>«хвост»</a:t>
            </a:r>
            <a:r>
              <a:rPr lang="ru-RU" sz="2800" dirty="0" smtClean="0">
                <a:latin typeface="Times New Roman" panose="02020603050405020304" pitchFamily="18" charset="0"/>
                <a:cs typeface="Times New Roman" panose="02020603050405020304" pitchFamily="18" charset="0"/>
              </a:rPr>
              <a:t>. Остальные дети цепко держатся друг за друга. Если дракон не поймает свой хвост, то в следующий раз на роль </a:t>
            </a:r>
            <a:r>
              <a:rPr lang="ru-RU" sz="2800" i="1" dirty="0" smtClean="0">
                <a:latin typeface="Times New Roman" panose="02020603050405020304" pitchFamily="18" charset="0"/>
                <a:cs typeface="Times New Roman" panose="02020603050405020304" pitchFamily="18" charset="0"/>
              </a:rPr>
              <a:t>«головы дракона»</a:t>
            </a:r>
            <a:r>
              <a:rPr lang="ru-RU" sz="2800" dirty="0" smtClean="0">
                <a:latin typeface="Times New Roman" panose="02020603050405020304" pitchFamily="18" charset="0"/>
                <a:cs typeface="Times New Roman" panose="02020603050405020304" pitchFamily="18" charset="0"/>
              </a:rPr>
              <a:t> назначается другой ребенок.</a:t>
            </a:r>
            <a:endParaRPr lang="ru-RU" sz="28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4800" y="990600"/>
            <a:ext cx="6172200" cy="838200"/>
          </a:xfrm>
        </p:spPr>
        <p:txBody>
          <a:bodyPr>
            <a:normAutofit fontScale="90000"/>
          </a:bodyPr>
          <a:lstStyle/>
          <a:p>
            <a:r>
              <a:rPr lang="ru-RU" sz="4900" b="1" dirty="0" smtClean="0">
                <a:solidFill>
                  <a:srgbClr val="002060"/>
                </a:solidFill>
                <a:latin typeface="Times New Roman" panose="02020603050405020304" pitchFamily="18" charset="0"/>
                <a:cs typeface="Times New Roman" panose="02020603050405020304" pitchFamily="18" charset="0"/>
              </a:rPr>
              <a:t>«Сиамские близнецы»</a:t>
            </a:r>
            <a:br>
              <a:rPr lang="ru-RU" dirty="0" smtClean="0"/>
            </a:br>
            <a:br>
              <a:rPr lang="ru-RU" dirty="0" smtClean="0"/>
            </a:br>
            <a:endParaRPr lang="ru-RU" dirty="0"/>
          </a:p>
        </p:txBody>
      </p:sp>
      <p:sp>
        <p:nvSpPr>
          <p:cNvPr id="3" name="Содержимое 2"/>
          <p:cNvSpPr>
            <a:spLocks noGrp="1"/>
          </p:cNvSpPr>
          <p:nvPr>
            <p:ph idx="1"/>
          </p:nvPr>
        </p:nvSpPr>
        <p:spPr>
          <a:xfrm>
            <a:off x="457200" y="1143000"/>
            <a:ext cx="5638800" cy="6263218"/>
          </a:xfrm>
        </p:spPr>
        <p:txBody>
          <a:bodyPr>
            <a:normAutofit/>
          </a:bodyPr>
          <a:lstStyle/>
          <a:p>
            <a:pPr indent="0" algn="just">
              <a:buNone/>
            </a:pPr>
            <a:r>
              <a:rPr lang="ru-RU" sz="2800" dirty="0" smtClean="0">
                <a:latin typeface="Times New Roman" panose="02020603050405020304" pitchFamily="18" charset="0"/>
                <a:cs typeface="Times New Roman" panose="02020603050405020304" pitchFamily="18" charset="0"/>
              </a:rPr>
              <a:t>	Дети разбиваются на пары, становятся плечом к плечу, обнимают друг друга одной рукой за пояс, одну ногу ставят рядом. Теперь они – «сросшиеся близнецы».</a:t>
            </a:r>
            <a:br>
              <a:rPr lang="ru-RU" sz="2800" dirty="0" smtClean="0">
                <a:latin typeface="Times New Roman" panose="02020603050405020304" pitchFamily="18" charset="0"/>
                <a:cs typeface="Times New Roman" panose="02020603050405020304" pitchFamily="18" charset="0"/>
              </a:rPr>
            </a:br>
            <a:r>
              <a:rPr lang="ru-RU" sz="2800" dirty="0" smtClean="0">
                <a:latin typeface="Times New Roman" panose="02020603050405020304" pitchFamily="18" charset="0"/>
                <a:cs typeface="Times New Roman" panose="02020603050405020304" pitchFamily="18" charset="0"/>
              </a:rPr>
              <a:t>Предложите им походить по помещению, присесть, повернуться, лечь, встать, порисовать, вырезать что-нибудь из бумаги, завязать шнурки.</a:t>
            </a:r>
            <a:endParaRPr lang="ru-RU" sz="28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1000" y="0"/>
            <a:ext cx="6172200" cy="1524000"/>
          </a:xfrm>
        </p:spPr>
        <p:txBody>
          <a:bodyPr/>
          <a:lstStyle/>
          <a:p>
            <a:r>
              <a:rPr lang="ru-RU" b="1" dirty="0" smtClean="0">
                <a:solidFill>
                  <a:srgbClr val="002060"/>
                </a:solidFill>
                <a:latin typeface="Times New Roman" panose="02020603050405020304" pitchFamily="18" charset="0"/>
                <a:cs typeface="Times New Roman" panose="02020603050405020304" pitchFamily="18" charset="0"/>
              </a:rPr>
              <a:t>«Косичка»</a:t>
            </a:r>
            <a:endParaRPr lang="ru-RU" b="1" dirty="0" smtClean="0">
              <a:solidFill>
                <a:srgbClr val="002060"/>
              </a:solidFill>
              <a:latin typeface="Times New Roman" panose="02020603050405020304" pitchFamily="18" charset="0"/>
              <a:cs typeface="Times New Roman" panose="02020603050405020304" pitchFamily="18" charset="0"/>
            </a:endParaRPr>
          </a:p>
        </p:txBody>
      </p:sp>
      <p:sp>
        <p:nvSpPr>
          <p:cNvPr id="3" name="Содержимое 2"/>
          <p:cNvSpPr>
            <a:spLocks noGrp="1"/>
          </p:cNvSpPr>
          <p:nvPr>
            <p:ph idx="1"/>
          </p:nvPr>
        </p:nvSpPr>
        <p:spPr>
          <a:xfrm>
            <a:off x="457200" y="1219200"/>
            <a:ext cx="5905500" cy="3505200"/>
          </a:xfrm>
        </p:spPr>
        <p:txBody>
          <a:bodyPr>
            <a:normAutofit/>
          </a:bodyPr>
          <a:lstStyle/>
          <a:p>
            <a:pPr indent="0" algn="just">
              <a:buNone/>
            </a:pPr>
            <a:r>
              <a:rPr lang="ru-RU" sz="2800" dirty="0" smtClean="0">
                <a:latin typeface="Times New Roman" panose="02020603050405020304" pitchFamily="18" charset="0"/>
                <a:cs typeface="Times New Roman" panose="02020603050405020304" pitchFamily="18" charset="0"/>
              </a:rPr>
              <a:t>	Участникам дается три веревки (ленточки)</a:t>
            </a:r>
            <a:br>
              <a:rPr lang="ru-RU" sz="2800" dirty="0" smtClean="0">
                <a:latin typeface="Times New Roman" panose="02020603050405020304" pitchFamily="18" charset="0"/>
                <a:cs typeface="Times New Roman" panose="02020603050405020304" pitchFamily="18" charset="0"/>
              </a:rPr>
            </a:br>
            <a:r>
              <a:rPr lang="ru-RU" sz="2800" dirty="0" smtClean="0">
                <a:latin typeface="Times New Roman" panose="02020603050405020304" pitchFamily="18" charset="0"/>
                <a:cs typeface="Times New Roman" panose="02020603050405020304" pitchFamily="18" charset="0"/>
              </a:rPr>
              <a:t>их задача - не отрывая рук от веревок, сплести ровную косичку путем перемещения.</a:t>
            </a:r>
            <a:br>
              <a:rPr lang="ru-RU" sz="2800" dirty="0" smtClean="0">
                <a:latin typeface="Times New Roman" panose="02020603050405020304" pitchFamily="18" charset="0"/>
                <a:cs typeface="Times New Roman" panose="02020603050405020304" pitchFamily="18" charset="0"/>
              </a:rPr>
            </a:br>
            <a:r>
              <a:rPr lang="ru-RU" sz="2800" dirty="0" smtClean="0">
                <a:latin typeface="Times New Roman" panose="02020603050405020304" pitchFamily="18" charset="0"/>
                <a:cs typeface="Times New Roman" panose="02020603050405020304" pitchFamily="18" charset="0"/>
              </a:rPr>
              <a:t>в плетении принимает участие вся команда.</a:t>
            </a:r>
            <a:endParaRPr lang="ru-RU" sz="2800" dirty="0">
              <a:latin typeface="Times New Roman" panose="02020603050405020304" pitchFamily="18" charset="0"/>
              <a:cs typeface="Times New Roman" panose="02020603050405020304" pitchFamily="18" charset="0"/>
            </a:endParaRPr>
          </a:p>
        </p:txBody>
      </p:sp>
      <p:sp>
        <p:nvSpPr>
          <p:cNvPr id="4" name="Заголовок 1"/>
          <p:cNvSpPr txBox="1"/>
          <p:nvPr/>
        </p:nvSpPr>
        <p:spPr>
          <a:xfrm>
            <a:off x="304800" y="4267200"/>
            <a:ext cx="6172200" cy="15240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defRPr/>
            </a:pPr>
            <a:r>
              <a:rPr kumimoji="0" lang="ru-RU" sz="4400" b="1" i="0" u="none" strike="noStrike" kern="1200" cap="none" spc="0" normalizeH="0" baseline="0" noProof="0" smtClean="0">
                <a:ln>
                  <a:noFill/>
                </a:ln>
                <a:solidFill>
                  <a:srgbClr val="002060"/>
                </a:solidFill>
                <a:effectLst/>
                <a:uLnTx/>
                <a:uFillTx/>
                <a:latin typeface="Times New Roman" panose="02020603050405020304" pitchFamily="18" charset="0"/>
                <a:ea typeface="+mj-ea"/>
                <a:cs typeface="Times New Roman" panose="02020603050405020304" pitchFamily="18" charset="0"/>
              </a:rPr>
              <a:t>«Обруч»</a:t>
            </a:r>
            <a:br>
              <a:rPr kumimoji="0" lang="ru-RU" sz="4400" b="0" i="0" u="none" strike="noStrike" kern="1200" cap="none" spc="0" normalizeH="0" baseline="0" noProof="0" smtClean="0">
                <a:ln>
                  <a:noFill/>
                </a:ln>
                <a:solidFill>
                  <a:srgbClr val="002060"/>
                </a:solidFill>
                <a:effectLst/>
                <a:uLnTx/>
                <a:uFillTx/>
                <a:latin typeface="+mj-lt"/>
                <a:ea typeface="+mj-ea"/>
                <a:cs typeface="+mj-cs"/>
              </a:rPr>
            </a:br>
            <a:endParaRPr kumimoji="0" lang="ru-RU" sz="4400" b="0" i="0" u="none" strike="noStrike" kern="1200" cap="none" spc="0" normalizeH="0" baseline="0" noProof="0" dirty="0" smtClean="0">
              <a:ln>
                <a:noFill/>
              </a:ln>
              <a:solidFill>
                <a:srgbClr val="002060"/>
              </a:solidFill>
              <a:effectLst/>
              <a:uLnTx/>
              <a:uFillTx/>
              <a:latin typeface="+mj-lt"/>
              <a:ea typeface="+mj-ea"/>
              <a:cs typeface="+mj-cs"/>
            </a:endParaRPr>
          </a:p>
        </p:txBody>
      </p:sp>
      <p:sp>
        <p:nvSpPr>
          <p:cNvPr id="5" name="Содержимое 3"/>
          <p:cNvSpPr txBox="1"/>
          <p:nvPr/>
        </p:nvSpPr>
        <p:spPr>
          <a:xfrm>
            <a:off x="342900" y="5029200"/>
            <a:ext cx="5905500" cy="3139019"/>
          </a:xfrm>
          <a:prstGeom prst="rect">
            <a:avLst/>
          </a:prstGeom>
        </p:spPr>
        <p:txBody>
          <a:bodyPr vert="horz" lIns="91440" tIns="45720" rIns="91440" bIns="45720" rtlCol="0">
            <a:normAutofit/>
          </a:bodyPr>
          <a:lstStyle/>
          <a:p>
            <a:pPr marL="342900" marR="0" lvl="0" indent="0" algn="just" defTabSz="914400" rtl="0" eaLnBrk="1" fontAlgn="auto" latinLnBrk="0" hangingPunct="1">
              <a:lnSpc>
                <a:spcPct val="100000"/>
              </a:lnSpc>
              <a:spcBef>
                <a:spcPct val="20000"/>
              </a:spcBef>
              <a:spcAft>
                <a:spcPts val="0"/>
              </a:spcAft>
              <a:buClrTx/>
              <a:buSzTx/>
              <a:buFont typeface="Arial" panose="020B0604020202020204" pitchFamily="34" charset="0"/>
              <a:buNone/>
              <a:defRPr/>
            </a:pPr>
            <a:r>
              <a:rPr kumimoji="0" lang="ru-RU" sz="2800" b="0" i="0" u="none" strike="noStrike" kern="1200" cap="none" spc="0" normalizeH="0" baseline="0" noProof="0" dirty="0" smtClean="0">
                <a:ln>
                  <a:noFill/>
                </a:ln>
                <a:solidFill>
                  <a:schemeClr val="tx1"/>
                </a:solidFill>
                <a:effectLst/>
                <a:uLnTx/>
                <a:uFillTx/>
                <a:latin typeface="Times New Roman" panose="02020603050405020304" pitchFamily="18" charset="0"/>
                <a:ea typeface="+mn-ea"/>
                <a:cs typeface="Times New Roman" panose="02020603050405020304" pitchFamily="18" charset="0"/>
              </a:rPr>
              <a:t>	Все должны встать в круг и сцепиться за руки. Несколько обручей находятся между сцепленными руками нескольких участников. По сигналу начинают пролезать в обруч не расцепляя рук.</a:t>
            </a:r>
            <a:endParaRPr kumimoji="0" lang="ru-RU" sz="28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1000" y="228600"/>
            <a:ext cx="6172200" cy="1524000"/>
          </a:xfrm>
        </p:spPr>
        <p:txBody>
          <a:bodyPr>
            <a:normAutofit fontScale="90000"/>
          </a:bodyPr>
          <a:lstStyle/>
          <a:p>
            <a:r>
              <a:rPr lang="ru-RU" sz="4900" b="1" dirty="0" smtClean="0">
                <a:solidFill>
                  <a:srgbClr val="002060"/>
                </a:solidFill>
                <a:latin typeface="Times New Roman" panose="02020603050405020304" pitchFamily="18" charset="0"/>
                <a:cs typeface="Times New Roman" panose="02020603050405020304" pitchFamily="18" charset="0"/>
              </a:rPr>
              <a:t>«Поводыри» </a:t>
            </a:r>
            <a:br>
              <a:rPr lang="ru-RU" sz="4900" b="1" dirty="0" smtClean="0">
                <a:solidFill>
                  <a:srgbClr val="002060"/>
                </a:solidFill>
                <a:latin typeface="Times New Roman" panose="02020603050405020304" pitchFamily="18" charset="0"/>
                <a:cs typeface="Times New Roman" panose="02020603050405020304" pitchFamily="18" charset="0"/>
              </a:rPr>
            </a:br>
            <a:r>
              <a:rPr lang="ru-RU" sz="2800" b="1" dirty="0" smtClean="0">
                <a:solidFill>
                  <a:srgbClr val="002060"/>
                </a:solidFill>
                <a:latin typeface="Times New Roman" panose="02020603050405020304" pitchFamily="18" charset="0"/>
                <a:cs typeface="Times New Roman" panose="02020603050405020304" pitchFamily="18" charset="0"/>
              </a:rPr>
              <a:t>(с помощью этой эстафеты дети сопереживают тем, кто не видит)</a:t>
            </a:r>
            <a:br>
              <a:rPr lang="ru-RU" sz="2400" dirty="0" smtClean="0">
                <a:solidFill>
                  <a:srgbClr val="002060"/>
                </a:solidFill>
              </a:rPr>
            </a:br>
            <a:endParaRPr lang="ru-RU" sz="2400" dirty="0" smtClean="0">
              <a:solidFill>
                <a:srgbClr val="002060"/>
              </a:solidFill>
            </a:endParaRPr>
          </a:p>
        </p:txBody>
      </p:sp>
      <p:sp>
        <p:nvSpPr>
          <p:cNvPr id="3" name="Содержимое 2"/>
          <p:cNvSpPr>
            <a:spLocks noGrp="1"/>
          </p:cNvSpPr>
          <p:nvPr>
            <p:ph idx="1"/>
          </p:nvPr>
        </p:nvSpPr>
        <p:spPr>
          <a:xfrm>
            <a:off x="304800" y="1524000"/>
            <a:ext cx="5905500" cy="6629399"/>
          </a:xfrm>
        </p:spPr>
        <p:txBody>
          <a:bodyPr>
            <a:noAutofit/>
          </a:bodyPr>
          <a:lstStyle/>
          <a:p>
            <a:pPr indent="0" algn="dist">
              <a:lnSpc>
                <a:spcPct val="100000"/>
              </a:lnSpc>
              <a:buNone/>
            </a:pPr>
            <a:r>
              <a:rPr lang="ru-RU" sz="2400" dirty="0" smtClean="0">
                <a:latin typeface="Times New Roman" panose="02020603050405020304" pitchFamily="18" charset="0"/>
                <a:cs typeface="Times New Roman" panose="02020603050405020304" pitchFamily="18" charset="0"/>
              </a:rPr>
              <a:t>	Игроки разбиваются на пары.</a:t>
            </a:r>
            <a:br>
              <a:rPr lang="ru-RU" sz="2400" dirty="0" smtClean="0">
                <a:latin typeface="Times New Roman" panose="02020603050405020304" pitchFamily="18" charset="0"/>
                <a:cs typeface="Times New Roman" panose="02020603050405020304" pitchFamily="18" charset="0"/>
              </a:rPr>
            </a:br>
            <a:r>
              <a:rPr lang="ru-RU" sz="2400" dirty="0" smtClean="0">
                <a:latin typeface="Times New Roman" panose="02020603050405020304" pitchFamily="18" charset="0"/>
                <a:cs typeface="Times New Roman" panose="02020603050405020304" pitchFamily="18" charset="0"/>
              </a:rPr>
              <a:t>Один стоит впереди, другой встает на расстоянии вытянутой руки с закрытыми глазами.</a:t>
            </a:r>
            <a:br>
              <a:rPr lang="ru-RU" sz="2400" dirty="0" smtClean="0">
                <a:latin typeface="Times New Roman" panose="02020603050405020304" pitchFamily="18" charset="0"/>
                <a:cs typeface="Times New Roman" panose="02020603050405020304" pitchFamily="18" charset="0"/>
              </a:rPr>
            </a:br>
            <a:r>
              <a:rPr lang="ru-RU" sz="2400" dirty="0" smtClean="0">
                <a:latin typeface="Times New Roman" panose="02020603050405020304" pitchFamily="18" charset="0"/>
                <a:cs typeface="Times New Roman" panose="02020603050405020304" pitchFamily="18" charset="0"/>
              </a:rPr>
              <a:t>Первый, поводырь, сначала медленно начинает передвигаться по помещению, </a:t>
            </a:r>
            <a:r>
              <a:rPr lang="ru-RU" sz="2400" i="1" dirty="0" smtClean="0">
                <a:latin typeface="Times New Roman" panose="02020603050405020304" pitchFamily="18" charset="0"/>
                <a:cs typeface="Times New Roman" panose="02020603050405020304" pitchFamily="18" charset="0"/>
              </a:rPr>
              <a:t>«слепой»</a:t>
            </a:r>
            <a:r>
              <a:rPr lang="ru-RU" sz="2400" dirty="0" smtClean="0">
                <a:latin typeface="Times New Roman" panose="02020603050405020304" pitchFamily="18" charset="0"/>
                <a:cs typeface="Times New Roman" panose="02020603050405020304" pitchFamily="18" charset="0"/>
              </a:rPr>
              <a:t> следует за ним, стараясь не потеряться.</a:t>
            </a:r>
            <a:br>
              <a:rPr lang="ru-RU" sz="2400" dirty="0" smtClean="0">
                <a:latin typeface="Times New Roman" panose="02020603050405020304" pitchFamily="18" charset="0"/>
                <a:cs typeface="Times New Roman" panose="02020603050405020304" pitchFamily="18" charset="0"/>
              </a:rPr>
            </a:br>
            <a:r>
              <a:rPr lang="ru-RU" sz="2400" dirty="0" smtClean="0">
                <a:latin typeface="Times New Roman" panose="02020603050405020304" pitchFamily="18" charset="0"/>
                <a:cs typeface="Times New Roman" panose="02020603050405020304" pitchFamily="18" charset="0"/>
              </a:rPr>
              <a:t>Игрокам предстоит пройти по мосту, проползти через пещеру, перепрыгнуть через речку.</a:t>
            </a:r>
            <a:br>
              <a:rPr lang="ru-RU" sz="2400" dirty="0" smtClean="0">
                <a:latin typeface="Times New Roman" panose="02020603050405020304" pitchFamily="18" charset="0"/>
                <a:cs typeface="Times New Roman" panose="02020603050405020304" pitchFamily="18" charset="0"/>
              </a:rPr>
            </a:br>
            <a:r>
              <a:rPr lang="ru-RU" sz="2400" dirty="0" smtClean="0">
                <a:latin typeface="Times New Roman" panose="02020603050405020304" pitchFamily="18" charset="0"/>
                <a:cs typeface="Times New Roman" panose="02020603050405020304" pitchFamily="18" charset="0"/>
              </a:rPr>
              <a:t>Подсказывая и поддерживая партнера, игроки преодолевают все препятствия.</a:t>
            </a:r>
            <a:br>
              <a:rPr lang="ru-RU" sz="2400" dirty="0" smtClean="0">
                <a:latin typeface="Times New Roman" panose="02020603050405020304" pitchFamily="18" charset="0"/>
                <a:cs typeface="Times New Roman" panose="02020603050405020304" pitchFamily="18" charset="0"/>
              </a:rPr>
            </a:br>
            <a:r>
              <a:rPr lang="ru-RU" sz="2400" dirty="0" smtClean="0">
                <a:latin typeface="Times New Roman" panose="02020603050405020304" pitchFamily="18" charset="0"/>
                <a:cs typeface="Times New Roman" panose="02020603050405020304" pitchFamily="18" charset="0"/>
              </a:rPr>
              <a:t>Затем траектория и скорость движения увеличиваются.</a:t>
            </a:r>
            <a:br>
              <a:rPr lang="ru-RU" sz="2400" dirty="0" smtClean="0">
                <a:latin typeface="Times New Roman" panose="02020603050405020304" pitchFamily="18" charset="0"/>
                <a:cs typeface="Times New Roman" panose="02020603050405020304" pitchFamily="18" charset="0"/>
              </a:rPr>
            </a:br>
            <a:r>
              <a:rPr lang="ru-RU" sz="2400" dirty="0" smtClean="0">
                <a:latin typeface="Times New Roman" panose="02020603050405020304" pitchFamily="18" charset="0"/>
                <a:cs typeface="Times New Roman" panose="02020603050405020304" pitchFamily="18" charset="0"/>
              </a:rPr>
              <a:t>Взрослый следит за тем, чтобы игрок с открытыми глазами заботился о своем напарнике, аккуратно водил его между препятствиями.</a:t>
            </a:r>
            <a:r>
              <a:rPr lang="ru-RU" sz="2400" b="1" dirty="0" smtClean="0">
                <a:latin typeface="Times New Roman" panose="02020603050405020304" pitchFamily="18" charset="0"/>
                <a:cs typeface="Times New Roman" panose="02020603050405020304" pitchFamily="18" charset="0"/>
              </a:rPr>
              <a:t> </a:t>
            </a:r>
            <a:br>
              <a:rPr lang="ru-RU" sz="2400" dirty="0" smtClean="0"/>
            </a:br>
            <a:endParaRPr lang="ru-RU" sz="24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4800" y="685800"/>
            <a:ext cx="6172200" cy="1005416"/>
          </a:xfrm>
        </p:spPr>
        <p:txBody>
          <a:bodyPr>
            <a:normAutofit fontScale="90000"/>
          </a:bodyPr>
          <a:lstStyle/>
          <a:p>
            <a:r>
              <a:rPr lang="ru-RU" sz="4900" b="1" dirty="0" smtClean="0">
                <a:solidFill>
                  <a:srgbClr val="002060"/>
                </a:solidFill>
                <a:latin typeface="Times New Roman" panose="02020603050405020304" pitchFamily="18" charset="0"/>
                <a:cs typeface="Times New Roman" panose="02020603050405020304" pitchFamily="18" charset="0"/>
              </a:rPr>
              <a:t>«</a:t>
            </a:r>
            <a:r>
              <a:rPr lang="ru-RU" sz="4900" b="1" dirty="0" err="1" smtClean="0">
                <a:solidFill>
                  <a:srgbClr val="002060"/>
                </a:solidFill>
                <a:latin typeface="Times New Roman" panose="02020603050405020304" pitchFamily="18" charset="0"/>
                <a:cs typeface="Times New Roman" panose="02020603050405020304" pitchFamily="18" charset="0"/>
              </a:rPr>
              <a:t>Перетягивание</a:t>
            </a:r>
            <a:r>
              <a:rPr lang="ru-RU" sz="4900" b="1" dirty="0" smtClean="0">
                <a:solidFill>
                  <a:srgbClr val="002060"/>
                </a:solidFill>
                <a:latin typeface="Times New Roman" panose="02020603050405020304" pitchFamily="18" charset="0"/>
                <a:cs typeface="Times New Roman" panose="02020603050405020304" pitchFamily="18" charset="0"/>
              </a:rPr>
              <a:t> каната»</a:t>
            </a:r>
            <a:br>
              <a:rPr lang="ru-RU" dirty="0" smtClean="0"/>
            </a:br>
            <a:endParaRPr lang="ru-RU" dirty="0"/>
          </a:p>
        </p:txBody>
      </p:sp>
      <p:sp>
        <p:nvSpPr>
          <p:cNvPr id="3" name="Содержимое 2"/>
          <p:cNvSpPr>
            <a:spLocks noGrp="1"/>
          </p:cNvSpPr>
          <p:nvPr>
            <p:ph idx="1"/>
          </p:nvPr>
        </p:nvSpPr>
        <p:spPr>
          <a:xfrm>
            <a:off x="533400" y="1524000"/>
            <a:ext cx="5715000" cy="2285999"/>
          </a:xfrm>
        </p:spPr>
        <p:txBody>
          <a:bodyPr>
            <a:normAutofit/>
          </a:bodyPr>
          <a:lstStyle/>
          <a:p>
            <a:pPr indent="0" algn="just">
              <a:buNone/>
            </a:pPr>
            <a:r>
              <a:rPr lang="ru-RU" sz="2800" dirty="0" smtClean="0">
                <a:latin typeface="Times New Roman" panose="02020603050405020304" pitchFamily="18" charset="0"/>
                <a:cs typeface="Times New Roman" panose="02020603050405020304" pitchFamily="18" charset="0"/>
              </a:rPr>
              <a:t>	Классическое </a:t>
            </a:r>
            <a:r>
              <a:rPr lang="ru-RU" sz="2800" dirty="0" err="1" smtClean="0">
                <a:latin typeface="Times New Roman" panose="02020603050405020304" pitchFamily="18" charset="0"/>
                <a:cs typeface="Times New Roman" panose="02020603050405020304" pitchFamily="18" charset="0"/>
              </a:rPr>
              <a:t>перетягивание</a:t>
            </a:r>
            <a:r>
              <a:rPr lang="ru-RU" sz="2800" dirty="0" smtClean="0">
                <a:latin typeface="Times New Roman" panose="02020603050405020304" pitchFamily="18" charset="0"/>
                <a:cs typeface="Times New Roman" panose="02020603050405020304" pitchFamily="18" charset="0"/>
              </a:rPr>
              <a:t> каната - побеждает команда, вытянувшая центр каната из обозначенной зоны.</a:t>
            </a:r>
            <a:endParaRPr lang="ru-RU" sz="2800" dirty="0">
              <a:latin typeface="Times New Roman" panose="02020603050405020304" pitchFamily="18" charset="0"/>
              <a:cs typeface="Times New Roman" panose="02020603050405020304" pitchFamily="18" charset="0"/>
            </a:endParaRPr>
          </a:p>
        </p:txBody>
      </p:sp>
      <p:sp>
        <p:nvSpPr>
          <p:cNvPr id="5" name="TextBox 4"/>
          <p:cNvSpPr txBox="1"/>
          <p:nvPr/>
        </p:nvSpPr>
        <p:spPr>
          <a:xfrm>
            <a:off x="1143000" y="3429000"/>
            <a:ext cx="4572000" cy="1046440"/>
          </a:xfrm>
          <a:prstGeom prst="rect">
            <a:avLst/>
          </a:prstGeom>
          <a:noFill/>
        </p:spPr>
        <p:txBody>
          <a:bodyPr wrap="square" rtlCol="0">
            <a:spAutoFit/>
          </a:bodyPr>
          <a:lstStyle/>
          <a:p>
            <a:pPr algn="ctr"/>
            <a:r>
              <a:rPr lang="ru-RU" sz="4400" b="1" dirty="0" smtClean="0">
                <a:solidFill>
                  <a:srgbClr val="002060"/>
                </a:solidFill>
                <a:latin typeface="Times New Roman" panose="02020603050405020304" pitchFamily="18" charset="0"/>
                <a:cs typeface="Times New Roman" panose="02020603050405020304" pitchFamily="18" charset="0"/>
              </a:rPr>
              <a:t>«</a:t>
            </a:r>
            <a:r>
              <a:rPr lang="ru-RU" sz="4400" b="1" dirty="0" err="1" smtClean="0">
                <a:solidFill>
                  <a:srgbClr val="002060"/>
                </a:solidFill>
                <a:latin typeface="Times New Roman" panose="02020603050405020304" pitchFamily="18" charset="0"/>
                <a:cs typeface="Times New Roman" panose="02020603050405020304" pitchFamily="18" charset="0"/>
              </a:rPr>
              <a:t>Тунель</a:t>
            </a:r>
            <a:r>
              <a:rPr lang="ru-RU" sz="4400" b="1" dirty="0" smtClean="0">
                <a:solidFill>
                  <a:srgbClr val="002060"/>
                </a:solidFill>
                <a:latin typeface="Times New Roman" panose="02020603050405020304" pitchFamily="18" charset="0"/>
                <a:cs typeface="Times New Roman" panose="02020603050405020304" pitchFamily="18" charset="0"/>
              </a:rPr>
              <a:t>»</a:t>
            </a:r>
            <a:endParaRPr lang="ru-RU" sz="4400" dirty="0" smtClean="0">
              <a:solidFill>
                <a:srgbClr val="002060"/>
              </a:solidFill>
              <a:latin typeface="Times New Roman" panose="02020603050405020304" pitchFamily="18" charset="0"/>
              <a:cs typeface="Times New Roman" panose="02020603050405020304" pitchFamily="18" charset="0"/>
            </a:endParaRPr>
          </a:p>
          <a:p>
            <a:endParaRPr lang="ru-RU" sz="4400" dirty="0" smtClean="0">
              <a:solidFill>
                <a:srgbClr val="002060"/>
              </a:solidFill>
              <a:latin typeface="Times New Roman" panose="02020603050405020304" pitchFamily="18" charset="0"/>
              <a:cs typeface="Times New Roman" panose="02020603050405020304" pitchFamily="18" charset="0"/>
            </a:endParaRPr>
          </a:p>
        </p:txBody>
      </p:sp>
      <p:sp>
        <p:nvSpPr>
          <p:cNvPr id="6" name="TextBox 5"/>
          <p:cNvSpPr txBox="1"/>
          <p:nvPr/>
        </p:nvSpPr>
        <p:spPr>
          <a:xfrm>
            <a:off x="838200" y="4267200"/>
            <a:ext cx="5181600" cy="1814830"/>
          </a:xfrm>
          <a:prstGeom prst="rect">
            <a:avLst/>
          </a:prstGeom>
          <a:noFill/>
        </p:spPr>
        <p:txBody>
          <a:bodyPr wrap="square" rtlCol="0">
            <a:spAutoFit/>
          </a:bodyPr>
          <a:lstStyle/>
          <a:p>
            <a:pPr algn="just"/>
            <a:r>
              <a:rPr lang="ru-RU" sz="2800" dirty="0" smtClean="0">
                <a:latin typeface="Times New Roman" panose="02020603050405020304" pitchFamily="18" charset="0"/>
                <a:cs typeface="Times New Roman" panose="02020603050405020304" pitchFamily="18" charset="0"/>
              </a:rPr>
              <a:t>	Команда взявшись за руки по очереди должна пролезть через круг, можно использовать обруч.</a:t>
            </a:r>
            <a:endParaRPr lang="ru-RU" sz="2800" dirty="0" smtClean="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solidFill>
                  <a:srgbClr val="002060"/>
                </a:solidFill>
                <a:latin typeface="Times New Roman" panose="02020603050405020304" pitchFamily="18" charset="0"/>
                <a:cs typeface="Times New Roman" panose="02020603050405020304" pitchFamily="18" charset="0"/>
              </a:rPr>
              <a:t>«Змейка»</a:t>
            </a:r>
            <a:br>
              <a:rPr lang="ru-RU" dirty="0" smtClean="0"/>
            </a:br>
            <a:endParaRPr lang="ru-RU" dirty="0"/>
          </a:p>
        </p:txBody>
      </p:sp>
      <p:sp>
        <p:nvSpPr>
          <p:cNvPr id="3" name="Прямоугольник 2"/>
          <p:cNvSpPr/>
          <p:nvPr/>
        </p:nvSpPr>
        <p:spPr>
          <a:xfrm>
            <a:off x="609600" y="1219200"/>
            <a:ext cx="5943600" cy="4399915"/>
          </a:xfrm>
          <a:prstGeom prst="rect">
            <a:avLst/>
          </a:prstGeom>
        </p:spPr>
        <p:txBody>
          <a:bodyPr wrap="square">
            <a:spAutoFit/>
          </a:bodyPr>
          <a:lstStyle/>
          <a:p>
            <a:r>
              <a:rPr lang="ru-RU" sz="2800" dirty="0" smtClean="0">
                <a:latin typeface="Times New Roman" panose="02020603050405020304" pitchFamily="18" charset="0"/>
                <a:cs typeface="Times New Roman" panose="02020603050405020304" pitchFamily="18" charset="0"/>
              </a:rPr>
              <a:t>	Участники становятся в шеренгу, им слева и справа связывают ноги между собой. Команда побирается по маршруту ступая только на специальные поля.</a:t>
            </a:r>
            <a:endParaRPr lang="ru-RU" sz="2800" dirty="0" smtClean="0">
              <a:latin typeface="Times New Roman" panose="02020603050405020304" pitchFamily="18" charset="0"/>
              <a:cs typeface="Times New Roman" panose="02020603050405020304" pitchFamily="18" charset="0"/>
            </a:endParaRPr>
          </a:p>
          <a:p>
            <a:pPr algn="ctr"/>
            <a:r>
              <a:rPr lang="ru-RU" sz="4400" b="1" dirty="0" smtClean="0">
                <a:solidFill>
                  <a:srgbClr val="002060"/>
                </a:solidFill>
                <a:latin typeface="Times New Roman" panose="02020603050405020304" pitchFamily="18" charset="0"/>
                <a:cs typeface="Times New Roman" panose="02020603050405020304" pitchFamily="18" charset="0"/>
              </a:rPr>
              <a:t>«Все на борту»</a:t>
            </a:r>
            <a:endParaRPr lang="ru-RU" sz="4400" dirty="0" smtClean="0">
              <a:solidFill>
                <a:srgbClr val="002060"/>
              </a:solidFill>
              <a:latin typeface="Times New Roman" panose="02020603050405020304" pitchFamily="18" charset="0"/>
              <a:cs typeface="Times New Roman" panose="02020603050405020304" pitchFamily="18" charset="0"/>
            </a:endParaRPr>
          </a:p>
          <a:p>
            <a:pPr algn="just"/>
            <a:r>
              <a:rPr lang="ru-RU" sz="2400" dirty="0" smtClean="0">
                <a:latin typeface="Times New Roman" panose="02020603050405020304" pitchFamily="18" charset="0"/>
                <a:cs typeface="Times New Roman" panose="02020603050405020304" pitchFamily="18" charset="0"/>
              </a:rPr>
              <a:t>	Вся команда должна поместится в одном маленьком поле, хотя бы одной ногой и простоять в нем некоторое количество времени.</a:t>
            </a:r>
            <a:endParaRPr lang="ru-RU" sz="2400" dirty="0">
              <a:latin typeface="Times New Roman" panose="02020603050405020304" pitchFamily="18" charset="0"/>
              <a:cs typeface="Times New Roman" panose="02020603050405020304" pitchFamily="18" charset="0"/>
            </a:endParaRPr>
          </a:p>
        </p:txBody>
      </p:sp>
      <p:sp>
        <p:nvSpPr>
          <p:cNvPr id="4" name="TextBox 3"/>
          <p:cNvSpPr txBox="1"/>
          <p:nvPr/>
        </p:nvSpPr>
        <p:spPr>
          <a:xfrm>
            <a:off x="609600" y="5562600"/>
            <a:ext cx="5715000" cy="4215765"/>
          </a:xfrm>
          <a:prstGeom prst="rect">
            <a:avLst/>
          </a:prstGeom>
          <a:noFill/>
        </p:spPr>
        <p:txBody>
          <a:bodyPr wrap="square" rtlCol="0">
            <a:spAutoFit/>
          </a:bodyPr>
          <a:lstStyle/>
          <a:p>
            <a:pPr algn="ctr"/>
            <a:r>
              <a:rPr lang="ru-RU" sz="4400" b="1" dirty="0" smtClean="0">
                <a:solidFill>
                  <a:srgbClr val="002060"/>
                </a:solidFill>
                <a:latin typeface="Times New Roman" panose="02020603050405020304" pitchFamily="18" charset="0"/>
                <a:cs typeface="Times New Roman" panose="02020603050405020304" pitchFamily="18" charset="0"/>
              </a:rPr>
              <a:t>«Нога в ногу»</a:t>
            </a:r>
            <a:endParaRPr lang="ru-RU" sz="4400" b="1" dirty="0" smtClean="0">
              <a:solidFill>
                <a:srgbClr val="002060"/>
              </a:solidFill>
              <a:latin typeface="Times New Roman" panose="02020603050405020304" pitchFamily="18" charset="0"/>
              <a:cs typeface="Times New Roman" panose="02020603050405020304" pitchFamily="18" charset="0"/>
            </a:endParaRPr>
          </a:p>
          <a:p>
            <a:pPr algn="just"/>
            <a:r>
              <a:rPr lang="ru-RU" sz="2800" dirty="0" smtClean="0">
                <a:latin typeface="Times New Roman" panose="02020603050405020304" pitchFamily="18" charset="0"/>
                <a:cs typeface="Times New Roman" panose="02020603050405020304" pitchFamily="18" charset="0"/>
              </a:rPr>
              <a:t>	Участникам  команды последовательно друг за другом связываются ноги. Задача – перешагнуть всем вместе через препятствие и не сбить их.</a:t>
            </a:r>
            <a:endParaRPr lang="ru-RU" sz="2800" dirty="0" smtClean="0">
              <a:latin typeface="Times New Roman" panose="02020603050405020304" pitchFamily="18" charset="0"/>
              <a:cs typeface="Times New Roman" panose="02020603050405020304" pitchFamily="18" charset="0"/>
            </a:endParaRPr>
          </a:p>
          <a:p>
            <a:pPr algn="ctr"/>
            <a:endParaRPr lang="ru-RU" sz="4000" dirty="0" smtClean="0">
              <a:latin typeface="Times New Roman" panose="02020603050405020304" pitchFamily="18" charset="0"/>
              <a:cs typeface="Times New Roman" panose="02020603050405020304" pitchFamily="18" charset="0"/>
            </a:endParaRPr>
          </a:p>
          <a:p>
            <a:pPr algn="ctr"/>
            <a:endParaRPr lang="ru-RU" sz="4400" b="1"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4800" y="0"/>
            <a:ext cx="6172200" cy="1524000"/>
          </a:xfrm>
        </p:spPr>
        <p:txBody>
          <a:bodyPr/>
          <a:lstStyle/>
          <a:p>
            <a:r>
              <a:rPr lang="ru-RU" b="1" dirty="0" smtClean="0">
                <a:solidFill>
                  <a:srgbClr val="002060"/>
                </a:solidFill>
                <a:latin typeface="Times New Roman" panose="02020603050405020304" pitchFamily="18" charset="0"/>
                <a:cs typeface="Times New Roman" panose="02020603050405020304" pitchFamily="18" charset="0"/>
              </a:rPr>
              <a:t>«Коршун и наседка»</a:t>
            </a:r>
            <a:endParaRPr lang="ru-RU" b="1" dirty="0" smtClean="0">
              <a:solidFill>
                <a:srgbClr val="002060"/>
              </a:solidFill>
              <a:latin typeface="Times New Roman" panose="02020603050405020304" pitchFamily="18" charset="0"/>
              <a:cs typeface="Times New Roman" panose="02020603050405020304" pitchFamily="18" charset="0"/>
            </a:endParaRPr>
          </a:p>
        </p:txBody>
      </p:sp>
      <p:sp>
        <p:nvSpPr>
          <p:cNvPr id="3" name="Содержимое 2"/>
          <p:cNvSpPr>
            <a:spLocks noGrp="1"/>
          </p:cNvSpPr>
          <p:nvPr>
            <p:ph idx="1"/>
          </p:nvPr>
        </p:nvSpPr>
        <p:spPr>
          <a:xfrm>
            <a:off x="342900" y="1524000"/>
            <a:ext cx="5829300" cy="6644219"/>
          </a:xfrm>
        </p:spPr>
        <p:txBody>
          <a:bodyPr>
            <a:normAutofit fontScale="77500" lnSpcReduction="20000"/>
          </a:bodyPr>
          <a:lstStyle/>
          <a:p>
            <a:pPr indent="0" algn="just">
              <a:buNone/>
            </a:pPr>
            <a:r>
              <a:rPr lang="ru-RU" dirty="0" smtClean="0">
                <a:latin typeface="Times New Roman" panose="02020603050405020304" pitchFamily="18" charset="0"/>
                <a:cs typeface="Times New Roman" panose="02020603050405020304" pitchFamily="18" charset="0"/>
              </a:rPr>
              <a:t>	Играющие становятся в затылок друг за другом и обхватывают за пояс впереди стоящих. Первый в цепи изображает «наседку», все остальные – «цыплята». Один из играющих – «коршун». Он старается схватить «цыпленка», стоящего последним в цепи, «наседка» же всячески мешает этому, преграждая «коршуну» путь разведенными в сторону руками. Все играющие помогают «наседке», перемещаясь по площадке так, чтобы конец цепи находился как можно дальше от «коршуна». Если «коршуну» удается схватить «цыпленка», игра прекращается. «Коршун» идет в начало цепи и становится наседкой, пойманный «цыпленок» становится новым «коршуном».</a:t>
            </a:r>
            <a:endParaRPr lang="ru-RU"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4800" y="0"/>
            <a:ext cx="6172200" cy="1524000"/>
          </a:xfrm>
        </p:spPr>
        <p:txBody>
          <a:bodyPr/>
          <a:lstStyle/>
          <a:p>
            <a:r>
              <a:rPr lang="ru-RU" b="1" dirty="0" smtClean="0">
                <a:solidFill>
                  <a:srgbClr val="002060"/>
                </a:solidFill>
                <a:latin typeface="Times New Roman" panose="02020603050405020304" pitchFamily="18" charset="0"/>
                <a:cs typeface="Times New Roman" panose="02020603050405020304" pitchFamily="18" charset="0"/>
              </a:rPr>
              <a:t>«Тачка»</a:t>
            </a:r>
            <a:endParaRPr lang="ru-RU" b="1" dirty="0" smtClean="0">
              <a:solidFill>
                <a:srgbClr val="002060"/>
              </a:solidFill>
              <a:latin typeface="Times New Roman" panose="02020603050405020304" pitchFamily="18" charset="0"/>
              <a:cs typeface="Times New Roman" panose="02020603050405020304" pitchFamily="18" charset="0"/>
            </a:endParaRPr>
          </a:p>
        </p:txBody>
      </p:sp>
      <p:sp>
        <p:nvSpPr>
          <p:cNvPr id="3" name="Содержимое 2"/>
          <p:cNvSpPr>
            <a:spLocks noGrp="1"/>
          </p:cNvSpPr>
          <p:nvPr>
            <p:ph idx="1"/>
          </p:nvPr>
        </p:nvSpPr>
        <p:spPr>
          <a:xfrm>
            <a:off x="381000" y="1371600"/>
            <a:ext cx="5829300" cy="6568019"/>
          </a:xfrm>
        </p:spPr>
        <p:txBody>
          <a:bodyPr>
            <a:noAutofit/>
          </a:bodyPr>
          <a:lstStyle/>
          <a:p>
            <a:pPr indent="0" algn="just">
              <a:buNone/>
            </a:pPr>
            <a:r>
              <a:rPr lang="ru-RU" sz="2800" dirty="0" smtClean="0">
                <a:latin typeface="Times New Roman" panose="02020603050405020304" pitchFamily="18" charset="0"/>
                <a:cs typeface="Times New Roman" panose="02020603050405020304" pitchFamily="18" charset="0"/>
              </a:rPr>
              <a:t>	Команды делят игроков на пары. Один из участников пары должен лечь на землю, а другой взять его за ноги (получается своеобразная тачка). После этого пары передвигаются к старту: первый игрок на руках, а другой обычным шагом, но держа своего партнера за ноги.</a:t>
            </a:r>
            <a:endParaRPr lang="ru-RU" sz="2800" dirty="0" smtClean="0">
              <a:latin typeface="Times New Roman" panose="02020603050405020304" pitchFamily="18" charset="0"/>
              <a:cs typeface="Times New Roman" panose="02020603050405020304" pitchFamily="18" charset="0"/>
            </a:endParaRPr>
          </a:p>
          <a:p>
            <a:pPr indent="0" algn="just">
              <a:buNone/>
            </a:pPr>
            <a:r>
              <a:rPr lang="ru-RU" sz="2800" dirty="0" smtClean="0">
                <a:latin typeface="Times New Roman" panose="02020603050405020304" pitchFamily="18" charset="0"/>
                <a:cs typeface="Times New Roman" panose="02020603050405020304" pitchFamily="18" charset="0"/>
              </a:rPr>
              <a:t>	Пары обеих команд выстраиваются перед стартовой линией шеренгой и, по сигналу судьи, бегут к финишу. Побеждает команда, которая первая собирается у финиша в полном составе.</a:t>
            </a:r>
            <a:endParaRPr lang="ru-RU" sz="28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4800" y="0"/>
            <a:ext cx="6172200" cy="1524000"/>
          </a:xfrm>
        </p:spPr>
        <p:txBody>
          <a:bodyPr/>
          <a:lstStyle/>
          <a:p>
            <a:r>
              <a:rPr lang="ru-RU" b="1" dirty="0" smtClean="0">
                <a:solidFill>
                  <a:srgbClr val="002060"/>
                </a:solidFill>
                <a:latin typeface="Times New Roman" panose="02020603050405020304" pitchFamily="18" charset="0"/>
                <a:cs typeface="Times New Roman" panose="02020603050405020304" pitchFamily="18" charset="0"/>
              </a:rPr>
              <a:t>«Круг енота»</a:t>
            </a:r>
            <a:endParaRPr lang="ru-RU" b="1" dirty="0" smtClean="0">
              <a:solidFill>
                <a:srgbClr val="002060"/>
              </a:solidFill>
              <a:latin typeface="Times New Roman" panose="02020603050405020304" pitchFamily="18" charset="0"/>
              <a:cs typeface="Times New Roman" panose="02020603050405020304" pitchFamily="18" charset="0"/>
            </a:endParaRPr>
          </a:p>
        </p:txBody>
      </p:sp>
      <p:sp>
        <p:nvSpPr>
          <p:cNvPr id="3" name="Содержимое 2"/>
          <p:cNvSpPr>
            <a:spLocks noGrp="1"/>
          </p:cNvSpPr>
          <p:nvPr>
            <p:ph idx="1"/>
          </p:nvPr>
        </p:nvSpPr>
        <p:spPr>
          <a:xfrm>
            <a:off x="457200" y="1219200"/>
            <a:ext cx="5791200" cy="5958417"/>
          </a:xfrm>
        </p:spPr>
        <p:txBody>
          <a:bodyPr>
            <a:noAutofit/>
          </a:bodyPr>
          <a:lstStyle/>
          <a:p>
            <a:pPr indent="0" algn="just">
              <a:buNone/>
            </a:pPr>
            <a:r>
              <a:rPr lang="ru-RU" sz="2400" dirty="0" smtClean="0">
                <a:latin typeface="Times New Roman" panose="02020603050405020304" pitchFamily="18" charset="0"/>
                <a:cs typeface="Times New Roman" panose="02020603050405020304" pitchFamily="18" charset="0"/>
              </a:rPr>
              <a:t>	Все участники встают в круг и берутся за руки. Ведущий: «Давным-давно на земле жило племя индейцев. Священным животным в их племени числился енот. И каждый раз, приходя с успешной охоты, победив неприятеля либо просто собравшись всем племенем у костра, индейцы исполняли ритуальный танец в честь енота. Чтобы поделится друг с другом позитивной энергией и почувствовать себя в команде частью целого, я предлагаю вам исполнить танец «Круг Енота». Участники, держась за руки, обязаны очень сильно отклониться назад. Потом ведущий просит всех присесть как можно ниже, встать, отклониться вправо, отклониться влево, опять сесть и встать.</a:t>
            </a:r>
            <a:endParaRPr lang="ru-RU" sz="2400" dirty="0" smtClean="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1000" y="0"/>
            <a:ext cx="6172200" cy="1524000"/>
          </a:xfrm>
        </p:spPr>
        <p:txBody>
          <a:bodyPr/>
          <a:lstStyle/>
          <a:p>
            <a:r>
              <a:rPr lang="ru-RU" b="1" dirty="0" smtClean="0">
                <a:solidFill>
                  <a:srgbClr val="002060"/>
                </a:solidFill>
                <a:latin typeface="Times New Roman" panose="02020603050405020304" pitchFamily="18" charset="0"/>
                <a:cs typeface="Times New Roman" panose="02020603050405020304" pitchFamily="18" charset="0"/>
              </a:rPr>
              <a:t>«Веселая гусеница»</a:t>
            </a:r>
            <a:endParaRPr lang="ru-RU" b="1" dirty="0" smtClean="0">
              <a:solidFill>
                <a:srgbClr val="002060"/>
              </a:solidFill>
              <a:latin typeface="Times New Roman" panose="02020603050405020304" pitchFamily="18" charset="0"/>
              <a:cs typeface="Times New Roman" panose="02020603050405020304" pitchFamily="18" charset="0"/>
            </a:endParaRPr>
          </a:p>
        </p:txBody>
      </p:sp>
      <p:sp>
        <p:nvSpPr>
          <p:cNvPr id="3" name="Содержимое 2"/>
          <p:cNvSpPr>
            <a:spLocks noGrp="1"/>
          </p:cNvSpPr>
          <p:nvPr>
            <p:ph idx="1"/>
          </p:nvPr>
        </p:nvSpPr>
        <p:spPr>
          <a:xfrm>
            <a:off x="381000" y="1371600"/>
            <a:ext cx="5905500" cy="6949019"/>
          </a:xfrm>
        </p:spPr>
        <p:txBody>
          <a:bodyPr>
            <a:normAutofit/>
          </a:bodyPr>
          <a:lstStyle/>
          <a:p>
            <a:pPr indent="0" algn="just">
              <a:buNone/>
            </a:pPr>
            <a:r>
              <a:rPr lang="ru-RU" sz="2800" dirty="0" smtClean="0">
                <a:latin typeface="Times New Roman" panose="02020603050405020304" pitchFamily="18" charset="0"/>
                <a:cs typeface="Times New Roman" panose="02020603050405020304" pitchFamily="18" charset="0"/>
              </a:rPr>
              <a:t>(реквизит: воздушные шарики на каждую команду, из расчета – на 1 меньше количества человек в команде).</a:t>
            </a:r>
            <a:endParaRPr lang="ru-RU" sz="2800" dirty="0" smtClean="0">
              <a:latin typeface="Times New Roman" panose="02020603050405020304" pitchFamily="18" charset="0"/>
              <a:cs typeface="Times New Roman" panose="02020603050405020304" pitchFamily="18" charset="0"/>
            </a:endParaRPr>
          </a:p>
          <a:p>
            <a:pPr indent="0" algn="just">
              <a:buNone/>
            </a:pPr>
            <a:endParaRPr lang="ru-RU" sz="2800" dirty="0" smtClean="0">
              <a:latin typeface="Times New Roman" panose="02020603050405020304" pitchFamily="18" charset="0"/>
              <a:cs typeface="Times New Roman" panose="02020603050405020304" pitchFamily="18" charset="0"/>
            </a:endParaRPr>
          </a:p>
          <a:p>
            <a:pPr indent="0" algn="just">
              <a:buNone/>
            </a:pPr>
            <a:r>
              <a:rPr lang="ru-RU" sz="2800" dirty="0" smtClean="0">
                <a:latin typeface="Times New Roman" panose="02020603050405020304" pitchFamily="18" charset="0"/>
                <a:cs typeface="Times New Roman" panose="02020603050405020304" pitchFamily="18" charset="0"/>
              </a:rPr>
              <a:t>	Участники команды встают в шеренгу, закрепляют между собой по одному надутому воздушному шарику. Задание: размахивая руками, пройти из пункта А в пункт Б, не потерять шарики, при этом петь любую веселую песню хором. Высшее количество баллов.</a:t>
            </a:r>
            <a:endParaRPr lang="ru-RU" sz="28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457200"/>
            <a:ext cx="5429250" cy="7924800"/>
          </a:xfrm>
        </p:spPr>
        <p:txBody>
          <a:bodyPr>
            <a:noAutofit/>
          </a:bodyPr>
          <a:lstStyle/>
          <a:p>
            <a:pPr algn="just"/>
            <a:r>
              <a:rPr lang="ru-RU" sz="2400" b="1" dirty="0" err="1" smtClean="0">
                <a:latin typeface="Times New Roman" panose="02020603050405020304" pitchFamily="18" charset="0"/>
                <a:cs typeface="Times New Roman" panose="02020603050405020304" pitchFamily="18" charset="0"/>
              </a:rPr>
              <a:t>	</a:t>
            </a:r>
            <a:r>
              <a:rPr lang="ru-RU" sz="2400" b="1" dirty="0" err="1" smtClean="0">
                <a:solidFill>
                  <a:srgbClr val="FF0000"/>
                </a:solidFill>
                <a:latin typeface="Times New Roman" panose="02020603050405020304" pitchFamily="18" charset="0"/>
                <a:cs typeface="Times New Roman" panose="02020603050405020304" pitchFamily="18" charset="0"/>
              </a:rPr>
              <a:t>Тимбилдинг</a:t>
            </a:r>
            <a:r>
              <a:rPr lang="en-US" sz="2400" dirty="0" smtClean="0">
                <a:latin typeface="Times New Roman" panose="02020603050405020304" pitchFamily="18" charset="0"/>
                <a:cs typeface="Times New Roman" panose="02020603050405020304" pitchFamily="18" charset="0"/>
              </a:rPr>
              <a:t> </a:t>
            </a:r>
            <a:r>
              <a:rPr lang="ru-RU" sz="2400" dirty="0" smtClean="0">
                <a:latin typeface="Times New Roman" panose="02020603050405020304" pitchFamily="18" charset="0"/>
                <a:cs typeface="Times New Roman" panose="02020603050405020304" pitchFamily="18" charset="0"/>
              </a:rPr>
              <a:t>(англ. </a:t>
            </a:r>
            <a:r>
              <a:rPr lang="en-US" sz="2400" dirty="0" smtClean="0">
                <a:latin typeface="Times New Roman" panose="02020603050405020304" pitchFamily="18" charset="0"/>
                <a:cs typeface="Times New Roman" panose="02020603050405020304" pitchFamily="18" charset="0"/>
              </a:rPr>
              <a:t>Team building)-</a:t>
            </a:r>
            <a:r>
              <a:rPr lang="ru-RU" sz="2400" dirty="0" smtClean="0">
                <a:latin typeface="Times New Roman" panose="02020603050405020304" pitchFamily="18" charset="0"/>
                <a:cs typeface="Times New Roman" panose="02020603050405020304" pitchFamily="18" charset="0"/>
              </a:rPr>
              <a:t>построение команды или </a:t>
            </a:r>
            <a:r>
              <a:rPr lang="ru-RU" sz="2400" dirty="0" err="1" smtClean="0">
                <a:latin typeface="Times New Roman" panose="02020603050405020304" pitchFamily="18" charset="0"/>
                <a:cs typeface="Times New Roman" panose="02020603050405020304" pitchFamily="18" charset="0"/>
              </a:rPr>
              <a:t>командообразование</a:t>
            </a:r>
            <a:r>
              <a:rPr lang="ru-RU" sz="2400" dirty="0" smtClean="0">
                <a:latin typeface="Times New Roman" panose="02020603050405020304" pitchFamily="18" charset="0"/>
                <a:cs typeface="Times New Roman" panose="02020603050405020304" pitchFamily="18" charset="0"/>
              </a:rPr>
              <a:t>- мероприятие игрового, развлекательного и творческого характера, направленные на улучшение взаимодействия между участниками, повышение  сплоченности коллектива на основе осознания  общих ценностей и представлений.</a:t>
            </a:r>
            <a:br>
              <a:rPr lang="ru-RU" sz="2400" dirty="0" smtClean="0">
                <a:latin typeface="Times New Roman" panose="02020603050405020304" pitchFamily="18" charset="0"/>
                <a:cs typeface="Times New Roman" panose="02020603050405020304" pitchFamily="18" charset="0"/>
              </a:rPr>
            </a:br>
            <a:r>
              <a:rPr lang="ru-RU" sz="2400" dirty="0" smtClean="0">
                <a:latin typeface="Times New Roman" panose="02020603050405020304" pitchFamily="18" charset="0"/>
                <a:cs typeface="Times New Roman" panose="02020603050405020304" pitchFamily="18" charset="0"/>
              </a:rPr>
              <a:t>	</a:t>
            </a:r>
            <a:r>
              <a:rPr lang="ru-RU" sz="2400" dirty="0" smtClean="0">
                <a:latin typeface="Times New Roman" panose="02020603050405020304" pitchFamily="18" charset="0"/>
                <a:cs typeface="Times New Roman" panose="02020603050405020304" pitchFamily="18" charset="0"/>
              </a:rPr>
              <a:t>Командные игры это составляющая </a:t>
            </a:r>
            <a:r>
              <a:rPr lang="ru-RU" sz="2400" dirty="0" err="1" smtClean="0">
                <a:latin typeface="Times New Roman" panose="02020603050405020304" pitchFamily="18" charset="0"/>
                <a:cs typeface="Times New Roman" panose="02020603050405020304" pitchFamily="18" charset="0"/>
              </a:rPr>
              <a:t>тимбилдинга</a:t>
            </a:r>
            <a:r>
              <a:rPr lang="ru-RU" sz="2400" dirty="0" smtClean="0">
                <a:latin typeface="Times New Roman" panose="02020603050405020304" pitchFamily="18" charset="0"/>
                <a:cs typeface="Times New Roman" panose="02020603050405020304" pitchFamily="18" charset="0"/>
              </a:rPr>
              <a:t>, так как это понятие более широкое и включает в себя не только командные игры спортивной направленности (футбол, эстафеты, а также мероприятия развлекательного характера ,творческой направленности- походы, </a:t>
            </a:r>
            <a:r>
              <a:rPr lang="ru-RU" sz="2400" dirty="0" err="1" smtClean="0">
                <a:latin typeface="Times New Roman" panose="02020603050405020304" pitchFamily="18" charset="0"/>
                <a:cs typeface="Times New Roman" panose="02020603050405020304" pitchFamily="18" charset="0"/>
              </a:rPr>
              <a:t>квест</a:t>
            </a:r>
            <a:r>
              <a:rPr lang="ru-RU" sz="2400" dirty="0" smtClean="0">
                <a:latin typeface="Times New Roman" panose="02020603050405020304" pitchFamily="18" charset="0"/>
                <a:cs typeface="Times New Roman" panose="02020603050405020304" pitchFamily="18" charset="0"/>
              </a:rPr>
              <a:t>- игры и т.д.)</a:t>
            </a:r>
            <a:endParaRPr lang="ru-RU" sz="24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1000" y="457200"/>
            <a:ext cx="6172200" cy="1524000"/>
          </a:xfrm>
        </p:spPr>
        <p:txBody>
          <a:bodyPr>
            <a:normAutofit fontScale="90000"/>
          </a:bodyPr>
          <a:lstStyle/>
          <a:p>
            <a:r>
              <a:rPr lang="ru-RU" sz="4900" b="1" dirty="0" smtClean="0">
                <a:solidFill>
                  <a:srgbClr val="002060"/>
                </a:solidFill>
                <a:latin typeface="Times New Roman" panose="02020603050405020304" pitchFamily="18" charset="0"/>
                <a:cs typeface="Times New Roman" panose="02020603050405020304" pitchFamily="18" charset="0"/>
              </a:rPr>
              <a:t>Задачи спортивного </a:t>
            </a:r>
            <a:r>
              <a:rPr lang="ru-RU" sz="4900" b="1" dirty="0" err="1" smtClean="0">
                <a:solidFill>
                  <a:srgbClr val="002060"/>
                </a:solidFill>
                <a:latin typeface="Times New Roman" panose="02020603050405020304" pitchFamily="18" charset="0"/>
                <a:cs typeface="Times New Roman" panose="02020603050405020304" pitchFamily="18" charset="0"/>
              </a:rPr>
              <a:t>тимбилдинга</a:t>
            </a:r>
            <a:r>
              <a:rPr lang="ru-RU" sz="4900" b="1" dirty="0" smtClean="0">
                <a:solidFill>
                  <a:srgbClr val="002060"/>
                </a:solidFill>
                <a:latin typeface="Times New Roman" panose="02020603050405020304" pitchFamily="18" charset="0"/>
                <a:cs typeface="Times New Roman" panose="02020603050405020304" pitchFamily="18" charset="0"/>
              </a:rPr>
              <a:t>:</a:t>
            </a:r>
            <a:br>
              <a:rPr lang="ru-RU" sz="3600" b="1" dirty="0" smtClean="0">
                <a:latin typeface="Times New Roman" panose="02020603050405020304" pitchFamily="18" charset="0"/>
                <a:cs typeface="Times New Roman" panose="02020603050405020304" pitchFamily="18" charset="0"/>
              </a:rPr>
            </a:br>
            <a:br>
              <a:rPr lang="ru-RU" sz="2700" dirty="0" smtClean="0"/>
            </a:br>
            <a:endParaRPr lang="ru-RU" sz="2700" dirty="0"/>
          </a:p>
        </p:txBody>
      </p:sp>
      <p:sp>
        <p:nvSpPr>
          <p:cNvPr id="4" name="Содержимое 3"/>
          <p:cNvSpPr>
            <a:spLocks noGrp="1"/>
          </p:cNvSpPr>
          <p:nvPr>
            <p:ph idx="1"/>
          </p:nvPr>
        </p:nvSpPr>
        <p:spPr>
          <a:xfrm>
            <a:off x="533400" y="1676400"/>
            <a:ext cx="5638800" cy="6934200"/>
          </a:xfrm>
        </p:spPr>
        <p:txBody>
          <a:bodyPr>
            <a:normAutofit fontScale="70000" lnSpcReduction="20000"/>
          </a:bodyPr>
          <a:lstStyle/>
          <a:p>
            <a:pPr algn="just">
              <a:buNone/>
            </a:pPr>
            <a:r>
              <a:rPr lang="ru-RU" sz="4000" dirty="0" smtClean="0">
                <a:latin typeface="Times New Roman" panose="02020603050405020304" pitchFamily="18" charset="0"/>
                <a:cs typeface="Times New Roman" panose="02020603050405020304" pitchFamily="18" charset="0"/>
              </a:rPr>
              <a:t>1. Способствовать повышению интереса детей и взрослых к занятиям физической культурой, используя упражнения и игры на </a:t>
            </a:r>
            <a:r>
              <a:rPr lang="ru-RU" sz="4000" dirty="0" err="1" smtClean="0">
                <a:latin typeface="Times New Roman" panose="02020603050405020304" pitchFamily="18" charset="0"/>
                <a:cs typeface="Times New Roman" panose="02020603050405020304" pitchFamily="18" charset="0"/>
              </a:rPr>
              <a:t>командообразование</a:t>
            </a:r>
            <a:r>
              <a:rPr lang="ru-RU" sz="4000" dirty="0" smtClean="0">
                <a:latin typeface="Times New Roman" panose="02020603050405020304" pitchFamily="18" charset="0"/>
                <a:cs typeface="Times New Roman" panose="02020603050405020304" pitchFamily="18" charset="0"/>
              </a:rPr>
              <a:t>.</a:t>
            </a:r>
            <a:endParaRPr lang="ru-RU" sz="4000" dirty="0" smtClean="0">
              <a:latin typeface="Times New Roman" panose="02020603050405020304" pitchFamily="18" charset="0"/>
              <a:cs typeface="Times New Roman" panose="02020603050405020304" pitchFamily="18" charset="0"/>
            </a:endParaRPr>
          </a:p>
          <a:p>
            <a:pPr algn="just">
              <a:buNone/>
            </a:pPr>
            <a:r>
              <a:rPr lang="ru-RU" sz="4000" dirty="0" smtClean="0">
                <a:latin typeface="Times New Roman" panose="02020603050405020304" pitchFamily="18" charset="0"/>
                <a:cs typeface="Times New Roman" panose="02020603050405020304" pitchFamily="18" charset="0"/>
              </a:rPr>
              <a:t>2.Организовать и провести ряд мероприятий с участием детей и взрослых, посредством новой формы </a:t>
            </a:r>
            <a:r>
              <a:rPr lang="ru-RU" sz="4000" dirty="0" err="1" smtClean="0">
                <a:latin typeface="Times New Roman" panose="02020603050405020304" pitchFamily="18" charset="0"/>
                <a:cs typeface="Times New Roman" panose="02020603050405020304" pitchFamily="18" charset="0"/>
              </a:rPr>
              <a:t>проведения-тимбилдинг</a:t>
            </a:r>
            <a:r>
              <a:rPr lang="ru-RU" sz="4000" dirty="0" smtClean="0">
                <a:latin typeface="Times New Roman" panose="02020603050405020304" pitchFamily="18" charset="0"/>
                <a:cs typeface="Times New Roman" panose="02020603050405020304" pitchFamily="18" charset="0"/>
              </a:rPr>
              <a:t>.</a:t>
            </a:r>
            <a:endParaRPr lang="ru-RU" sz="4000" dirty="0" smtClean="0">
              <a:latin typeface="Times New Roman" panose="02020603050405020304" pitchFamily="18" charset="0"/>
              <a:cs typeface="Times New Roman" panose="02020603050405020304" pitchFamily="18" charset="0"/>
            </a:endParaRPr>
          </a:p>
          <a:p>
            <a:pPr algn="just">
              <a:buNone/>
            </a:pPr>
            <a:r>
              <a:rPr lang="ru-RU" sz="4000" dirty="0" smtClean="0">
                <a:latin typeface="Times New Roman" panose="02020603050405020304" pitchFamily="18" charset="0"/>
                <a:cs typeface="Times New Roman" panose="02020603050405020304" pitchFamily="18" charset="0"/>
              </a:rPr>
              <a:t>3.Обучить детей  эффективно взаимодействовать между собой.</a:t>
            </a:r>
            <a:endParaRPr lang="ru-RU" sz="4000" dirty="0" smtClean="0">
              <a:latin typeface="Times New Roman" panose="02020603050405020304" pitchFamily="18" charset="0"/>
              <a:cs typeface="Times New Roman" panose="02020603050405020304" pitchFamily="18" charset="0"/>
            </a:endParaRPr>
          </a:p>
          <a:p>
            <a:pPr algn="just">
              <a:buNone/>
            </a:pPr>
            <a:r>
              <a:rPr lang="ru-RU" sz="4000" dirty="0" smtClean="0">
                <a:latin typeface="Times New Roman" panose="02020603050405020304" pitchFamily="18" charset="0"/>
                <a:cs typeface="Times New Roman" panose="02020603050405020304" pitchFamily="18" charset="0"/>
              </a:rPr>
              <a:t>4. Сплотить команду, вывести «</a:t>
            </a:r>
            <a:r>
              <a:rPr lang="ru-RU" sz="4000" dirty="0" err="1" smtClean="0">
                <a:latin typeface="Times New Roman" panose="02020603050405020304" pitchFamily="18" charset="0"/>
                <a:cs typeface="Times New Roman" panose="02020603050405020304" pitchFamily="18" charset="0"/>
              </a:rPr>
              <a:t>командньй</a:t>
            </a:r>
            <a:r>
              <a:rPr lang="ru-RU" sz="4000" dirty="0" smtClean="0">
                <a:latin typeface="Times New Roman" panose="02020603050405020304" pitchFamily="18" charset="0"/>
                <a:cs typeface="Times New Roman" panose="02020603050405020304" pitchFamily="18" charset="0"/>
              </a:rPr>
              <a:t>  дух» на более высокий уровень.</a:t>
            </a:r>
            <a:endParaRPr lang="ru-RU" sz="4000" dirty="0" smtClean="0">
              <a:latin typeface="Times New Roman" panose="02020603050405020304" pitchFamily="18" charset="0"/>
              <a:cs typeface="Times New Roman" panose="02020603050405020304" pitchFamily="18" charset="0"/>
            </a:endParaRPr>
          </a:p>
          <a:p>
            <a:pPr algn="just">
              <a:buNone/>
            </a:pPr>
            <a:r>
              <a:rPr lang="ru-RU" sz="4000" dirty="0" smtClean="0">
                <a:latin typeface="Times New Roman" panose="02020603050405020304" pitchFamily="18" charset="0"/>
                <a:cs typeface="Times New Roman" panose="02020603050405020304" pitchFamily="18" charset="0"/>
              </a:rPr>
              <a:t>5. Формирование двигательной активности детей посредством умения работать в команде. </a:t>
            </a:r>
            <a:br>
              <a:rPr lang="ru-RU" sz="4000" dirty="0" smtClean="0">
                <a:latin typeface="Times New Roman" panose="02020603050405020304" pitchFamily="18" charset="0"/>
                <a:cs typeface="Times New Roman" panose="02020603050405020304" pitchFamily="18" charset="0"/>
              </a:rPr>
            </a:br>
            <a:r>
              <a:rPr lang="ru-RU" sz="4000" dirty="0" smtClean="0">
                <a:latin typeface="Times New Roman" panose="02020603050405020304" pitchFamily="18" charset="0"/>
                <a:cs typeface="Times New Roman" panose="02020603050405020304" pitchFamily="18" charset="0"/>
              </a:rPr>
              <a:t> </a:t>
            </a:r>
            <a:br>
              <a:rPr lang="ru-RU" dirty="0" smtClean="0"/>
            </a:br>
            <a:endParaRPr lang="ru-RU"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b="1" dirty="0" smtClean="0">
                <a:solidFill>
                  <a:srgbClr val="002060"/>
                </a:solidFill>
                <a:latin typeface="Times New Roman" panose="02020603050405020304" pitchFamily="18" charset="0"/>
                <a:cs typeface="Times New Roman" panose="02020603050405020304" pitchFamily="18" charset="0"/>
              </a:rPr>
              <a:t>Деление на команды</a:t>
            </a:r>
            <a:br>
              <a:rPr lang="ru-RU" dirty="0" smtClean="0"/>
            </a:br>
            <a:endParaRPr lang="ru-RU" dirty="0"/>
          </a:p>
        </p:txBody>
      </p:sp>
      <p:sp>
        <p:nvSpPr>
          <p:cNvPr id="3" name="Прямоугольник 2"/>
          <p:cNvSpPr/>
          <p:nvPr/>
        </p:nvSpPr>
        <p:spPr>
          <a:xfrm>
            <a:off x="685800" y="1371600"/>
            <a:ext cx="5562600" cy="6924973"/>
          </a:xfrm>
          <a:prstGeom prst="rect">
            <a:avLst/>
          </a:prstGeom>
        </p:spPr>
        <p:txBody>
          <a:bodyPr wrap="square">
            <a:spAutoFit/>
          </a:bodyPr>
          <a:lstStyle/>
          <a:p>
            <a:pPr algn="just"/>
            <a:r>
              <a:rPr lang="ru-RU" sz="2800" b="1" dirty="0" smtClean="0">
                <a:solidFill>
                  <a:srgbClr val="FF0000"/>
                </a:solidFill>
                <a:latin typeface="Times New Roman" panose="02020603050405020304" pitchFamily="18" charset="0"/>
                <a:cs typeface="Times New Roman" panose="02020603050405020304" pitchFamily="18" charset="0"/>
              </a:rPr>
              <a:t>1 способ - по расчету.</a:t>
            </a:r>
            <a:endParaRPr lang="ru-RU" sz="2800" b="1" dirty="0" smtClean="0">
              <a:solidFill>
                <a:srgbClr val="FF0000"/>
              </a:solidFill>
              <a:latin typeface="Times New Roman" panose="02020603050405020304" pitchFamily="18" charset="0"/>
              <a:cs typeface="Times New Roman" panose="02020603050405020304" pitchFamily="18" charset="0"/>
            </a:endParaRPr>
          </a:p>
          <a:p>
            <a:pPr algn="just"/>
            <a:r>
              <a:rPr lang="ru-RU" sz="2800" b="1" dirty="0" smtClean="0">
                <a:solidFill>
                  <a:srgbClr val="FF0000"/>
                </a:solidFill>
                <a:latin typeface="Times New Roman" panose="02020603050405020304" pitchFamily="18" charset="0"/>
                <a:cs typeface="Times New Roman" panose="02020603050405020304" pitchFamily="18" charset="0"/>
              </a:rPr>
              <a:t>2 способ - «</a:t>
            </a:r>
            <a:r>
              <a:rPr lang="ru-RU" sz="2800" b="1" dirty="0" err="1" smtClean="0">
                <a:solidFill>
                  <a:srgbClr val="FF0000"/>
                </a:solidFill>
                <a:latin typeface="Times New Roman" panose="02020603050405020304" pitchFamily="18" charset="0"/>
                <a:cs typeface="Times New Roman" panose="02020603050405020304" pitchFamily="18" charset="0"/>
              </a:rPr>
              <a:t>сговорка</a:t>
            </a:r>
            <a:r>
              <a:rPr lang="ru-RU" sz="2800" b="1" dirty="0" smtClean="0">
                <a:solidFill>
                  <a:srgbClr val="FF0000"/>
                </a:solidFill>
                <a:latin typeface="Times New Roman" panose="02020603050405020304" pitchFamily="18" charset="0"/>
                <a:cs typeface="Times New Roman" panose="02020603050405020304" pitchFamily="18" charset="0"/>
              </a:rPr>
              <a:t>».</a:t>
            </a:r>
            <a:endParaRPr lang="ru-RU" sz="2800" b="1" dirty="0" smtClean="0">
              <a:solidFill>
                <a:srgbClr val="FF0000"/>
              </a:solidFill>
              <a:latin typeface="Times New Roman" panose="02020603050405020304" pitchFamily="18" charset="0"/>
              <a:cs typeface="Times New Roman" panose="02020603050405020304" pitchFamily="18" charset="0"/>
            </a:endParaRPr>
          </a:p>
          <a:p>
            <a:pPr algn="just"/>
            <a:r>
              <a:rPr lang="ru-RU" sz="2000" dirty="0" smtClean="0">
                <a:latin typeface="Times New Roman" panose="02020603050405020304" pitchFamily="18" charset="0"/>
                <a:cs typeface="Times New Roman" panose="02020603050405020304" pitchFamily="18" charset="0"/>
              </a:rPr>
              <a:t>Выбирается один игрок, который набирает команду. Остальные становятся парами и</a:t>
            </a:r>
            <a:endParaRPr lang="ru-RU" sz="2000" dirty="0" smtClean="0">
              <a:latin typeface="Times New Roman" panose="02020603050405020304" pitchFamily="18" charset="0"/>
              <a:cs typeface="Times New Roman" panose="02020603050405020304" pitchFamily="18" charset="0"/>
            </a:endParaRPr>
          </a:p>
          <a:p>
            <a:pPr algn="just"/>
            <a:r>
              <a:rPr lang="ru-RU" sz="2000" dirty="0" smtClean="0">
                <a:latin typeface="Times New Roman" panose="02020603050405020304" pitchFamily="18" charset="0"/>
                <a:cs typeface="Times New Roman" panose="02020603050405020304" pitchFamily="18" charset="0"/>
              </a:rPr>
              <a:t>сговариваются, кто из них как назовется. Потом подходят к набирающему и спрашивают,</a:t>
            </a:r>
            <a:endParaRPr lang="ru-RU" sz="2000" dirty="0" smtClean="0">
              <a:latin typeface="Times New Roman" panose="02020603050405020304" pitchFamily="18" charset="0"/>
              <a:cs typeface="Times New Roman" panose="02020603050405020304" pitchFamily="18" charset="0"/>
            </a:endParaRPr>
          </a:p>
          <a:p>
            <a:pPr algn="just"/>
            <a:r>
              <a:rPr lang="ru-RU" sz="2000" dirty="0" smtClean="0">
                <a:latin typeface="Times New Roman" panose="02020603050405020304" pitchFamily="18" charset="0"/>
                <a:cs typeface="Times New Roman" panose="02020603050405020304" pitchFamily="18" charset="0"/>
              </a:rPr>
              <a:t>какое из двух прозвищ он выберет. Вот несколько вариантов </a:t>
            </a:r>
            <a:r>
              <a:rPr lang="ru-RU" sz="2000" dirty="0" err="1" smtClean="0">
                <a:latin typeface="Times New Roman" panose="02020603050405020304" pitchFamily="18" charset="0"/>
                <a:cs typeface="Times New Roman" panose="02020603050405020304" pitchFamily="18" charset="0"/>
              </a:rPr>
              <a:t>сговорок</a:t>
            </a:r>
            <a:r>
              <a:rPr lang="ru-RU" sz="2000" dirty="0" smtClean="0">
                <a:latin typeface="Times New Roman" panose="02020603050405020304" pitchFamily="18" charset="0"/>
                <a:cs typeface="Times New Roman" panose="02020603050405020304" pitchFamily="18" charset="0"/>
              </a:rPr>
              <a:t>: «Яблоко или</a:t>
            </a:r>
            <a:endParaRPr lang="ru-RU" sz="2000" dirty="0" smtClean="0">
              <a:latin typeface="Times New Roman" panose="02020603050405020304" pitchFamily="18" charset="0"/>
              <a:cs typeface="Times New Roman" panose="02020603050405020304" pitchFamily="18" charset="0"/>
            </a:endParaRPr>
          </a:p>
          <a:p>
            <a:pPr algn="just"/>
            <a:r>
              <a:rPr lang="ru-RU" sz="2000" dirty="0" smtClean="0">
                <a:latin typeface="Times New Roman" panose="02020603050405020304" pitchFamily="18" charset="0"/>
                <a:cs typeface="Times New Roman" panose="02020603050405020304" pitchFamily="18" charset="0"/>
              </a:rPr>
              <a:t>груша?», «Ниточка или иголочка?». Игрок выбирает один из вариантов, и тот, кто так</a:t>
            </a:r>
            <a:endParaRPr lang="ru-RU" sz="2000" dirty="0" smtClean="0">
              <a:latin typeface="Times New Roman" panose="02020603050405020304" pitchFamily="18" charset="0"/>
              <a:cs typeface="Times New Roman" panose="02020603050405020304" pitchFamily="18" charset="0"/>
            </a:endParaRPr>
          </a:p>
          <a:p>
            <a:pPr algn="just"/>
            <a:r>
              <a:rPr lang="ru-RU" sz="2000" dirty="0" smtClean="0">
                <a:latin typeface="Times New Roman" panose="02020603050405020304" pitchFamily="18" charset="0"/>
                <a:cs typeface="Times New Roman" panose="02020603050405020304" pitchFamily="18" charset="0"/>
              </a:rPr>
              <a:t>назвался, играет в его команде. Оставшиеся образуют вторую команду. А можно выбрать</a:t>
            </a:r>
            <a:endParaRPr lang="ru-RU" sz="2000" dirty="0" smtClean="0">
              <a:latin typeface="Times New Roman" panose="02020603050405020304" pitchFamily="18" charset="0"/>
              <a:cs typeface="Times New Roman" panose="02020603050405020304" pitchFamily="18" charset="0"/>
            </a:endParaRPr>
          </a:p>
          <a:p>
            <a:pPr algn="just"/>
            <a:r>
              <a:rPr lang="ru-RU" sz="2000" dirty="0" smtClean="0">
                <a:latin typeface="Times New Roman" panose="02020603050405020304" pitchFamily="18" charset="0"/>
                <a:cs typeface="Times New Roman" panose="02020603050405020304" pitchFamily="18" charset="0"/>
              </a:rPr>
              <a:t>двух игроков, которые будут по очереди набирать себе команду.</a:t>
            </a:r>
            <a:endParaRPr lang="ru-RU" sz="2000" b="1" dirty="0" smtClean="0">
              <a:latin typeface="Times New Roman" panose="02020603050405020304" pitchFamily="18" charset="0"/>
              <a:cs typeface="Times New Roman" panose="02020603050405020304" pitchFamily="18" charset="0"/>
            </a:endParaRPr>
          </a:p>
          <a:p>
            <a:pPr algn="just"/>
            <a:r>
              <a:rPr lang="ru-RU" sz="2800" b="1" dirty="0" smtClean="0">
                <a:solidFill>
                  <a:srgbClr val="FF0000"/>
                </a:solidFill>
                <a:latin typeface="Times New Roman" panose="02020603050405020304" pitchFamily="18" charset="0"/>
                <a:cs typeface="Times New Roman" panose="02020603050405020304" pitchFamily="18" charset="0"/>
              </a:rPr>
              <a:t>3 способ - «дерево».</a:t>
            </a:r>
            <a:endParaRPr lang="ru-RU" sz="2800" dirty="0" smtClean="0">
              <a:solidFill>
                <a:srgbClr val="FF0000"/>
              </a:solidFill>
              <a:latin typeface="Times New Roman" panose="02020603050405020304" pitchFamily="18" charset="0"/>
              <a:cs typeface="Times New Roman" panose="02020603050405020304" pitchFamily="18" charset="0"/>
            </a:endParaRPr>
          </a:p>
          <a:p>
            <a:pPr algn="just"/>
            <a:r>
              <a:rPr lang="ru-RU" sz="2000" dirty="0" smtClean="0">
                <a:latin typeface="Times New Roman" panose="02020603050405020304" pitchFamily="18" charset="0"/>
                <a:cs typeface="Times New Roman" panose="02020603050405020304" pitchFamily="18" charset="0"/>
              </a:rPr>
              <a:t>Из группы, по количеству команд, выбирается несколько ребят. Каждый из них выбирает</a:t>
            </a:r>
            <a:endParaRPr lang="ru-RU" sz="2000" dirty="0" smtClean="0">
              <a:latin typeface="Times New Roman" panose="02020603050405020304" pitchFamily="18" charset="0"/>
              <a:cs typeface="Times New Roman" panose="02020603050405020304" pitchFamily="18" charset="0"/>
            </a:endParaRPr>
          </a:p>
          <a:p>
            <a:pPr algn="just"/>
            <a:r>
              <a:rPr lang="ru-RU" sz="2000" dirty="0" smtClean="0">
                <a:latin typeface="Times New Roman" panose="02020603050405020304" pitchFamily="18" charset="0"/>
                <a:cs typeface="Times New Roman" panose="02020603050405020304" pitchFamily="18" charset="0"/>
              </a:rPr>
              <a:t>по одному человеку в свою команду. Те, кого выбрали, в свою очередь, выбирают</a:t>
            </a:r>
            <a:endParaRPr lang="ru-RU" sz="2000" dirty="0" smtClean="0">
              <a:latin typeface="Times New Roman" panose="02020603050405020304" pitchFamily="18" charset="0"/>
              <a:cs typeface="Times New Roman" panose="02020603050405020304" pitchFamily="18" charset="0"/>
            </a:endParaRPr>
          </a:p>
          <a:p>
            <a:pPr algn="just"/>
            <a:r>
              <a:rPr lang="ru-RU" sz="2000" dirty="0" smtClean="0">
                <a:latin typeface="Times New Roman" panose="02020603050405020304" pitchFamily="18" charset="0"/>
                <a:cs typeface="Times New Roman" panose="02020603050405020304" pitchFamily="18" charset="0"/>
              </a:rPr>
              <a:t>следующих. Так, по цепочке, продолжается до тех пор, пока не выберут всех участников.</a:t>
            </a:r>
            <a:endParaRPr lang="ru-RU" sz="20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62000" y="381000"/>
            <a:ext cx="5486400" cy="8232140"/>
          </a:xfrm>
          <a:prstGeom prst="rect">
            <a:avLst/>
          </a:prstGeom>
        </p:spPr>
        <p:txBody>
          <a:bodyPr wrap="square">
            <a:spAutoFit/>
          </a:bodyPr>
          <a:lstStyle/>
          <a:p>
            <a:pPr algn="just"/>
            <a:r>
              <a:rPr lang="ru-RU" sz="2300" dirty="0" smtClean="0">
                <a:latin typeface="Times New Roman" panose="02020603050405020304" pitchFamily="18" charset="0"/>
                <a:cs typeface="Times New Roman" panose="02020603050405020304" pitchFamily="18" charset="0"/>
              </a:rPr>
              <a:t>	Чтобы провести большую часть предлагаемых игр, инвентарь практически не требуется. Кроме того можно провести </a:t>
            </a:r>
            <a:r>
              <a:rPr lang="ru-RU" sz="2300" dirty="0" err="1" smtClean="0">
                <a:latin typeface="Times New Roman" panose="02020603050405020304" pitchFamily="18" charset="0"/>
                <a:cs typeface="Times New Roman" panose="02020603050405020304" pitchFamily="18" charset="0"/>
              </a:rPr>
              <a:t>тимбилдинг</a:t>
            </a:r>
            <a:r>
              <a:rPr lang="ru-RU" sz="2300" dirty="0" smtClean="0">
                <a:latin typeface="Times New Roman" panose="02020603050405020304" pitchFamily="18" charset="0"/>
                <a:cs typeface="Times New Roman" panose="02020603050405020304" pitchFamily="18" charset="0"/>
              </a:rPr>
              <a:t> на природе, в помещении,  на детской площадке для большого количества детей. И конечно проводить его нужно в развлекательной форме, используя  какой-нибудь яркий сюжет.</a:t>
            </a:r>
            <a:br>
              <a:rPr lang="ru-RU" sz="2300" dirty="0" smtClean="0">
                <a:latin typeface="Times New Roman" panose="02020603050405020304" pitchFamily="18" charset="0"/>
                <a:cs typeface="Times New Roman" panose="02020603050405020304" pitchFamily="18" charset="0"/>
              </a:rPr>
            </a:br>
            <a:r>
              <a:rPr lang="ru-RU" sz="2300" dirty="0" smtClean="0">
                <a:latin typeface="Times New Roman" panose="02020603050405020304" pitchFamily="18" charset="0"/>
                <a:cs typeface="Times New Roman" panose="02020603050405020304" pitchFamily="18" charset="0"/>
              </a:rPr>
              <a:t>	</a:t>
            </a:r>
            <a:r>
              <a:rPr lang="ru-RU" sz="2300" dirty="0" smtClean="0">
                <a:latin typeface="Times New Roman" panose="02020603050405020304" pitchFamily="18" charset="0"/>
                <a:cs typeface="Times New Roman" panose="02020603050405020304" pitchFamily="18" charset="0"/>
              </a:rPr>
              <a:t>После окончания каждой игры с детьми необходимо обсудить, что каждый из них делал для достижения цели.</a:t>
            </a:r>
            <a:br>
              <a:rPr lang="ru-RU" sz="2300" dirty="0" smtClean="0">
                <a:latin typeface="Times New Roman" panose="02020603050405020304" pitchFamily="18" charset="0"/>
                <a:cs typeface="Times New Roman" panose="02020603050405020304" pitchFamily="18" charset="0"/>
              </a:rPr>
            </a:br>
            <a:r>
              <a:rPr lang="ru-RU" sz="2300" dirty="0" smtClean="0">
                <a:latin typeface="Times New Roman" panose="02020603050405020304" pitchFamily="18" charset="0"/>
                <a:cs typeface="Times New Roman" panose="02020603050405020304" pitchFamily="18" charset="0"/>
              </a:rPr>
              <a:t>Необходимо дать детям возможность самим разобраться в сути заданий, не нужно превращать  игровой формат в лекционный.</a:t>
            </a:r>
            <a:endParaRPr lang="ru-RU" sz="2300" dirty="0" smtClean="0">
              <a:latin typeface="Times New Roman" panose="02020603050405020304" pitchFamily="18" charset="0"/>
              <a:cs typeface="Times New Roman" panose="02020603050405020304" pitchFamily="18" charset="0"/>
            </a:endParaRPr>
          </a:p>
          <a:p>
            <a:pPr algn="just"/>
            <a:r>
              <a:rPr lang="ru-RU" sz="2300" dirty="0" smtClean="0">
                <a:latin typeface="Times New Roman" panose="02020603050405020304" pitchFamily="18" charset="0"/>
                <a:cs typeface="Times New Roman" panose="02020603050405020304" pitchFamily="18" charset="0"/>
              </a:rPr>
              <a:t>	Вопросы для обсуждения:</a:t>
            </a:r>
            <a:endParaRPr lang="ru-RU" sz="2300" dirty="0" smtClean="0">
              <a:latin typeface="Times New Roman" panose="02020603050405020304" pitchFamily="18" charset="0"/>
              <a:cs typeface="Times New Roman" panose="02020603050405020304" pitchFamily="18" charset="0"/>
            </a:endParaRPr>
          </a:p>
          <a:p>
            <a:pPr algn="just">
              <a:buFontTx/>
              <a:buChar char="-"/>
            </a:pPr>
            <a:r>
              <a:rPr lang="ru-RU" sz="2300" dirty="0" smtClean="0">
                <a:latin typeface="Times New Roman" panose="02020603050405020304" pitchFamily="18" charset="0"/>
                <a:cs typeface="Times New Roman" panose="02020603050405020304" pitchFamily="18" charset="0"/>
              </a:rPr>
              <a:t>В чем трудность при выполнении задания?</a:t>
            </a:r>
            <a:endParaRPr lang="ru-RU" sz="2300" dirty="0" smtClean="0">
              <a:latin typeface="Times New Roman" panose="02020603050405020304" pitchFamily="18" charset="0"/>
              <a:cs typeface="Times New Roman" panose="02020603050405020304" pitchFamily="18" charset="0"/>
            </a:endParaRPr>
          </a:p>
          <a:p>
            <a:pPr algn="just">
              <a:buFontTx/>
              <a:buChar char="-"/>
            </a:pPr>
            <a:r>
              <a:rPr lang="ru-RU" sz="2300" dirty="0" smtClean="0">
                <a:latin typeface="Times New Roman" panose="02020603050405020304" pitchFamily="18" charset="0"/>
                <a:cs typeface="Times New Roman" panose="02020603050405020304" pitchFamily="18" charset="0"/>
              </a:rPr>
              <a:t>Какие элементы игры работали на </a:t>
            </a:r>
            <a:r>
              <a:rPr lang="ru-RU" sz="2300" dirty="0" err="1" smtClean="0">
                <a:latin typeface="Times New Roman" panose="02020603050405020304" pitchFamily="18" charset="0"/>
                <a:cs typeface="Times New Roman" panose="02020603050405020304" pitchFamily="18" charset="0"/>
              </a:rPr>
              <a:t>командообразование</a:t>
            </a:r>
            <a:r>
              <a:rPr lang="ru-RU" sz="2300" dirty="0" smtClean="0">
                <a:latin typeface="Times New Roman" panose="02020603050405020304" pitchFamily="18" charset="0"/>
                <a:cs typeface="Times New Roman" panose="02020603050405020304" pitchFamily="18" charset="0"/>
              </a:rPr>
              <a:t>?</a:t>
            </a:r>
            <a:endParaRPr lang="ru-RU" sz="2300" dirty="0" smtClean="0">
              <a:latin typeface="Times New Roman" panose="02020603050405020304" pitchFamily="18" charset="0"/>
              <a:cs typeface="Times New Roman" panose="02020603050405020304" pitchFamily="18" charset="0"/>
            </a:endParaRPr>
          </a:p>
          <a:p>
            <a:pPr algn="just">
              <a:buFontTx/>
              <a:buChar char="-"/>
            </a:pPr>
            <a:r>
              <a:rPr lang="ru-RU" sz="2300" dirty="0" smtClean="0">
                <a:latin typeface="Times New Roman" panose="02020603050405020304" pitchFamily="18" charset="0"/>
                <a:cs typeface="Times New Roman" panose="02020603050405020304" pitchFamily="18" charset="0"/>
              </a:rPr>
              <a:t>Чему учит эта игра?  (сотрудничать, работать сообща)</a:t>
            </a:r>
            <a:endParaRPr lang="ru-RU" sz="23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42900" y="366184"/>
            <a:ext cx="6172200" cy="1386416"/>
          </a:xfrm>
        </p:spPr>
        <p:txBody>
          <a:bodyPr>
            <a:normAutofit fontScale="90000"/>
          </a:bodyPr>
          <a:lstStyle/>
          <a:p>
            <a:r>
              <a:rPr lang="ru-RU" sz="4900" b="1" dirty="0" smtClean="0">
                <a:solidFill>
                  <a:srgbClr val="002060"/>
                </a:solidFill>
                <a:latin typeface="Times New Roman" panose="02020603050405020304" pitchFamily="18" charset="0"/>
                <a:cs typeface="Times New Roman" panose="02020603050405020304" pitchFamily="18" charset="0"/>
              </a:rPr>
              <a:t>Малоподвижная игра «Обруч»</a:t>
            </a:r>
            <a:br>
              <a:rPr lang="ru-RU" dirty="0" smtClean="0"/>
            </a:br>
            <a:endParaRPr lang="ru-RU" sz="2400" dirty="0"/>
          </a:p>
        </p:txBody>
      </p:sp>
      <p:sp>
        <p:nvSpPr>
          <p:cNvPr id="3" name="Содержимое 2"/>
          <p:cNvSpPr>
            <a:spLocks noGrp="1"/>
          </p:cNvSpPr>
          <p:nvPr>
            <p:ph idx="1"/>
          </p:nvPr>
        </p:nvSpPr>
        <p:spPr>
          <a:xfrm>
            <a:off x="342900" y="1600200"/>
            <a:ext cx="5829300" cy="6934200"/>
          </a:xfrm>
        </p:spPr>
        <p:txBody>
          <a:bodyPr>
            <a:normAutofit fontScale="85000" lnSpcReduction="10000"/>
          </a:bodyPr>
          <a:lstStyle/>
          <a:p>
            <a:pPr indent="0" algn="just">
              <a:buNone/>
            </a:pPr>
            <a:r>
              <a:rPr lang="ru-RU" dirty="0" smtClean="0">
                <a:latin typeface="Times New Roman" panose="02020603050405020304" pitchFamily="18" charset="0"/>
                <a:cs typeface="Times New Roman" panose="02020603050405020304" pitchFamily="18" charset="0"/>
              </a:rPr>
              <a:t>	Из инвентаря будет нужен только обруч. Попросите, чтобы дети встали тесным кругом, при этом одна рука должна быть внутри круга, приподнята на уровень головы. Объясните детям, что нужно вытянуть один палец той руки, которая поднята. На этот палец сверху положите обруч.</a:t>
            </a:r>
            <a:br>
              <a:rPr lang="ru-RU" dirty="0" smtClean="0">
                <a:latin typeface="Times New Roman" panose="02020603050405020304" pitchFamily="18" charset="0"/>
                <a:cs typeface="Times New Roman" panose="02020603050405020304" pitchFamily="18" charset="0"/>
              </a:rPr>
            </a:br>
            <a:r>
              <a:rPr lang="ru-RU" dirty="0" smtClean="0">
                <a:latin typeface="Times New Roman" panose="02020603050405020304" pitchFamily="18" charset="0"/>
                <a:cs typeface="Times New Roman" panose="02020603050405020304" pitchFamily="18" charset="0"/>
              </a:rPr>
              <a:t>Разъясните, что  тянуть обруч и цеплять его пальцами нельзя.</a:t>
            </a:r>
            <a:br>
              <a:rPr lang="ru-RU" dirty="0" smtClean="0">
                <a:latin typeface="Times New Roman" panose="02020603050405020304" pitchFamily="18" charset="0"/>
                <a:cs typeface="Times New Roman" panose="02020603050405020304" pitchFamily="18" charset="0"/>
              </a:rPr>
            </a:br>
            <a:br>
              <a:rPr lang="ru-RU" dirty="0" smtClean="0">
                <a:latin typeface="Times New Roman" panose="02020603050405020304" pitchFamily="18" charset="0"/>
                <a:cs typeface="Times New Roman" panose="02020603050405020304" pitchFamily="18" charset="0"/>
              </a:rPr>
            </a:br>
            <a:r>
              <a:rPr lang="ru-RU" dirty="0" smtClean="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Следующим заданием будет опустить обруч на пол.  Дайте детям возможность разобраться как это сделать. Они примут свое решение, не подсказывайте.</a:t>
            </a:r>
            <a:endParaRPr lang="ru-RU"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457200"/>
            <a:ext cx="6172200" cy="1081616"/>
          </a:xfrm>
        </p:spPr>
        <p:txBody>
          <a:bodyPr>
            <a:normAutofit fontScale="90000"/>
          </a:bodyPr>
          <a:lstStyle/>
          <a:p>
            <a:br>
              <a:rPr lang="ru-RU" sz="4900" b="1" dirty="0" smtClean="0">
                <a:latin typeface="Times New Roman" panose="02020603050405020304" pitchFamily="18" charset="0"/>
                <a:cs typeface="Times New Roman" panose="02020603050405020304" pitchFamily="18" charset="0"/>
              </a:rPr>
            </a:br>
            <a:r>
              <a:rPr lang="ru-RU" sz="4900" b="1" dirty="0" smtClean="0">
                <a:solidFill>
                  <a:srgbClr val="002060"/>
                </a:solidFill>
                <a:latin typeface="Times New Roman" panose="02020603050405020304" pitchFamily="18" charset="0"/>
                <a:cs typeface="Times New Roman" panose="02020603050405020304" pitchFamily="18" charset="0"/>
              </a:rPr>
              <a:t>«Надежные друзья»</a:t>
            </a:r>
            <a:br>
              <a:rPr lang="ru-RU" dirty="0" smtClean="0"/>
            </a:br>
            <a:br>
              <a:rPr lang="ru-RU" dirty="0" smtClean="0"/>
            </a:br>
            <a:endParaRPr lang="ru-RU" dirty="0"/>
          </a:p>
        </p:txBody>
      </p:sp>
      <p:sp>
        <p:nvSpPr>
          <p:cNvPr id="4" name="Содержимое 3"/>
          <p:cNvSpPr>
            <a:spLocks noGrp="1"/>
          </p:cNvSpPr>
          <p:nvPr>
            <p:ph idx="1"/>
          </p:nvPr>
        </p:nvSpPr>
        <p:spPr>
          <a:xfrm>
            <a:off x="457200" y="1295400"/>
            <a:ext cx="5676900" cy="3733800"/>
          </a:xfrm>
        </p:spPr>
        <p:txBody>
          <a:bodyPr>
            <a:normAutofit/>
          </a:bodyPr>
          <a:lstStyle/>
          <a:p>
            <a:pPr indent="0" algn="just">
              <a:lnSpc>
                <a:spcPct val="80000"/>
              </a:lnSpc>
              <a:buNone/>
            </a:pPr>
            <a:r>
              <a:rPr lang="ru-RU" sz="2800" dirty="0" smtClean="0">
                <a:latin typeface="Times New Roman" panose="02020603050405020304" pitchFamily="18" charset="0"/>
                <a:cs typeface="Times New Roman" panose="02020603050405020304" pitchFamily="18" charset="0"/>
              </a:rPr>
              <a:t>	Все участники</a:t>
            </a:r>
            <a:br>
              <a:rPr lang="ru-RU" sz="2800" dirty="0" smtClean="0">
                <a:latin typeface="Times New Roman" panose="02020603050405020304" pitchFamily="18" charset="0"/>
                <a:cs typeface="Times New Roman" panose="02020603050405020304" pitchFamily="18" charset="0"/>
              </a:rPr>
            </a:br>
            <a:r>
              <a:rPr lang="ru-RU" sz="2800" dirty="0" smtClean="0">
                <a:latin typeface="Times New Roman" panose="02020603050405020304" pitchFamily="18" charset="0"/>
                <a:cs typeface="Times New Roman" panose="02020603050405020304" pitchFamily="18" charset="0"/>
              </a:rPr>
              <a:t>выстраиваются по кругу в</a:t>
            </a:r>
            <a:br>
              <a:rPr lang="ru-RU" sz="2800" dirty="0" smtClean="0">
                <a:latin typeface="Times New Roman" panose="02020603050405020304" pitchFamily="18" charset="0"/>
                <a:cs typeface="Times New Roman" panose="02020603050405020304" pitchFamily="18" charset="0"/>
              </a:rPr>
            </a:br>
            <a:r>
              <a:rPr lang="ru-RU" sz="2800" dirty="0" smtClean="0">
                <a:latin typeface="Times New Roman" panose="02020603050405020304" pitchFamily="18" charset="0"/>
                <a:cs typeface="Times New Roman" panose="02020603050405020304" pitchFamily="18" charset="0"/>
              </a:rPr>
              <a:t>затылок как можно плотнее,</a:t>
            </a:r>
            <a:br>
              <a:rPr lang="ru-RU" sz="2800" dirty="0" smtClean="0">
                <a:latin typeface="Times New Roman" panose="02020603050405020304" pitchFamily="18" charset="0"/>
                <a:cs typeface="Times New Roman" panose="02020603050405020304" pitchFamily="18" charset="0"/>
              </a:rPr>
            </a:br>
            <a:r>
              <a:rPr lang="ru-RU" sz="2800" dirty="0" smtClean="0">
                <a:latin typeface="Times New Roman" panose="02020603050405020304" pitchFamily="18" charset="0"/>
                <a:cs typeface="Times New Roman" panose="02020603050405020304" pitchFamily="18" charset="0"/>
              </a:rPr>
              <a:t>затем одновременно</a:t>
            </a:r>
            <a:br>
              <a:rPr lang="ru-RU" sz="2800" dirty="0" smtClean="0">
                <a:latin typeface="Times New Roman" panose="02020603050405020304" pitchFamily="18" charset="0"/>
                <a:cs typeface="Times New Roman" panose="02020603050405020304" pitchFamily="18" charset="0"/>
              </a:rPr>
            </a:br>
            <a:r>
              <a:rPr lang="ru-RU" sz="2800" dirty="0" smtClean="0">
                <a:latin typeface="Times New Roman" panose="02020603050405020304" pitchFamily="18" charset="0"/>
                <a:cs typeface="Times New Roman" panose="02020603050405020304" pitchFamily="18" charset="0"/>
              </a:rPr>
              <a:t>присаживаются друг другу</a:t>
            </a:r>
            <a:br>
              <a:rPr lang="ru-RU" sz="2800" dirty="0" smtClean="0">
                <a:latin typeface="Times New Roman" panose="02020603050405020304" pitchFamily="18" charset="0"/>
                <a:cs typeface="Times New Roman" panose="02020603050405020304" pitchFamily="18" charset="0"/>
              </a:rPr>
            </a:br>
            <a:r>
              <a:rPr lang="ru-RU" sz="2800" dirty="0" smtClean="0">
                <a:latin typeface="Times New Roman" panose="02020603050405020304" pitchFamily="18" charset="0"/>
                <a:cs typeface="Times New Roman" panose="02020603050405020304" pitchFamily="18" charset="0"/>
              </a:rPr>
              <a:t>на колени и вытягивают</a:t>
            </a:r>
            <a:br>
              <a:rPr lang="ru-RU" sz="2800" dirty="0" smtClean="0">
                <a:latin typeface="Times New Roman" panose="02020603050405020304" pitchFamily="18" charset="0"/>
                <a:cs typeface="Times New Roman" panose="02020603050405020304" pitchFamily="18" charset="0"/>
              </a:rPr>
            </a:br>
            <a:r>
              <a:rPr lang="ru-RU" sz="2800" dirty="0" smtClean="0">
                <a:latin typeface="Times New Roman" panose="02020603050405020304" pitchFamily="18" charset="0"/>
                <a:cs typeface="Times New Roman" panose="02020603050405020304" pitchFamily="18" charset="0"/>
              </a:rPr>
              <a:t>руки в стороны.</a:t>
            </a:r>
            <a:endParaRPr lang="ru-RU" sz="2800" dirty="0">
              <a:latin typeface="Times New Roman" panose="02020603050405020304" pitchFamily="18" charset="0"/>
              <a:cs typeface="Times New Roman" panose="02020603050405020304" pitchFamily="18" charset="0"/>
            </a:endParaRPr>
          </a:p>
        </p:txBody>
      </p:sp>
      <p:sp>
        <p:nvSpPr>
          <p:cNvPr id="5" name="Заголовок 1"/>
          <p:cNvSpPr txBox="1"/>
          <p:nvPr/>
        </p:nvSpPr>
        <p:spPr>
          <a:xfrm>
            <a:off x="304800" y="4343400"/>
            <a:ext cx="6324600" cy="1219200"/>
          </a:xfrm>
          <a:prstGeom prst="rect">
            <a:avLst/>
          </a:prstGeom>
        </p:spPr>
        <p:txBody>
          <a:bodyPr vert="horz" lIns="91440" tIns="45720" rIns="91440" bIns="45720" rtlCol="0" anchor="ctr">
            <a:normAutofit fontScale="25000" lnSpcReduction="20000"/>
          </a:bodyPr>
          <a:lstStyle/>
          <a:p>
            <a:pPr marL="0" marR="0" lvl="0" indent="0" algn="ctr" defTabSz="914400" rtl="0" eaLnBrk="1" fontAlgn="auto" latinLnBrk="0" hangingPunct="1">
              <a:lnSpc>
                <a:spcPct val="100000"/>
              </a:lnSpc>
              <a:spcBef>
                <a:spcPct val="0"/>
              </a:spcBef>
              <a:spcAft>
                <a:spcPts val="0"/>
              </a:spcAft>
              <a:buClrTx/>
              <a:buSzTx/>
              <a:buFontTx/>
              <a:buNone/>
              <a:defRPr/>
            </a:pPr>
            <a:br>
              <a:rPr kumimoji="0" lang="ru-RU" sz="4400" b="0" i="0" u="none" strike="noStrike" kern="1200" cap="none" spc="0" normalizeH="0" baseline="0" noProof="0" dirty="0" smtClean="0">
                <a:ln>
                  <a:noFill/>
                </a:ln>
                <a:solidFill>
                  <a:schemeClr val="tx1"/>
                </a:solidFill>
                <a:effectLst/>
                <a:uLnTx/>
                <a:uFillTx/>
                <a:latin typeface="+mj-lt"/>
                <a:ea typeface="+mj-ea"/>
                <a:cs typeface="+mj-cs"/>
              </a:rPr>
            </a:br>
            <a:r>
              <a:rPr kumimoji="0" lang="ru-RU" sz="2400" b="0" i="0" u="none" strike="noStrike" kern="1200" cap="none" spc="0" normalizeH="0" baseline="0" noProof="0" dirty="0" smtClean="0">
                <a:ln>
                  <a:noFill/>
                </a:ln>
                <a:solidFill>
                  <a:schemeClr val="tx1"/>
                </a:solidFill>
                <a:effectLst/>
                <a:uLnTx/>
                <a:uFillTx/>
                <a:latin typeface="+mj-lt"/>
                <a:ea typeface="+mj-ea"/>
                <a:cs typeface="+mj-cs"/>
              </a:rPr>
              <a:t>.</a:t>
            </a:r>
            <a:br>
              <a:rPr kumimoji="0" lang="ru-RU" sz="2400" b="0" i="0" u="none" strike="noStrike" kern="1200" cap="none" spc="0" normalizeH="0" baseline="0" noProof="0" dirty="0" smtClean="0">
                <a:ln>
                  <a:noFill/>
                </a:ln>
                <a:solidFill>
                  <a:schemeClr val="tx1"/>
                </a:solidFill>
                <a:effectLst/>
                <a:uLnTx/>
                <a:uFillTx/>
                <a:latin typeface="+mj-lt"/>
                <a:ea typeface="+mj-ea"/>
                <a:cs typeface="+mj-cs"/>
              </a:rPr>
            </a:br>
            <a:br>
              <a:rPr kumimoji="0" lang="ru-RU" sz="2400" b="0" i="0" u="none" strike="noStrike" kern="1200" cap="none" spc="0" normalizeH="0" baseline="0" noProof="0" dirty="0" smtClean="0">
                <a:ln>
                  <a:noFill/>
                </a:ln>
                <a:solidFill>
                  <a:schemeClr val="tx1"/>
                </a:solidFill>
                <a:effectLst/>
                <a:uLnTx/>
                <a:uFillTx/>
                <a:latin typeface="+mj-lt"/>
                <a:ea typeface="+mj-ea"/>
                <a:cs typeface="+mj-cs"/>
              </a:rPr>
            </a:br>
            <a:endParaRPr kumimoji="0" lang="ru-RU" sz="2400" b="0" i="0" u="none" strike="noStrike" kern="1200" cap="none" spc="0" normalizeH="0" baseline="0" noProof="0" dirty="0" smtClean="0">
              <a:ln>
                <a:noFill/>
              </a:ln>
              <a:solidFill>
                <a:schemeClr val="tx1"/>
              </a:solidFill>
              <a:effectLst/>
              <a:uLnTx/>
              <a:uFillTx/>
              <a:latin typeface="+mj-lt"/>
              <a:ea typeface="+mj-ea"/>
              <a:cs typeface="+mj-cs"/>
            </a:endParaRPr>
          </a:p>
          <a:p>
            <a:pPr marL="0" marR="0" lvl="0" indent="0" algn="ctr" defTabSz="914400" rtl="0" eaLnBrk="1" fontAlgn="auto" latinLnBrk="0" hangingPunct="1">
              <a:lnSpc>
                <a:spcPct val="100000"/>
              </a:lnSpc>
              <a:spcBef>
                <a:spcPct val="0"/>
              </a:spcBef>
              <a:spcAft>
                <a:spcPts val="0"/>
              </a:spcAft>
              <a:buClrTx/>
              <a:buSzTx/>
              <a:buFontTx/>
              <a:buNone/>
              <a:defRPr/>
            </a:pPr>
            <a:endParaRPr lang="ru-RU" sz="2400" dirty="0" smtClean="0">
              <a:latin typeface="+mj-lt"/>
              <a:ea typeface="+mj-ea"/>
              <a:cs typeface="+mj-cs"/>
            </a:endParaRPr>
          </a:p>
          <a:p>
            <a:pPr marL="0" marR="0" lvl="0" indent="0" algn="ctr" defTabSz="914400" rtl="0" eaLnBrk="1" fontAlgn="auto" latinLnBrk="0" hangingPunct="1">
              <a:lnSpc>
                <a:spcPct val="100000"/>
              </a:lnSpc>
              <a:spcBef>
                <a:spcPct val="0"/>
              </a:spcBef>
              <a:spcAft>
                <a:spcPts val="0"/>
              </a:spcAft>
              <a:buClrTx/>
              <a:buSzTx/>
              <a:buFontTx/>
              <a:buNone/>
              <a:defRPr/>
            </a:pPr>
            <a:endParaRPr kumimoji="0" lang="ru-RU" sz="2400" b="1" i="0" u="none" strike="noStrike" kern="1200" cap="none" spc="0" normalizeH="0" baseline="0" noProof="0" dirty="0" smtClean="0">
              <a:ln>
                <a:noFill/>
              </a:ln>
              <a:solidFill>
                <a:schemeClr val="tx1"/>
              </a:solidFill>
              <a:effectLst/>
              <a:uLnTx/>
              <a:uFillTx/>
              <a:latin typeface="+mj-lt"/>
              <a:ea typeface="+mj-ea"/>
              <a:cs typeface="+mj-cs"/>
            </a:endParaRPr>
          </a:p>
          <a:p>
            <a:pPr marL="0" marR="0" lvl="0" indent="0" algn="ctr" defTabSz="914400" rtl="0" eaLnBrk="1" fontAlgn="auto" latinLnBrk="0" hangingPunct="1">
              <a:lnSpc>
                <a:spcPct val="100000"/>
              </a:lnSpc>
              <a:spcBef>
                <a:spcPct val="0"/>
              </a:spcBef>
              <a:spcAft>
                <a:spcPts val="0"/>
              </a:spcAft>
              <a:buClrTx/>
              <a:buSzTx/>
              <a:buFontTx/>
              <a:buNone/>
              <a:defRPr/>
            </a:pPr>
            <a:endParaRPr lang="ru-RU" sz="2400" b="1" dirty="0" smtClean="0">
              <a:latin typeface="+mj-lt"/>
              <a:ea typeface="+mj-ea"/>
              <a:cs typeface="+mj-cs"/>
            </a:endParaRPr>
          </a:p>
          <a:p>
            <a:pPr marL="0" marR="0" lvl="0" indent="0" algn="ctr" defTabSz="914400" rtl="0" eaLnBrk="1" fontAlgn="auto" latinLnBrk="0" hangingPunct="1">
              <a:lnSpc>
                <a:spcPct val="100000"/>
              </a:lnSpc>
              <a:spcBef>
                <a:spcPct val="0"/>
              </a:spcBef>
              <a:spcAft>
                <a:spcPts val="0"/>
              </a:spcAft>
              <a:buClrTx/>
              <a:buSzTx/>
              <a:buFontTx/>
              <a:buNone/>
              <a:defRPr/>
            </a:pPr>
            <a:endParaRPr kumimoji="0" lang="ru-RU" sz="2400" b="1" i="0" u="none" strike="noStrike" kern="1200" cap="none" spc="0" normalizeH="0" baseline="0" noProof="0" dirty="0" smtClean="0">
              <a:ln>
                <a:noFill/>
              </a:ln>
              <a:solidFill>
                <a:schemeClr val="tx1"/>
              </a:solidFill>
              <a:effectLst/>
              <a:uLnTx/>
              <a:uFillTx/>
              <a:latin typeface="+mj-lt"/>
              <a:ea typeface="+mj-ea"/>
              <a:cs typeface="+mj-cs"/>
            </a:endParaRPr>
          </a:p>
          <a:p>
            <a:pPr marL="0" marR="0" lvl="0" indent="0" algn="ctr" defTabSz="914400" rtl="0" eaLnBrk="1" fontAlgn="auto" latinLnBrk="0" hangingPunct="1">
              <a:lnSpc>
                <a:spcPct val="100000"/>
              </a:lnSpc>
              <a:spcBef>
                <a:spcPct val="0"/>
              </a:spcBef>
              <a:spcAft>
                <a:spcPts val="0"/>
              </a:spcAft>
              <a:buClrTx/>
              <a:buSzTx/>
              <a:buFontTx/>
              <a:buNone/>
              <a:defRPr/>
            </a:pPr>
            <a:endParaRPr kumimoji="0" lang="ru-RU" sz="17600" b="1" i="0" u="none" strike="noStrike" kern="1200" cap="none" spc="0" normalizeH="0" baseline="0" noProof="0" dirty="0" smtClean="0">
              <a:ln>
                <a:noFill/>
              </a:ln>
              <a:solidFill>
                <a:schemeClr val="tx1"/>
              </a:solidFill>
              <a:effectLst/>
              <a:uLnTx/>
              <a:uFillTx/>
              <a:latin typeface="Times New Roman" panose="02020603050405020304" pitchFamily="18" charset="0"/>
              <a:ea typeface="+mj-ea"/>
              <a:cs typeface="Times New Roman" panose="02020603050405020304" pitchFamily="18" charset="0"/>
            </a:endParaRPr>
          </a:p>
          <a:p>
            <a:pPr marL="0" marR="0" lvl="0" indent="0" algn="ctr" defTabSz="914400" rtl="0" eaLnBrk="1" fontAlgn="auto" latinLnBrk="0" hangingPunct="1">
              <a:lnSpc>
                <a:spcPct val="100000"/>
              </a:lnSpc>
              <a:spcBef>
                <a:spcPct val="0"/>
              </a:spcBef>
              <a:spcAft>
                <a:spcPts val="0"/>
              </a:spcAft>
              <a:buClrTx/>
              <a:buSzTx/>
              <a:buFontTx/>
              <a:buNone/>
              <a:defRPr/>
            </a:pPr>
            <a:endParaRPr kumimoji="0" lang="ru-RU" sz="17600" b="1" i="0" u="none" strike="noStrike" kern="1200" cap="none" spc="0" normalizeH="0" baseline="0" noProof="0" dirty="0" smtClean="0">
              <a:ln>
                <a:noFill/>
              </a:ln>
              <a:solidFill>
                <a:schemeClr val="tx1"/>
              </a:solidFill>
              <a:effectLst/>
              <a:uLnTx/>
              <a:uFillTx/>
              <a:latin typeface="Times New Roman" panose="02020603050405020304" pitchFamily="18" charset="0"/>
              <a:ea typeface="+mj-ea"/>
              <a:cs typeface="Times New Roman" panose="02020603050405020304" pitchFamily="18" charset="0"/>
            </a:endParaRPr>
          </a:p>
          <a:p>
            <a:pPr marL="0" marR="0" lvl="0" indent="0" algn="ctr" defTabSz="914400" rtl="0" eaLnBrk="1" fontAlgn="auto" latinLnBrk="0" hangingPunct="1">
              <a:lnSpc>
                <a:spcPct val="100000"/>
              </a:lnSpc>
              <a:spcBef>
                <a:spcPct val="0"/>
              </a:spcBef>
              <a:spcAft>
                <a:spcPts val="0"/>
              </a:spcAft>
              <a:buClrTx/>
              <a:buSzTx/>
              <a:buFontTx/>
              <a:buNone/>
              <a:defRPr/>
            </a:pPr>
            <a:endParaRPr lang="ru-RU" sz="17600" b="1" dirty="0" smtClean="0">
              <a:latin typeface="Times New Roman" panose="02020603050405020304" pitchFamily="18" charset="0"/>
              <a:ea typeface="+mj-ea"/>
              <a:cs typeface="Times New Roman" panose="02020603050405020304" pitchFamily="18" charset="0"/>
            </a:endParaRPr>
          </a:p>
          <a:p>
            <a:pPr marL="0" marR="0" lvl="0" indent="0" algn="ctr" defTabSz="914400" rtl="0" eaLnBrk="1" fontAlgn="auto" latinLnBrk="0" hangingPunct="1">
              <a:lnSpc>
                <a:spcPct val="100000"/>
              </a:lnSpc>
              <a:spcBef>
                <a:spcPct val="0"/>
              </a:spcBef>
              <a:spcAft>
                <a:spcPts val="0"/>
              </a:spcAft>
              <a:buClrTx/>
              <a:buSzTx/>
              <a:buFontTx/>
              <a:buNone/>
              <a:defRPr/>
            </a:pPr>
            <a:r>
              <a:rPr kumimoji="0" lang="ru-RU" sz="17600" b="1" i="0" u="none" strike="noStrike" kern="1200" cap="none" spc="0" normalizeH="0" baseline="0" noProof="0" dirty="0" smtClean="0">
                <a:ln>
                  <a:noFill/>
                </a:ln>
                <a:solidFill>
                  <a:srgbClr val="002060"/>
                </a:solidFill>
                <a:effectLst/>
                <a:uLnTx/>
                <a:uFillTx/>
                <a:latin typeface="Times New Roman" panose="02020603050405020304" pitchFamily="18" charset="0"/>
                <a:ea typeface="+mj-ea"/>
                <a:cs typeface="Times New Roman" panose="02020603050405020304" pitchFamily="18" charset="0"/>
              </a:rPr>
              <a:t>«Гигантская</a:t>
            </a:r>
            <a:r>
              <a:rPr kumimoji="0" lang="ru-RU" sz="16000" b="1" i="0" u="none" strike="noStrike" kern="1200" cap="none" spc="0" normalizeH="0" baseline="0" noProof="0" dirty="0" smtClean="0">
                <a:ln>
                  <a:noFill/>
                </a:ln>
                <a:solidFill>
                  <a:srgbClr val="002060"/>
                </a:solidFill>
                <a:effectLst/>
                <a:uLnTx/>
                <a:uFillTx/>
                <a:latin typeface="Times New Roman" panose="02020603050405020304" pitchFamily="18" charset="0"/>
                <a:ea typeface="+mj-ea"/>
                <a:cs typeface="Times New Roman" panose="02020603050405020304" pitchFamily="18" charset="0"/>
              </a:rPr>
              <a:t> </a:t>
            </a:r>
            <a:endParaRPr kumimoji="0" lang="ru-RU" sz="16000" b="1" i="0" u="none" strike="noStrike" kern="1200" cap="none" spc="0" normalizeH="0" baseline="0" noProof="0" dirty="0" smtClean="0">
              <a:ln>
                <a:noFill/>
              </a:ln>
              <a:solidFill>
                <a:srgbClr val="002060"/>
              </a:solidFill>
              <a:effectLst/>
              <a:uLnTx/>
              <a:uFillTx/>
              <a:latin typeface="Times New Roman" panose="02020603050405020304" pitchFamily="18" charset="0"/>
              <a:ea typeface="+mj-ea"/>
              <a:cs typeface="Times New Roman" panose="02020603050405020304" pitchFamily="18" charset="0"/>
            </a:endParaRPr>
          </a:p>
          <a:p>
            <a:pPr marL="0" marR="0" lvl="0" indent="0" algn="ctr" defTabSz="914400" rtl="0" eaLnBrk="1" fontAlgn="auto" latinLnBrk="0" hangingPunct="1">
              <a:lnSpc>
                <a:spcPct val="100000"/>
              </a:lnSpc>
              <a:spcBef>
                <a:spcPct val="0"/>
              </a:spcBef>
              <a:spcAft>
                <a:spcPts val="0"/>
              </a:spcAft>
              <a:buClrTx/>
              <a:buSzTx/>
              <a:buFontTx/>
              <a:buNone/>
              <a:defRPr/>
            </a:pPr>
            <a:r>
              <a:rPr kumimoji="0" lang="ru-RU" sz="17600" b="1" i="0" u="none" strike="noStrike" kern="1200" cap="none" spc="0" normalizeH="0" baseline="0" noProof="0" dirty="0" smtClean="0">
                <a:ln>
                  <a:noFill/>
                </a:ln>
                <a:solidFill>
                  <a:srgbClr val="002060"/>
                </a:solidFill>
                <a:effectLst/>
                <a:uLnTx/>
                <a:uFillTx/>
                <a:latin typeface="Times New Roman" panose="02020603050405020304" pitchFamily="18" charset="0"/>
                <a:ea typeface="+mj-ea"/>
                <a:cs typeface="Times New Roman" panose="02020603050405020304" pitchFamily="18" charset="0"/>
              </a:rPr>
              <a:t>скакалка</a:t>
            </a:r>
            <a:r>
              <a:rPr kumimoji="0" lang="ru-RU" sz="16000" b="1" i="0" u="none" strike="noStrike" kern="1200" cap="none" spc="0" normalizeH="0" baseline="0" noProof="0" dirty="0" smtClean="0">
                <a:ln>
                  <a:noFill/>
                </a:ln>
                <a:solidFill>
                  <a:srgbClr val="002060"/>
                </a:solidFill>
                <a:effectLst/>
                <a:uLnTx/>
                <a:uFillTx/>
                <a:latin typeface="Times New Roman" panose="02020603050405020304" pitchFamily="18" charset="0"/>
                <a:ea typeface="+mj-ea"/>
                <a:cs typeface="Times New Roman" panose="02020603050405020304" pitchFamily="18" charset="0"/>
              </a:rPr>
              <a:t>»</a:t>
            </a:r>
            <a:endParaRPr kumimoji="0" lang="ru-RU" sz="17600" b="1" i="0" u="none" strike="noStrike" kern="1200" cap="none" spc="0" normalizeH="0" baseline="0" noProof="0" dirty="0" smtClean="0">
              <a:ln>
                <a:noFill/>
              </a:ln>
              <a:solidFill>
                <a:srgbClr val="002060"/>
              </a:solidFill>
              <a:effectLst/>
              <a:uLnTx/>
              <a:uFillTx/>
              <a:latin typeface="Times New Roman" panose="02020603050405020304" pitchFamily="18" charset="0"/>
              <a:ea typeface="+mj-ea"/>
              <a:cs typeface="Times New Roman" panose="02020603050405020304" pitchFamily="18" charset="0"/>
            </a:endParaRPr>
          </a:p>
          <a:p>
            <a:pPr marL="0" marR="0" lvl="0" indent="0" algn="ctr" defTabSz="914400" rtl="0" eaLnBrk="1" fontAlgn="auto" latinLnBrk="0" hangingPunct="1">
              <a:lnSpc>
                <a:spcPct val="100000"/>
              </a:lnSpc>
              <a:spcBef>
                <a:spcPct val="0"/>
              </a:spcBef>
              <a:spcAft>
                <a:spcPts val="0"/>
              </a:spcAft>
              <a:buClrTx/>
              <a:buSzTx/>
              <a:buFontTx/>
              <a:buNone/>
              <a:defRPr/>
            </a:pPr>
            <a:endParaRPr kumimoji="0" lang="ru-RU" sz="9800" b="1" i="0" u="none" strike="noStrike" kern="1200" cap="none" spc="0" normalizeH="0" baseline="0" noProof="0" dirty="0" smtClean="0">
              <a:ln>
                <a:noFill/>
              </a:ln>
              <a:solidFill>
                <a:srgbClr val="002060"/>
              </a:solidFill>
              <a:effectLst/>
              <a:uLnTx/>
              <a:uFillTx/>
              <a:latin typeface="Times New Roman" panose="02020603050405020304" pitchFamily="18" charset="0"/>
              <a:ea typeface="+mj-ea"/>
              <a:cs typeface="Times New Roman" panose="02020603050405020304" pitchFamily="18" charset="0"/>
            </a:endParaRPr>
          </a:p>
          <a:p>
            <a:pPr marL="0" marR="0" lvl="0" indent="0" algn="ctr" defTabSz="914400" rtl="0" eaLnBrk="1" fontAlgn="auto" latinLnBrk="0" hangingPunct="1">
              <a:lnSpc>
                <a:spcPct val="100000"/>
              </a:lnSpc>
              <a:spcBef>
                <a:spcPct val="0"/>
              </a:spcBef>
              <a:spcAft>
                <a:spcPts val="0"/>
              </a:spcAft>
              <a:buClrTx/>
              <a:buSzTx/>
              <a:buFontTx/>
              <a:buNone/>
              <a:defRPr/>
            </a:pPr>
            <a:br>
              <a:rPr kumimoji="0" lang="ru-RU" sz="9800" b="0" i="0" u="none" strike="noStrike" kern="1200" cap="none" spc="0" normalizeH="0" baseline="0" noProof="0" dirty="0" smtClean="0">
                <a:ln>
                  <a:noFill/>
                </a:ln>
                <a:solidFill>
                  <a:schemeClr val="tx1"/>
                </a:solidFill>
                <a:effectLst/>
                <a:uLnTx/>
                <a:uFillTx/>
                <a:latin typeface="Times New Roman" panose="02020603050405020304" pitchFamily="18" charset="0"/>
                <a:ea typeface="+mj-ea"/>
                <a:cs typeface="Times New Roman" panose="02020603050405020304" pitchFamily="18" charset="0"/>
              </a:rPr>
            </a:br>
            <a:br>
              <a:rPr kumimoji="0" lang="ru-RU" sz="4000" b="0" i="0" u="none" strike="noStrike" kern="1200" cap="none" spc="0" normalizeH="0" baseline="0" noProof="0" dirty="0" smtClean="0">
                <a:ln>
                  <a:noFill/>
                </a:ln>
                <a:solidFill>
                  <a:schemeClr val="tx1"/>
                </a:solidFill>
                <a:effectLst/>
                <a:uLnTx/>
                <a:uFillTx/>
                <a:latin typeface="+mj-lt"/>
                <a:ea typeface="+mj-ea"/>
                <a:cs typeface="+mj-cs"/>
              </a:rPr>
            </a:br>
            <a:endParaRPr kumimoji="0" lang="ru-RU" sz="4000" b="0" i="0" u="none" strike="noStrike" kern="1200" cap="none" spc="0" normalizeH="0" baseline="0" noProof="0" dirty="0">
              <a:ln>
                <a:noFill/>
              </a:ln>
              <a:solidFill>
                <a:schemeClr val="tx1"/>
              </a:solidFill>
              <a:effectLst/>
              <a:uLnTx/>
              <a:uFillTx/>
              <a:latin typeface="+mj-lt"/>
              <a:ea typeface="+mj-ea"/>
              <a:cs typeface="+mj-cs"/>
            </a:endParaRPr>
          </a:p>
        </p:txBody>
      </p:sp>
      <p:sp>
        <p:nvSpPr>
          <p:cNvPr id="6" name="TextBox 5"/>
          <p:cNvSpPr txBox="1"/>
          <p:nvPr/>
        </p:nvSpPr>
        <p:spPr>
          <a:xfrm>
            <a:off x="838200" y="6324600"/>
            <a:ext cx="5105400" cy="1014730"/>
          </a:xfrm>
          <a:prstGeom prst="rect">
            <a:avLst/>
          </a:prstGeom>
          <a:noFill/>
        </p:spPr>
        <p:txBody>
          <a:bodyPr wrap="square" rtlCol="0">
            <a:spAutoFit/>
          </a:bodyPr>
          <a:lstStyle/>
          <a:p>
            <a:pPr algn="just"/>
            <a:r>
              <a:rPr lang="ru-RU" sz="2800" dirty="0" smtClean="0">
                <a:latin typeface="Times New Roman" panose="02020603050405020304" pitchFamily="18" charset="0"/>
                <a:cs typeface="Times New Roman" panose="02020603050405020304" pitchFamily="18" charset="0"/>
              </a:rPr>
              <a:t>	Команда прыгает через десятиметровую скакалку.</a:t>
            </a:r>
            <a:endParaRPr lang="ru-RU" sz="2800" dirty="0" smtClean="0">
              <a:latin typeface="Times New Roman" panose="02020603050405020304" pitchFamily="18" charset="0"/>
              <a:cs typeface="Times New Roman" panose="02020603050405020304" pitchFamily="18" charset="0"/>
            </a:endParaRPr>
          </a:p>
          <a:p>
            <a:pPr algn="just"/>
            <a:endParaRPr lang="ru-RU" sz="4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br>
              <a:rPr lang="ru-RU" sz="4900" b="1" dirty="0" smtClean="0">
                <a:latin typeface="Times New Roman" panose="02020603050405020304" pitchFamily="18" charset="0"/>
                <a:cs typeface="Times New Roman" panose="02020603050405020304" pitchFamily="18" charset="0"/>
              </a:rPr>
            </a:br>
            <a:r>
              <a:rPr lang="ru-RU" sz="4900" b="1" dirty="0" smtClean="0">
                <a:solidFill>
                  <a:srgbClr val="002060"/>
                </a:solidFill>
                <a:latin typeface="Times New Roman" panose="02020603050405020304" pitchFamily="18" charset="0"/>
                <a:cs typeface="Times New Roman" panose="02020603050405020304" pitchFamily="18" charset="0"/>
              </a:rPr>
              <a:t>"На льдине"</a:t>
            </a:r>
            <a:br>
              <a:rPr lang="ru-RU" dirty="0" smtClean="0"/>
            </a:br>
            <a:br>
              <a:rPr lang="ru-RU" dirty="0" smtClean="0"/>
            </a:br>
            <a:endParaRPr lang="ru-RU" dirty="0"/>
          </a:p>
        </p:txBody>
      </p:sp>
      <p:sp>
        <p:nvSpPr>
          <p:cNvPr id="3" name="Содержимое 2"/>
          <p:cNvSpPr>
            <a:spLocks noGrp="1"/>
          </p:cNvSpPr>
          <p:nvPr>
            <p:ph idx="1"/>
          </p:nvPr>
        </p:nvSpPr>
        <p:spPr>
          <a:xfrm>
            <a:off x="457200" y="1447800"/>
            <a:ext cx="5676900" cy="6187018"/>
          </a:xfrm>
        </p:spPr>
        <p:txBody>
          <a:bodyPr>
            <a:normAutofit/>
          </a:bodyPr>
          <a:lstStyle/>
          <a:p>
            <a:pPr indent="0" algn="just">
              <a:buNone/>
            </a:pPr>
            <a:r>
              <a:rPr lang="ru-RU" sz="2800" dirty="0" smtClean="0">
                <a:latin typeface="Times New Roman" panose="02020603050405020304" pitchFamily="18" charset="0"/>
                <a:cs typeface="Times New Roman" panose="02020603050405020304" pitchFamily="18" charset="0"/>
              </a:rPr>
              <a:t>	На полу расстилается ковёр. По сигналу участники должны запрыгнуть на него, а затем перевернуть ковёр, не сходя с него, занять свои места.</a:t>
            </a:r>
            <a:endParaRPr lang="ru-RU" sz="2800" dirty="0">
              <a:latin typeface="Times New Roman" panose="02020603050405020304" pitchFamily="18" charset="0"/>
              <a:cs typeface="Times New Roman" panose="02020603050405020304" pitchFamily="18" charset="0"/>
            </a:endParaRPr>
          </a:p>
        </p:txBody>
      </p:sp>
      <p:sp>
        <p:nvSpPr>
          <p:cNvPr id="4" name="Заголовок 11"/>
          <p:cNvSpPr txBox="1"/>
          <p:nvPr/>
        </p:nvSpPr>
        <p:spPr>
          <a:xfrm>
            <a:off x="381000" y="3581400"/>
            <a:ext cx="6172200" cy="1157816"/>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defRPr/>
            </a:pPr>
            <a:r>
              <a:rPr kumimoji="0" lang="ru-RU" sz="4400" b="1" i="0" u="none" strike="noStrike" kern="1200" cap="none" spc="0" normalizeH="0" baseline="0" noProof="0" smtClean="0">
                <a:ln>
                  <a:noFill/>
                </a:ln>
                <a:solidFill>
                  <a:srgbClr val="002060"/>
                </a:solidFill>
                <a:effectLst/>
                <a:uLnTx/>
                <a:uFillTx/>
                <a:latin typeface="Times New Roman" panose="02020603050405020304" pitchFamily="18" charset="0"/>
                <a:ea typeface="+mj-ea"/>
                <a:cs typeface="Times New Roman" panose="02020603050405020304" pitchFamily="18" charset="0"/>
              </a:rPr>
              <a:t>«Хвостики»</a:t>
            </a:r>
            <a:endParaRPr kumimoji="0" lang="ru-RU" sz="4400" b="1" i="0" u="none" strike="noStrike" kern="1200" cap="none" spc="0" normalizeH="0" baseline="0" noProof="0" dirty="0" smtClean="0">
              <a:ln>
                <a:noFill/>
              </a:ln>
              <a:solidFill>
                <a:srgbClr val="002060"/>
              </a:solidFill>
              <a:effectLst/>
              <a:uLnTx/>
              <a:uFillTx/>
              <a:latin typeface="Times New Roman" panose="02020603050405020304" pitchFamily="18" charset="0"/>
              <a:ea typeface="+mj-ea"/>
              <a:cs typeface="Times New Roman" panose="02020603050405020304" pitchFamily="18" charset="0"/>
            </a:endParaRPr>
          </a:p>
        </p:txBody>
      </p:sp>
      <p:sp>
        <p:nvSpPr>
          <p:cNvPr id="5" name="Содержимое 13"/>
          <p:cNvSpPr txBox="1"/>
          <p:nvPr/>
        </p:nvSpPr>
        <p:spPr>
          <a:xfrm>
            <a:off x="457200" y="4800600"/>
            <a:ext cx="5753100" cy="1814830"/>
          </a:xfrm>
          <a:prstGeom prst="rect">
            <a:avLst/>
          </a:prstGeom>
        </p:spPr>
        <p:txBody>
          <a:bodyPr vert="horz" wrap="square" lIns="91440" tIns="45720" rIns="91440" bIns="45720" rtlCol="0">
            <a:spAutoFit/>
          </a:bodyPr>
          <a:lstStyle/>
          <a:p>
            <a:pPr marL="342900" marR="0" lvl="0" indent="0" algn="just" defTabSz="914400" rtl="0" eaLnBrk="1" fontAlgn="auto" latinLnBrk="0" hangingPunct="1">
              <a:lnSpc>
                <a:spcPct val="100000"/>
              </a:lnSpc>
              <a:spcBef>
                <a:spcPct val="20000"/>
              </a:spcBef>
              <a:spcAft>
                <a:spcPts val="0"/>
              </a:spcAft>
              <a:buClrTx/>
              <a:buSzTx/>
              <a:buFont typeface="Arial" panose="020B0604020202020204" pitchFamily="34" charset="0"/>
              <a:buNone/>
              <a:defRPr/>
            </a:pPr>
            <a:r>
              <a:rPr kumimoji="0" lang="ru-RU" sz="2800" b="0" i="0" u="none" strike="noStrike" kern="1200" cap="none" spc="0" normalizeH="0" baseline="0" noProof="0" dirty="0" smtClean="0">
                <a:ln>
                  <a:noFill/>
                </a:ln>
                <a:solidFill>
                  <a:schemeClr val="tx1"/>
                </a:solidFill>
                <a:effectLst/>
                <a:uLnTx/>
                <a:uFillTx/>
                <a:latin typeface="Times New Roman" panose="02020603050405020304" pitchFamily="18" charset="0"/>
                <a:ea typeface="+mn-ea"/>
                <a:cs typeface="Times New Roman" panose="02020603050405020304" pitchFamily="18" charset="0"/>
              </a:rPr>
              <a:t>	Каждому участнику команды крепятся верёвочные «хвостики». В ходе игры необходимо оставить соперников «без хвоста».</a:t>
            </a:r>
            <a:endParaRPr kumimoji="0" lang="ru-RU" sz="28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4900" b="1" dirty="0" smtClean="0">
                <a:solidFill>
                  <a:srgbClr val="002060"/>
                </a:solidFill>
                <a:latin typeface="Times New Roman" panose="02020603050405020304" pitchFamily="18" charset="0"/>
                <a:cs typeface="Times New Roman" panose="02020603050405020304" pitchFamily="18" charset="0"/>
              </a:rPr>
              <a:t>«Переход через болото»</a:t>
            </a:r>
            <a:br>
              <a:rPr lang="ru-RU" sz="3100" b="1" dirty="0" smtClean="0">
                <a:solidFill>
                  <a:srgbClr val="002060"/>
                </a:solidFill>
                <a:latin typeface="Times New Roman" panose="02020603050405020304" pitchFamily="18" charset="0"/>
                <a:cs typeface="Times New Roman" panose="02020603050405020304" pitchFamily="18" charset="0"/>
              </a:rPr>
            </a:br>
            <a:r>
              <a:rPr lang="ru-RU" sz="3100" b="1" dirty="0" smtClean="0">
                <a:solidFill>
                  <a:srgbClr val="002060"/>
                </a:solidFill>
                <a:latin typeface="Times New Roman" panose="02020603050405020304" pitchFamily="18" charset="0"/>
                <a:cs typeface="Times New Roman" panose="02020603050405020304" pitchFamily="18" charset="0"/>
              </a:rPr>
              <a:t> (проводится в помещении)</a:t>
            </a:r>
            <a:br>
              <a:rPr lang="ru-RU" sz="2400" dirty="0" smtClean="0">
                <a:solidFill>
                  <a:srgbClr val="002060"/>
                </a:solidFill>
              </a:rPr>
            </a:br>
            <a:br>
              <a:rPr lang="ru-RU" sz="2400" dirty="0" smtClean="0"/>
            </a:br>
            <a:endParaRPr lang="ru-RU" sz="2400" dirty="0"/>
          </a:p>
        </p:txBody>
      </p:sp>
      <p:sp>
        <p:nvSpPr>
          <p:cNvPr id="3" name="Содержимое 2"/>
          <p:cNvSpPr>
            <a:spLocks noGrp="1"/>
          </p:cNvSpPr>
          <p:nvPr>
            <p:ph idx="1"/>
          </p:nvPr>
        </p:nvSpPr>
        <p:spPr>
          <a:xfrm>
            <a:off x="304800" y="1524000"/>
            <a:ext cx="5905500" cy="6949019"/>
          </a:xfrm>
        </p:spPr>
        <p:txBody>
          <a:bodyPr>
            <a:normAutofit fontScale="75000" lnSpcReduction="10000"/>
          </a:bodyPr>
          <a:lstStyle/>
          <a:p>
            <a:pPr indent="0" algn="just">
              <a:buNone/>
            </a:pPr>
            <a:r>
              <a:rPr lang="ru-RU" dirty="0" smtClean="0">
                <a:latin typeface="Times New Roman" panose="02020603050405020304" pitchFamily="18" charset="0"/>
                <a:cs typeface="Times New Roman" panose="02020603050405020304" pitchFamily="18" charset="0"/>
              </a:rPr>
              <a:t>	Каждому члену команды раздают лист бумаги, это </a:t>
            </a:r>
            <a:r>
              <a:rPr lang="ru-RU" i="1" dirty="0" smtClean="0">
                <a:latin typeface="Times New Roman" panose="02020603050405020304" pitchFamily="18" charset="0"/>
                <a:cs typeface="Times New Roman" panose="02020603050405020304" pitchFamily="18" charset="0"/>
              </a:rPr>
              <a:t>«кочка»</a:t>
            </a:r>
            <a:r>
              <a:rPr lang="ru-RU" dirty="0" smtClean="0">
                <a:latin typeface="Times New Roman" panose="02020603050405020304" pitchFamily="18" charset="0"/>
                <a:cs typeface="Times New Roman" panose="02020603050405020304" pitchFamily="18" charset="0"/>
              </a:rPr>
              <a:t> на болоте. Каждый участник должен, наступая на свою кочку, перейти через болото. Но в болоте живет ужасный и голодный крокодил, который утягивает к себе кочки, остающиеся пустыми. Поэтому игрок всегда должен стоять на </a:t>
            </a:r>
            <a:r>
              <a:rPr lang="ru-RU" i="1" dirty="0" smtClean="0">
                <a:latin typeface="Times New Roman" panose="02020603050405020304" pitchFamily="18" charset="0"/>
                <a:cs typeface="Times New Roman" panose="02020603050405020304" pitchFamily="18" charset="0"/>
              </a:rPr>
              <a:t>«кочке»</a:t>
            </a:r>
            <a:r>
              <a:rPr lang="ru-RU" dirty="0" smtClean="0">
                <a:latin typeface="Times New Roman" panose="02020603050405020304" pitchFamily="18" charset="0"/>
                <a:cs typeface="Times New Roman" panose="02020603050405020304" pitchFamily="18" charset="0"/>
              </a:rPr>
              <a:t>.</a:t>
            </a:r>
            <a:br>
              <a:rPr lang="ru-RU" dirty="0" smtClean="0">
                <a:latin typeface="Times New Roman" panose="02020603050405020304" pitchFamily="18" charset="0"/>
                <a:cs typeface="Times New Roman" panose="02020603050405020304" pitchFamily="18" charset="0"/>
              </a:rPr>
            </a:br>
            <a:r>
              <a:rPr lang="ru-RU" dirty="0" smtClean="0">
                <a:latin typeface="Times New Roman" panose="02020603050405020304" pitchFamily="18" charset="0"/>
                <a:cs typeface="Times New Roman" panose="02020603050405020304" pitchFamily="18" charset="0"/>
              </a:rPr>
              <a:t>Вся команда должна перейти болото по одному, соблюдая полную тишину. Казалось бы, это просто, но на практике требует больших усилий, особенно если человек в команде много. Бывает, что перейти получается только с 5 попытки, когда команда становится единым организмом.</a:t>
            </a:r>
            <a:endParaRPr lang="ru-RU"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rnd" cmpd="sng" algn="ctr">
          <a:solidFill>
            <a:schemeClr val="phClr">
              <a:shade val="95000"/>
              <a:satMod val="105000"/>
            </a:schemeClr>
          </a:solidFill>
          <a:prstDash val="solid"/>
        </a:ln>
        <a:ln w="25400" cap="rnd" cmpd="sng" algn="ctr">
          <a:solidFill>
            <a:schemeClr val="phClr"/>
          </a:solidFill>
          <a:prstDash val="solid"/>
        </a:ln>
        <a:ln w="38100" cap="rnd" cmpd="sng" algn="ctr">
          <a:solidFill>
            <a:schemeClr val="phClr"/>
          </a:solidFill>
          <a:prstDash val="solid"/>
        </a:ln>
      </a:lnStyleLst>
      <a:effectStyleLst>
        <a:effectStyle>
          <a:effectLst>
            <a:outerShdw blurRad="40000" dist="20000" dir="5400000">
              <a:srgbClr val="000000">
                <a:alpha val="38000"/>
              </a:srgbClr>
            </a:outerShdw>
          </a:effectLst>
        </a:effectStyle>
        <a:effectStyle>
          <a:effectLst>
            <a:outerShdw blurRad="40000" dist="23000" dir="5400000">
              <a:srgbClr val="000000">
                <a:alpha val="35000"/>
              </a:srgbClr>
            </a:outerShdw>
          </a:effectLst>
        </a:effectStyle>
        <a:effectStyle>
          <a:effectLst>
            <a:outerShdw blurRad="40000" dist="23000" dir="540000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8712</Words>
  <Application>WPS Presentation</Application>
  <PresentationFormat>Экран (4:3)</PresentationFormat>
  <Paragraphs>134</Paragraphs>
  <Slides>19</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19</vt:i4>
      </vt:variant>
    </vt:vector>
  </HeadingPairs>
  <TitlesOfParts>
    <vt:vector size="28" baseType="lpstr">
      <vt:lpstr>Arial</vt:lpstr>
      <vt:lpstr>SimSun</vt:lpstr>
      <vt:lpstr>Wingdings</vt:lpstr>
      <vt:lpstr>Times New Roman</vt:lpstr>
      <vt:lpstr>Microsoft YaHei</vt:lpstr>
      <vt:lpstr>Arial Unicode MS</vt:lpstr>
      <vt:lpstr>Calibri</vt:lpstr>
      <vt:lpstr>Bookman Old Style</vt:lpstr>
      <vt:lpstr>Office Theme</vt:lpstr>
      <vt:lpstr>Картотека игр по спортивному тимбилдингу в ДОУ</vt:lpstr>
      <vt:lpstr>Тимбилдинг (англ. Team building)-построение команды или командообразование- мероприятие игрового, развлекательного и творческого характера, направленные на улучшение взаимодействия между участниками, повышение  сплоченности коллектива на основе осознания  общих ценностей и представлений. Командные игры это составляющая тимбилдинга, так как это понятие более широкое и включает в себя не только командные игры спортивной направленности (футбол, эстафеты, а также мероприятия развлекательного характера ,творческой направленности- походы, квест- игры и т.д.)</vt:lpstr>
      <vt:lpstr>Задачи спортивного тимбилдинга:  </vt:lpstr>
      <vt:lpstr>Деление на команды </vt:lpstr>
      <vt:lpstr>PowerPoint 演示文稿</vt:lpstr>
      <vt:lpstr>Малоподвижная игра «Обруч» </vt:lpstr>
      <vt:lpstr> «Надежные друзья»  </vt:lpstr>
      <vt:lpstr> "На льдине"  </vt:lpstr>
      <vt:lpstr>«Переход через болото»  (проводится в помещении)  </vt:lpstr>
      <vt:lpstr>«Дракон кусает свой хвост»  </vt:lpstr>
      <vt:lpstr>«Сиамские близнецы»  </vt:lpstr>
      <vt:lpstr>«Косичка»</vt:lpstr>
      <vt:lpstr>«Поводыри»  (с помощью этой эстафеты дети сопереживают тем, кто не видит) </vt:lpstr>
      <vt:lpstr>«Перетягивание каната» </vt:lpstr>
      <vt:lpstr>«Змейка» </vt:lpstr>
      <vt:lpstr>«Коршун и наседка»</vt:lpstr>
      <vt:lpstr>«Тачка»</vt:lpstr>
      <vt:lpstr>«Круг енота»</vt:lpstr>
      <vt:lpstr>«Веселая гусеница»</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Картотека игр по спортивному тимбилдингу в доу</dc:title>
  <dc:creator>BOSS</dc:creator>
  <cp:lastModifiedBy>ASUS</cp:lastModifiedBy>
  <cp:revision>52</cp:revision>
  <dcterms:created xsi:type="dcterms:W3CDTF">2022-03-13T09:10:00Z</dcterms:created>
  <dcterms:modified xsi:type="dcterms:W3CDTF">2022-08-30T16:10:14Z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DCFF82EE67E140AB95DD516A410DF481</vt:lpwstr>
  </property>
  <property fmtid="{D5CDD505-2E9C-101B-9397-08002B2CF9AE}" pid="3" name="KSOProductBuildVer">
    <vt:lpwstr>1049-11.2.0.11254</vt:lpwstr>
  </property>
</Properties>
</file>