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activeX/activeX3.xml" ContentType="application/vnd.ms-office.activeX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88" r:id="rId3"/>
    <p:sldId id="256" r:id="rId4"/>
    <p:sldId id="257" r:id="rId5"/>
    <p:sldId id="287" r:id="rId6"/>
    <p:sldId id="286" r:id="rId7"/>
    <p:sldId id="285" r:id="rId8"/>
    <p:sldId id="284" r:id="rId9"/>
    <p:sldId id="283" r:id="rId10"/>
    <p:sldId id="282" r:id="rId11"/>
    <p:sldId id="281" r:id="rId12"/>
    <p:sldId id="280" r:id="rId13"/>
    <p:sldId id="279" r:id="rId14"/>
    <p:sldId id="278" r:id="rId15"/>
    <p:sldId id="277" r:id="rId16"/>
    <p:sldId id="276" r:id="rId17"/>
    <p:sldId id="275" r:id="rId18"/>
    <p:sldId id="274" r:id="rId19"/>
    <p:sldId id="291" r:id="rId20"/>
    <p:sldId id="290" r:id="rId21"/>
    <p:sldId id="289" r:id="rId22"/>
    <p:sldId id="262" r:id="rId23"/>
    <p:sldId id="293" r:id="rId24"/>
    <p:sldId id="294" r:id="rId25"/>
    <p:sldId id="295" r:id="rId26"/>
    <p:sldId id="292" r:id="rId27"/>
    <p:sldId id="263" r:id="rId28"/>
    <p:sldId id="273" r:id="rId29"/>
    <p:sldId id="261" r:id="rId30"/>
    <p:sldId id="260" r:id="rId31"/>
    <p:sldId id="259" r:id="rId32"/>
    <p:sldId id="264" r:id="rId33"/>
    <p:sldId id="265" r:id="rId34"/>
    <p:sldId id="266" r:id="rId35"/>
    <p:sldId id="268" r:id="rId36"/>
    <p:sldId id="296" r:id="rId37"/>
    <p:sldId id="297" r:id="rId38"/>
    <p:sldId id="298" r:id="rId39"/>
    <p:sldId id="299" r:id="rId40"/>
    <p:sldId id="300" r:id="rId41"/>
    <p:sldId id="308" r:id="rId42"/>
    <p:sldId id="307" r:id="rId43"/>
    <p:sldId id="306" r:id="rId44"/>
    <p:sldId id="309" r:id="rId45"/>
    <p:sldId id="305" r:id="rId46"/>
    <p:sldId id="304" r:id="rId47"/>
    <p:sldId id="303" r:id="rId48"/>
    <p:sldId id="302" r:id="rId49"/>
    <p:sldId id="317" r:id="rId50"/>
    <p:sldId id="318" r:id="rId51"/>
    <p:sldId id="323" r:id="rId52"/>
    <p:sldId id="322" r:id="rId53"/>
    <p:sldId id="321" r:id="rId54"/>
    <p:sldId id="320" r:id="rId55"/>
    <p:sldId id="319" r:id="rId56"/>
    <p:sldId id="324" r:id="rId57"/>
    <p:sldId id="325" r:id="rId58"/>
    <p:sldId id="301" r:id="rId59"/>
    <p:sldId id="316" r:id="rId60"/>
    <p:sldId id="270" r:id="rId61"/>
    <p:sldId id="315" r:id="rId62"/>
    <p:sldId id="314" r:id="rId63"/>
    <p:sldId id="313" r:id="rId64"/>
    <p:sldId id="311" r:id="rId65"/>
    <p:sldId id="312" r:id="rId66"/>
    <p:sldId id="310" r:id="rId67"/>
    <p:sldId id="272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F9D"/>
    <a:srgbClr val="000099"/>
    <a:srgbClr val="AB0031"/>
    <a:srgbClr val="2EA061"/>
    <a:srgbClr val="35C611"/>
    <a:srgbClr val="07E8F6"/>
    <a:srgbClr val="FFBE06"/>
    <a:srgbClr val="A167A4"/>
    <a:srgbClr val="1F5480"/>
    <a:srgbClr val="2A2F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3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141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" y="366"/>
            <a:ext cx="9143024" cy="6857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66165" y="383056"/>
            <a:ext cx="8220635" cy="6116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slideLayout" Target="../slideLayouts/slideLayout2.xml"/><Relationship Id="rId4" Type="http://schemas.openxmlformats.org/officeDocument/2006/relationships/control" Target="../activeX/activeX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C:\Users\User\Desktop\Новая папка (9)\Фоны для оформления\1674664337_top-fon-com-p-krasivii-raduzhnii-fon-dlya-prezentatsii-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5286388"/>
            <a:ext cx="87154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Муниципальный методический игровой проект </a:t>
            </a:r>
          </a:p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для педагогов и их наставников  </a:t>
            </a:r>
          </a:p>
          <a:p>
            <a:pPr algn="ctr"/>
            <a:r>
              <a:rPr lang="ru-RU" sz="2400" b="1" i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дошкольных образовательных учреждений г.Орска</a:t>
            </a:r>
          </a:p>
        </p:txBody>
      </p:sp>
      <p:pic>
        <p:nvPicPr>
          <p:cNvPr id="8" name="Picture 3" descr="F:\Методический батл\Оформление логотипа\Логотип МБ 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142852"/>
            <a:ext cx="3418124" cy="28575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0034" y="2357430"/>
            <a:ext cx="8055477" cy="23083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МЕТОДИЧЕСКИЙ БАТЛ 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</a:b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</a:rPr>
              <a:t>ПЕДАГОГИЧЕСКИЙ ДУЭТ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19456" y="597408"/>
            <a:ext cx="8619744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6. Какой  принцип  Я.А. Коменский называл "золотым правилом" дидактики, согласно которому в обучении необходимо использовать все органы чувств человека.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А)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Сознательность и активность.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Б)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Наглядность.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В)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Систематичность и последовательность.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Г)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Постоянная повторяемость.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Д)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Научность.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Е)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Доступность.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Ж)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Связь с жизнью.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02336" y="1426464"/>
            <a:ext cx="821740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7. Из скольких разделов по ФЭМП состоит программа каждой возрастной группы?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Times New Roman" pitchFamily="18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А)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2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Б)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3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4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Г)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5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68224" y="390144"/>
            <a:ext cx="859536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8.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Выделите название и автора технологии математического развития дошкольников, позволяющей научить детей решать довольно сложные логические задачи, выкладывая кодовые карточки в определённой правилами последовательности: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lang="ru-RU" sz="3200" b="1" dirty="0" smtClean="0">
              <a:solidFill>
                <a:srgbClr val="C00000"/>
              </a:solidFill>
              <a:ea typeface="Times New Roman" pitchFamily="18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А)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Стосчет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Зайцева;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Б)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Палочки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Кюизенера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Блоки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Дьенеша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Г)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Круги Эйлера-Венна.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12064" y="811006"/>
            <a:ext cx="8351520" cy="546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9. В какой возрастной группе предусмотрено установление количественных отношений: больше, меньше, поровну с помощью наглядной модели из двух групп фишек, расположенных по принципу взаимно однозначного соответствия: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А)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 младшей группе;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Б)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 средней группе;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В)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старшей группе;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Г) 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 подготовительной к школе группе.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75488" y="1243584"/>
            <a:ext cx="8205216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10.Каковы современные подходы к воспитанию основ экологической культуры?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А)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формирование системы экологических знаний;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Б)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воспитание любви к природе;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формирование трудовых умений;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Г) </a:t>
            </a:r>
            <a:r>
              <a:rPr kumimoji="0" lang="ru-RU" sz="3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развитие эмоционально-ценностного отношения к природе.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438912" y="768096"/>
            <a:ext cx="8205216" cy="518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11. Выберите наиболее полный ответ:</a:t>
            </a:r>
          </a:p>
          <a:p>
            <a:pPr lvl="1" algn="ctr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А)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обучение – это процесс передачи знаний, умений и навыков.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Б)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обучение – это способ приобретения познавательной информации.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обучение – это процесс взаимодействия педагога с детьми с целью приобретения знаний, умений, навыков, способов познавательной деятельности.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2064" y="1170432"/>
            <a:ext cx="8156448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Познавательная активность ребенка - дошкольника проявляется в</a:t>
            </a:r>
          </a:p>
          <a:p>
            <a:pPr algn="ctr" fontAlgn="base"/>
            <a:endParaRPr lang="ru-RU" sz="1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fontAlgn="base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сосредоточенности внимания на объекте; </a:t>
            </a:r>
          </a:p>
          <a:p>
            <a:pPr lvl="1" fontAlgn="base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частоте и характере вопросов;</a:t>
            </a:r>
          </a:p>
          <a:p>
            <a:pPr lvl="1" fontAlgn="base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познавательном интересе, любознательности;</a:t>
            </a:r>
          </a:p>
          <a:p>
            <a:pPr lvl="1" fontAlgn="base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исследовательском поведении.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3296" y="1313611"/>
            <a:ext cx="815644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13. Без чего невозможно познавательное развитие дошкольников?</a:t>
            </a:r>
          </a:p>
          <a:p>
            <a:pPr algn="ctr" fontAlgn="t"/>
            <a:endParaRPr lang="ru-RU" sz="11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lvl="2" fontAlgn="t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А)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Без эксперимента.</a:t>
            </a:r>
          </a:p>
          <a:p>
            <a:pPr lvl="2" fontAlgn="t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Б)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Без сомнения.</a:t>
            </a:r>
          </a:p>
          <a:p>
            <a:pPr lvl="2" fontAlgn="t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В)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Без умений.</a:t>
            </a:r>
          </a:p>
          <a:p>
            <a:pPr fontAlgn="t"/>
            <a:endParaRPr lang="ru-RU" dirty="0">
              <a:latin typeface="PT Sans Narrow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559689" y="842010"/>
            <a:ext cx="8117586" cy="480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14.Какое главное условие работы с дошкольниками по познавательному развитию?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А)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использование приемов в обучении, которые помогают в становлении у детей таких черт, как воображение, любознательность и развитие речи, пополнение словарного запаса, формирование мышления и памяти.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Б)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ориентироваться на их возможности и развивать деятельность, направленную на изучение мира и окружающего пространства.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В)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личная вовлеченность детей в исследование и разную деятельность;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Г)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применение различных дидактических заданий и игр;</a:t>
            </a:r>
          </a:p>
        </p:txBody>
      </p:sp>
    </p:spTree>
    <p:controls>
      <p:control spid="16386" name="DefaultOcx" r:id="rId2" imgW="257040" imgH="304920"/>
      <p:control spid="16387" name="HTMLCheckbox1" r:id="rId3" imgW="257040" imgH="304920"/>
      <p:control spid="16388" name="HTMLCheckbox2" r:id="rId4" imgW="257040" imgH="304920"/>
    </p:controls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ownloads\Ребусы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996" y="2800349"/>
            <a:ext cx="3594692" cy="342861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85825" y="1452860"/>
            <a:ext cx="7467600" cy="18237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МАТЕМАТИЧЕСКИЙ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29175" y="390525"/>
            <a:ext cx="2714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 конкурс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2887" y="245660"/>
            <a:ext cx="72234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5 этап Методического </a:t>
            </a:r>
            <a:r>
              <a:rPr lang="ru-RU" sz="36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батла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704" y="869554"/>
            <a:ext cx="7635424" cy="12618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Образовательная область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«Познавательное развитие»</a:t>
            </a:r>
            <a:endParaRPr lang="ru-RU" sz="4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074" name="AutoShape 2" descr="F:\%D0%9C%D0%B5%D1%82%D0%BE%D0%B4%D0%B8%D1%87%D0%B5%D1%81%D0%BA%D0%B8%D0%B9 %D0%B1%D0%B0%D1%82%D0%BB\%D0%9E%D0%BB%D0%B8%D0%BC%D0%BF%D0%B8%D0%B0%D0%B4%D0%B0\%D0%A0%D0%B0%D0%B7%D0%B2%D0%B8%D1%82%D0%B8%D0%B5 %D1%80%D0%B5%D1%87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F:\%D0%9C%D0%B5%D1%82%D0%BE%D0%B4%D0%B8%D1%87%D0%B5%D1%81%D0%BA%D0%B8%D0%B9 %D0%B1%D0%B0%D1%82%D0%BB\%D0%9E%D0%BB%D0%B8%D0%BC%D0%BF%D0%B8%D0%B0%D0%B4%D0%B0\%D0%A0%D0%B0%D0%B7%D0%B2%D0%B8%D1%82%D0%B8%D0%B5 %D1%80%D0%B5%D1%87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C:\Users\User\Downloads\ааааааа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9711" y="2128012"/>
            <a:ext cx="6831724" cy="453694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028" y="1543050"/>
            <a:ext cx="8173297" cy="348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1780" y="252710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3" y="1643063"/>
            <a:ext cx="8186737" cy="350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51780" y="252710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66480" y="1329035"/>
            <a:ext cx="3227167" cy="2400657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/>
          </a:sp3d>
        </p:spPr>
        <p:txBody>
          <a:bodyPr wrap="non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ЧА</a:t>
            </a:r>
            <a:endParaRPr lang="ru-RU" sz="150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780" y="252710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3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99705" y="2176760"/>
            <a:ext cx="3291287" cy="24006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0" b="1" dirty="0" smtClean="0">
                <a:ln w="11430"/>
                <a:solidFill>
                  <a:srgbClr val="006F9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Д</a:t>
            </a:r>
            <a:r>
              <a:rPr lang="ru-RU" sz="15000" b="1" cap="none" spc="0" dirty="0" smtClean="0">
                <a:ln w="11430"/>
                <a:solidFill>
                  <a:srgbClr val="006F9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</a:t>
            </a:r>
            <a:endParaRPr lang="ru-RU" sz="15000" b="1" cap="none" spc="0" dirty="0">
              <a:ln w="11430"/>
              <a:solidFill>
                <a:srgbClr val="006F9D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1780" y="252710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4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1666875"/>
            <a:ext cx="82296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1780" y="252710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5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592" y="1606768"/>
            <a:ext cx="8247993" cy="351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1780" y="252710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6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1976438"/>
            <a:ext cx="8224837" cy="349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9175" y="390525"/>
            <a:ext cx="2714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3 конкурс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3900" y="1319510"/>
            <a:ext cx="7705725" cy="13855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ЧЕТВЁРТЫЙ  ЛИШНИЙ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4514" name="Picture 2" descr="https://aroundnews.ru/wp-content/uploads/2016/04/colaboracion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2949" y="2552700"/>
            <a:ext cx="5229683" cy="3922262"/>
          </a:xfrm>
          <a:prstGeom prst="rect">
            <a:avLst/>
          </a:prstGeom>
          <a:noFill/>
        </p:spPr>
      </p:pic>
      <p:cxnSp>
        <p:nvCxnSpPr>
          <p:cNvPr id="8" name="Прямая соединительная линия 7"/>
          <p:cNvCxnSpPr/>
          <p:nvPr/>
        </p:nvCxnSpPr>
        <p:spPr>
          <a:xfrm rot="16200000" flipH="1">
            <a:off x="5707119" y="2795746"/>
            <a:ext cx="1366347" cy="1282265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5570483" y="2711669"/>
            <a:ext cx="1450427" cy="1408387"/>
          </a:xfrm>
          <a:prstGeom prst="line">
            <a:avLst/>
          </a:prstGeom>
          <a:ln w="1143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1219"/>
            <a:ext cx="9144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1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0170"/>
            <a:ext cx="91630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2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1420"/>
            <a:ext cx="9172575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3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787" y="367863"/>
            <a:ext cx="6936828" cy="699391"/>
          </a:xfrm>
        </p:spPr>
        <p:txBody>
          <a:bodyPr anchor="ctr">
            <a:noAutofit/>
          </a:bodyPr>
          <a:lstStyle/>
          <a:p>
            <a:r>
              <a:rPr lang="ru-RU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Задачи  познавательного  развития </a:t>
            </a:r>
            <a:br>
              <a:rPr lang="ru-RU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r>
              <a:rPr lang="ru-RU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дошкольников по ФГОС ДО</a:t>
            </a:r>
            <a:endParaRPr lang="en-US" sz="28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945" y="1209375"/>
            <a:ext cx="8292662" cy="5107341"/>
          </a:xfrm>
        </p:spPr>
        <p:txBody>
          <a:bodyPr>
            <a:noAutofit/>
          </a:bodyPr>
          <a:lstStyle/>
          <a:p>
            <a:r>
              <a:rPr lang="ru-RU" sz="2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предполагает развитие интересов детей, любознательности и познавательной мотивации;</a:t>
            </a:r>
          </a:p>
          <a:p>
            <a:r>
              <a:rPr lang="ru-RU" sz="2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формирование познавательных действий, становление сознания;</a:t>
            </a:r>
          </a:p>
          <a:p>
            <a:r>
              <a:rPr lang="ru-RU" sz="2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развитие воображения и творческой активности;</a:t>
            </a:r>
          </a:p>
          <a:p>
            <a:r>
              <a:rPr lang="ru-RU" sz="2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формирование первичных представлений о себе, других людях, объектах окружающего мира,</a:t>
            </a:r>
          </a:p>
          <a:p>
            <a:r>
              <a:rPr lang="ru-RU" sz="2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о свойствах и отношениях объектов окружающего мира, их 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др.,</a:t>
            </a:r>
          </a:p>
          <a:p>
            <a:r>
              <a:rPr lang="ru-RU" sz="2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о малой Родине и Отечестве, представлений о </a:t>
            </a:r>
            <a:r>
              <a:rPr lang="ru-RU" sz="21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социокультурных</a:t>
            </a:r>
            <a:r>
              <a:rPr lang="ru-RU" sz="2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ценностях нашего народа, об отечественных традициях и праздниках,</a:t>
            </a:r>
          </a:p>
          <a:p>
            <a:r>
              <a:rPr lang="ru-RU" sz="21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 о планете Земля как общем доме людей, об особенностях ее природы, многообразии стран и народов мира.</a:t>
            </a:r>
            <a:endParaRPr lang="en-US" sz="21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9378"/>
            <a:ext cx="916305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4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1894"/>
            <a:ext cx="91630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41269" y="-168166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5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3547"/>
            <a:ext cx="9144000" cy="598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6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8552"/>
            <a:ext cx="9144000" cy="596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7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2257"/>
            <a:ext cx="9144000" cy="598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83615" y="-136635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8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7574"/>
            <a:ext cx="9144000" cy="599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30760" y="-126124"/>
            <a:ext cx="69281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9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6985"/>
            <a:ext cx="9144000" cy="599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30760" y="-126124"/>
            <a:ext cx="12009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10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0760" y="-126124"/>
            <a:ext cx="12009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11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3788"/>
            <a:ext cx="9144000" cy="599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0760" y="-126124"/>
            <a:ext cx="12009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12</a:t>
            </a:r>
            <a:endParaRPr lang="ru-RU" sz="6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5514"/>
            <a:ext cx="9144000" cy="5995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29175" y="380014"/>
            <a:ext cx="2714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4 конкурс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9818" y="836034"/>
            <a:ext cx="7705725" cy="13855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Самый, самый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1682" name="Picture 2" descr="C:\Users\User\Downloads\6a52ac80-49d4-5204-b8ff-f3ce615c610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7601" y="1303282"/>
            <a:ext cx="7027918" cy="5270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242" y="336331"/>
            <a:ext cx="5989036" cy="8962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Познавательное развитие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966" y="1338894"/>
            <a:ext cx="822959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Формирование элементарных </a:t>
            </a:r>
          </a:p>
          <a:p>
            <a:pPr marL="342900" indent="-342900"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математических представлений.</a:t>
            </a:r>
          </a:p>
          <a:p>
            <a:pPr marL="342900" indent="-342900" algn="ctr">
              <a:buAutoNum type="arabicPeriod" startAt="2"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познавательно-исследовательской деятельности.</a:t>
            </a:r>
          </a:p>
          <a:p>
            <a:pPr marL="342900" indent="-342900" algn="ctr">
              <a:buAutoNum type="arabicPeriod" startAt="2"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Ознакомление с предметным окружением.</a:t>
            </a:r>
          </a:p>
          <a:p>
            <a:pPr marL="342900" indent="-342900" algn="ctr">
              <a:buAutoNum type="arabicPeriod" startAt="2"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Ознакомление с социальным миром.</a:t>
            </a:r>
          </a:p>
          <a:p>
            <a:pPr marL="342900" indent="-342900" algn="ctr">
              <a:buAutoNum type="arabicPeriod" startAt="2"/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Ознакомление с миром природы.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978946" y="4173967"/>
            <a:ext cx="7304442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Самое быстрое животное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Какое самое быстрое животное-рекордсмен?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 Гепард способен с места развить скорость 65 км/ч всего за две секунды и на короткой дистанции достичь скорости 130 км/ч. Он нагоняет жертву одним прыжком и мгновенно убивает точным укусом в шею. После трапезы зверь покидает тушу, так как не способен защитить её от других хищников.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Гепард – гибкое, стройное животное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. Эти грациозные кошки не пугливы, не склонны к агрессии по отношению к человеку и часто напоминают своим поведением собак. Известны случаи приручения гепардов. Между собой пятнистые спринтеры общаются с помощью негромкого тявканья и мягкого чириканья, напоминающего птичье.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7006"/>
            <a:ext cx="9144000" cy="613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62759" y="126125"/>
            <a:ext cx="6568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Самое быстрое животное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0979"/>
            <a:ext cx="9156133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0207" y="231228"/>
            <a:ext cx="73467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Самое большое и тяжёлое животное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3587"/>
            <a:ext cx="9144000" cy="612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0207" y="126124"/>
            <a:ext cx="8019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Самое умное животное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207" y="126124"/>
            <a:ext cx="8019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Самая  большая скорость в полёте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4915"/>
            <a:ext cx="9144000" cy="608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0979"/>
            <a:ext cx="9156133" cy="611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10207" y="231228"/>
            <a:ext cx="8019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Самое большое сухопутное животное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4915"/>
            <a:ext cx="9144000" cy="608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0207" y="126124"/>
            <a:ext cx="801939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Самая  маленькая птица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71690"/>
            <a:ext cx="9144000" cy="597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9697" y="220717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Самое многочисленное дерево России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9515"/>
            <a:ext cx="9144000" cy="600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7656" y="189186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Самая крупная речная рыба России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9375"/>
            <a:ext cx="9144000" cy="581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7656" y="189186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Самые опасные хищники России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5753"/>
            <a:ext cx="9248629" cy="571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76" y="199697"/>
            <a:ext cx="5023945" cy="62010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 блок. Теоретический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027" y="887135"/>
            <a:ext cx="814551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Познавательное развитие дошкольника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включает в себя:</a:t>
            </a:r>
          </a:p>
          <a:p>
            <a:pPr algn="ctr"/>
            <a:endParaRPr lang="ru-RU" sz="1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ФЭМП, Развитие познавательно-исследовательской деятельности, Ознакомление с окружающим миром, Ознакомление с социальным миром, Ознакомление с миром природы.</a:t>
            </a:r>
          </a:p>
          <a:p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ФЭМП, Развитие познавательно-исследовательской деятельности, Ознакомление с социальным миром, Ознакомление с миром природы.</a:t>
            </a:r>
          </a:p>
          <a:p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ФЭМП, Развитие познавательно-исследовательской деятельности, Ознакомление с социальным миром, Ознакомление с миром природы, Речевое развитие.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40524"/>
            <a:ext cx="9171524" cy="56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3270" y="304800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Стреляный  ………….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40524"/>
            <a:ext cx="9171524" cy="56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3270" y="304800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Беден  как церковная ………….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40524"/>
            <a:ext cx="9171524" cy="56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3270" y="304800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Драть  как  Сидорову  ………….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40524"/>
            <a:ext cx="9171524" cy="56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3270" y="304800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………….  слёзы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40524"/>
            <a:ext cx="9171524" cy="56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3270" y="304800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Как  с ………….  вода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40524"/>
            <a:ext cx="9171524" cy="56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3270" y="304800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Голодный как  ………….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40524"/>
            <a:ext cx="9171524" cy="56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73270" y="304800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Крутиться как  …………. в колесе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40524"/>
            <a:ext cx="9171524" cy="566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3781" y="241738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…………. н</a:t>
            </a:r>
            <a:r>
              <a:rPr lang="ru-RU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переправе </a:t>
            </a:r>
            <a:r>
              <a:rPr lang="ru-RU" sz="2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не меняют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9175" y="380014"/>
            <a:ext cx="2714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5 конкурс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4274" name="Picture 2" descr="C:\Users\User\Downloads\1642357196_54-papik-pro-p-viktorina-klipart-5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5131" y="1900798"/>
            <a:ext cx="4370072" cy="43738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99091" y="1191087"/>
            <a:ext cx="7925414" cy="10791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НАДО  ПОДУМАТЬ!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51641"/>
            <a:ext cx="9144000" cy="57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476" y="783553"/>
            <a:ext cx="821909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Расставьте стадии познавательного развития в порядке их формирования у детей дошкольного возраста.</a:t>
            </a:r>
          </a:p>
          <a:p>
            <a:endParaRPr lang="ru-RU" sz="1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Любопытство, развитие познавательного интереса, любознательность, развитие познавательной активности.</a:t>
            </a:r>
          </a:p>
          <a:p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Любопытство, любознательность, развитие познавательной активности, развитие познавательного интереса.</a:t>
            </a:r>
          </a:p>
          <a:p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Любопытство, любознательность, развитие познавательного интереса, развитие познавательной активности.</a:t>
            </a:r>
            <a:endParaRPr lang="ru-RU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8484"/>
            <a:ext cx="9144000" cy="57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57656" y="189186"/>
            <a:ext cx="83347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0056" y="320566"/>
            <a:ext cx="833470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 туристов отдыхает в лагере? </a:t>
            </a:r>
          </a:p>
          <a:p>
            <a:pPr lvl="0"/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3740"/>
            <a:ext cx="9144000" cy="57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73118" y="0"/>
            <a:ext cx="83347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давно они здесь: уже несколько дней </a:t>
            </a: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только приехали? </a:t>
            </a:r>
          </a:p>
          <a:p>
            <a:pPr lvl="0"/>
            <a:endParaRPr lang="ru-RU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8994"/>
            <a:ext cx="9144000" cy="57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378373" y="304800"/>
            <a:ext cx="61682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 чем туристы приехали сюда?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1339"/>
            <a:ext cx="9144000" cy="57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36481" y="226000"/>
            <a:ext cx="7866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Далеко ли до ближайшего населенного пункта?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7973"/>
            <a:ext cx="9144000" cy="57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42437" y="311948"/>
            <a:ext cx="4039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сейчас делает Петя?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72360"/>
            <a:ext cx="9144000" cy="57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336331" y="262759"/>
            <a:ext cx="56046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Ветер северный или южный?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7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53224" y="220717"/>
            <a:ext cx="3854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 сегодня  дежурит?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0412" y="470109"/>
            <a:ext cx="8250621" cy="517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Какой термин соответствует определению: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стремление ребенка познавать новое, выяснять непонятное о качествах, свойствах предметов, явлений действительности, и желании вникнуть в их сущность, найти между ними связи и отношения. Это очень хорошо видно, по многочисленным вопросам, которые задают дети по изучаемой теме.</a:t>
            </a:r>
          </a:p>
          <a:p>
            <a:pPr algn="ctr"/>
            <a:endParaRPr lang="ru-RU" sz="105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Познавательный интерес.</a:t>
            </a: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развитие.</a:t>
            </a: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Познавательное действие.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2455" y="806774"/>
            <a:ext cx="820857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4. Это направление познавательного развития о том, что человек – часть природы и что он должен беречь, охранять и защищать ее, а также навыков культуры поведения в природе.</a:t>
            </a:r>
          </a:p>
          <a:p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А)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знакомство с социальным миром.</a:t>
            </a: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Б)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знакомство с миром природы и формирование экологического сознания.</a:t>
            </a:r>
          </a:p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В)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развитие элементарных математических представлений.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51104" y="1316736"/>
            <a:ext cx="8205216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5.Основной целью математического развития дошкольника является: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научить считать в пределах 20;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научить измерять, решать задачи;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подготовка к школе;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Г)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развитие способности видеть, открывать в окружающем мире свойства, отношения,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зависимостии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3079</TotalTime>
  <Words>1061</Words>
  <Application>Microsoft Office PowerPoint</Application>
  <PresentationFormat>Экран (4:3)</PresentationFormat>
  <Paragraphs>164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8" baseType="lpstr">
      <vt:lpstr>Office Theme</vt:lpstr>
      <vt:lpstr>Слайд 1</vt:lpstr>
      <vt:lpstr>Слайд 2</vt:lpstr>
      <vt:lpstr>Задачи  познавательного  развития  дошкольников по ФГОС ДО</vt:lpstr>
      <vt:lpstr> Познавательное развитие</vt:lpstr>
      <vt:lpstr>1 блок. Теоретический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259</cp:revision>
  <dcterms:created xsi:type="dcterms:W3CDTF">2018-09-04T12:10:47Z</dcterms:created>
  <dcterms:modified xsi:type="dcterms:W3CDTF">2023-05-19T10:01:28Z</dcterms:modified>
</cp:coreProperties>
</file>