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66" r:id="rId2"/>
    <p:sldId id="267" r:id="rId3"/>
    <p:sldId id="257" r:id="rId4"/>
    <p:sldId id="262" r:id="rId5"/>
    <p:sldId id="268" r:id="rId6"/>
    <p:sldId id="269" r:id="rId7"/>
    <p:sldId id="270" r:id="rId8"/>
    <p:sldId id="271" r:id="rId9"/>
    <p:sldId id="275" r:id="rId10"/>
    <p:sldId id="274" r:id="rId11"/>
    <p:sldId id="295" r:id="rId12"/>
    <p:sldId id="273" r:id="rId13"/>
    <p:sldId id="300" r:id="rId14"/>
    <p:sldId id="297" r:id="rId15"/>
    <p:sldId id="265" r:id="rId16"/>
    <p:sldId id="278" r:id="rId17"/>
    <p:sldId id="281" r:id="rId18"/>
    <p:sldId id="282" r:id="rId19"/>
    <p:sldId id="283" r:id="rId20"/>
    <p:sldId id="296" r:id="rId21"/>
    <p:sldId id="284" r:id="rId22"/>
    <p:sldId id="285" r:id="rId23"/>
    <p:sldId id="291" r:id="rId24"/>
    <p:sldId id="286" r:id="rId25"/>
    <p:sldId id="287" r:id="rId26"/>
    <p:sldId id="288" r:id="rId27"/>
    <p:sldId id="289" r:id="rId28"/>
    <p:sldId id="290" r:id="rId29"/>
    <p:sldId id="292" r:id="rId30"/>
    <p:sldId id="293" r:id="rId31"/>
    <p:sldId id="294" r:id="rId32"/>
    <p:sldId id="299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</p:presentationPr>
</file>

<file path=ppt/tableStyles.xml><?xml version="1.0" encoding="utf-8"?>
<a:tblStyleLst xmlns:a="http://schemas.openxmlformats.org/drawingml/2006/main" def="{5C22544A-7EE6-4342-B048-85BDC9FD1C3A}"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07" autoAdjust="0"/>
    <p:restoredTop sz="94660"/>
  </p:normalViewPr>
  <p:slideViewPr>
    <p:cSldViewPr>
      <p:cViewPr varScale="1">
        <p:scale>
          <a:sx n="86" d="100"/>
          <a:sy n="86" d="100"/>
        </p:scale>
        <p:origin x="-184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B74E90-44F8-4BE2-891F-7E1812EAA60A}" type="doc">
      <dgm:prSet loTypeId="urn:microsoft.com/office/officeart/2005/8/layout/lProcess3" loCatId="process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280BC0F-3459-4266-BC76-F6F47C4C44C1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1</a:t>
          </a:r>
          <a:endParaRPr lang="ru-RU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pitchFamily="34" charset="0"/>
          </a:endParaRPr>
        </a:p>
      </dgm:t>
    </dgm:pt>
    <dgm:pt modelId="{BA0A7670-4001-4735-9791-A407059758A9}" type="parTrans" cxnId="{FC4F224C-9547-4362-B97C-617A245A06C0}">
      <dgm:prSet/>
      <dgm:spPr/>
      <dgm:t>
        <a:bodyPr/>
        <a:lstStyle/>
        <a:p>
          <a:endParaRPr lang="ru-RU"/>
        </a:p>
      </dgm:t>
    </dgm:pt>
    <dgm:pt modelId="{76948F6A-5CDA-486D-B976-22C631A409AC}" type="sibTrans" cxnId="{FC4F224C-9547-4362-B97C-617A245A06C0}">
      <dgm:prSet/>
      <dgm:spPr/>
      <dgm:t>
        <a:bodyPr/>
        <a:lstStyle/>
        <a:p>
          <a:endParaRPr lang="ru-RU"/>
        </a:p>
      </dgm:t>
    </dgm:pt>
    <dgm:pt modelId="{2E96E50F-29F9-4E46-8544-72CB55002EE3}">
      <dgm:prSet phldrT="[Текст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Марафон для дошкольников</a:t>
          </a:r>
          <a:endParaRPr lang="ru-RU" b="1" dirty="0">
            <a:solidFill>
              <a:srgbClr val="0000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pitchFamily="34" charset="0"/>
          </a:endParaRPr>
        </a:p>
      </dgm:t>
    </dgm:pt>
    <dgm:pt modelId="{005015C7-DF2F-4D6B-835E-C4F5DB4267A7}" type="parTrans" cxnId="{4E2CD895-4699-4348-8423-E7CF7827345C}">
      <dgm:prSet/>
      <dgm:spPr/>
      <dgm:t>
        <a:bodyPr/>
        <a:lstStyle/>
        <a:p>
          <a:endParaRPr lang="ru-RU"/>
        </a:p>
      </dgm:t>
    </dgm:pt>
    <dgm:pt modelId="{7A0F8552-4B35-4792-99AE-5811182FAA0D}" type="sibTrans" cxnId="{4E2CD895-4699-4348-8423-E7CF7827345C}">
      <dgm:prSet/>
      <dgm:spPr/>
      <dgm:t>
        <a:bodyPr/>
        <a:lstStyle/>
        <a:p>
          <a:endParaRPr lang="ru-RU"/>
        </a:p>
      </dgm:t>
    </dgm:pt>
    <dgm:pt modelId="{5C72B3E0-91B4-4F35-B1E1-D41BB922C772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2</a:t>
          </a:r>
          <a:endParaRPr lang="ru-RU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pitchFamily="34" charset="0"/>
          </a:endParaRPr>
        </a:p>
      </dgm:t>
    </dgm:pt>
    <dgm:pt modelId="{DE1F4780-9A07-43D4-ADAA-079FC0924ABF}" type="parTrans" cxnId="{C3B2627F-54C8-4A3D-8EB2-97611807E658}">
      <dgm:prSet/>
      <dgm:spPr/>
      <dgm:t>
        <a:bodyPr/>
        <a:lstStyle/>
        <a:p>
          <a:endParaRPr lang="ru-RU"/>
        </a:p>
      </dgm:t>
    </dgm:pt>
    <dgm:pt modelId="{FE4AD45A-A373-4070-8B30-22828D36637F}" type="sibTrans" cxnId="{C3B2627F-54C8-4A3D-8EB2-97611807E658}">
      <dgm:prSet/>
      <dgm:spPr/>
      <dgm:t>
        <a:bodyPr/>
        <a:lstStyle/>
        <a:p>
          <a:endParaRPr lang="ru-RU"/>
        </a:p>
      </dgm:t>
    </dgm:pt>
    <dgm:pt modelId="{361055B5-24D5-408A-9FC7-D2234F821CB6}">
      <dgm:prSet phldrT="[Текст]"/>
      <dgm:spPr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Марафон для педагогов</a:t>
          </a:r>
          <a:endParaRPr lang="ru-RU" b="1" dirty="0">
            <a:solidFill>
              <a:srgbClr val="0000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pitchFamily="34" charset="0"/>
          </a:endParaRPr>
        </a:p>
      </dgm:t>
    </dgm:pt>
    <dgm:pt modelId="{E1B80951-C9CB-4CF5-B996-148CD1C72F3A}" type="parTrans" cxnId="{96A7D651-CAA5-474C-A77E-BA2699BEE5F5}">
      <dgm:prSet/>
      <dgm:spPr/>
      <dgm:t>
        <a:bodyPr/>
        <a:lstStyle/>
        <a:p>
          <a:endParaRPr lang="ru-RU"/>
        </a:p>
      </dgm:t>
    </dgm:pt>
    <dgm:pt modelId="{32C56110-E133-4403-8215-9823C4292829}" type="sibTrans" cxnId="{96A7D651-CAA5-474C-A77E-BA2699BEE5F5}">
      <dgm:prSet/>
      <dgm:spPr/>
      <dgm:t>
        <a:bodyPr/>
        <a:lstStyle/>
        <a:p>
          <a:endParaRPr lang="ru-RU"/>
        </a:p>
      </dgm:t>
    </dgm:pt>
    <dgm:pt modelId="{7D1EA588-4539-4F75-BCCD-520ABFE321D3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</a:t>
          </a:r>
          <a:endParaRPr lang="ru-RU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6647D4D-7489-46C6-B734-2DF77934044A}" type="parTrans" cxnId="{0D06488F-5485-4B57-9534-204D6AFDE692}">
      <dgm:prSet/>
      <dgm:spPr/>
      <dgm:t>
        <a:bodyPr/>
        <a:lstStyle/>
        <a:p>
          <a:endParaRPr lang="ru-RU"/>
        </a:p>
      </dgm:t>
    </dgm:pt>
    <dgm:pt modelId="{862912E0-6DCA-48B9-B7F7-AB141ED723B3}" type="sibTrans" cxnId="{0D06488F-5485-4B57-9534-204D6AFDE692}">
      <dgm:prSet/>
      <dgm:spPr/>
      <dgm:t>
        <a:bodyPr/>
        <a:lstStyle/>
        <a:p>
          <a:endParaRPr lang="ru-RU"/>
        </a:p>
      </dgm:t>
    </dgm:pt>
    <dgm:pt modelId="{0F9F2B79-0BFF-46D5-A2B8-D26FF7E042DE}">
      <dgm:prSet phldrT="[Текст]"/>
      <dgm:spPr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Марафон для родителей</a:t>
          </a:r>
          <a:endParaRPr lang="ru-RU" b="1" dirty="0">
            <a:solidFill>
              <a:srgbClr val="0000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pitchFamily="34" charset="0"/>
          </a:endParaRPr>
        </a:p>
      </dgm:t>
    </dgm:pt>
    <dgm:pt modelId="{16BFCE38-C4DA-43E4-A7D3-454F187F5A94}" type="parTrans" cxnId="{A7D0108C-60BC-4B4B-A7DF-F206848FAF5E}">
      <dgm:prSet/>
      <dgm:spPr/>
      <dgm:t>
        <a:bodyPr/>
        <a:lstStyle/>
        <a:p>
          <a:endParaRPr lang="ru-RU"/>
        </a:p>
      </dgm:t>
    </dgm:pt>
    <dgm:pt modelId="{7A90B5DA-1689-46F3-AF82-B14EB865F9CE}" type="sibTrans" cxnId="{A7D0108C-60BC-4B4B-A7DF-F206848FAF5E}">
      <dgm:prSet/>
      <dgm:spPr/>
      <dgm:t>
        <a:bodyPr/>
        <a:lstStyle/>
        <a:p>
          <a:endParaRPr lang="ru-RU"/>
        </a:p>
      </dgm:t>
    </dgm:pt>
    <dgm:pt modelId="{A25563ED-2A31-4622-AC86-CF05D66D18F9}" type="pres">
      <dgm:prSet presAssocID="{CCB74E90-44F8-4BE2-891F-7E1812EAA60A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449938C-3BFE-4FA1-A2D4-FB321D6024A0}" type="pres">
      <dgm:prSet presAssocID="{5280BC0F-3459-4266-BC76-F6F47C4C44C1}" presName="horFlow" presStyleCnt="0"/>
      <dgm:spPr/>
    </dgm:pt>
    <dgm:pt modelId="{0C006F7C-A384-4252-B5B9-A8FB61211440}" type="pres">
      <dgm:prSet presAssocID="{5280BC0F-3459-4266-BC76-F6F47C4C44C1}" presName="bigChev" presStyleLbl="node1" presStyleIdx="0" presStyleCnt="3" custScaleX="76731"/>
      <dgm:spPr/>
      <dgm:t>
        <a:bodyPr/>
        <a:lstStyle/>
        <a:p>
          <a:endParaRPr lang="ru-RU"/>
        </a:p>
      </dgm:t>
    </dgm:pt>
    <dgm:pt modelId="{D2F47E44-B714-4027-90B8-35BEFC9DC54B}" type="pres">
      <dgm:prSet presAssocID="{005015C7-DF2F-4D6B-835E-C4F5DB4267A7}" presName="parTrans" presStyleCnt="0"/>
      <dgm:spPr/>
    </dgm:pt>
    <dgm:pt modelId="{625D6104-62C3-47AE-A43F-55F77FE459B5}" type="pres">
      <dgm:prSet presAssocID="{2E96E50F-29F9-4E46-8544-72CB55002EE3}" presName="node" presStyleLbl="alignAccFollowNode1" presStyleIdx="0" presStyleCnt="3" custScaleX="2009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DADBB6-B476-48E2-8617-F46C4BF4085F}" type="pres">
      <dgm:prSet presAssocID="{5280BC0F-3459-4266-BC76-F6F47C4C44C1}" presName="vSp" presStyleCnt="0"/>
      <dgm:spPr/>
    </dgm:pt>
    <dgm:pt modelId="{732632EE-840D-4072-BFCF-D156AF2F5A1D}" type="pres">
      <dgm:prSet presAssocID="{5C72B3E0-91B4-4F35-B1E1-D41BB922C772}" presName="horFlow" presStyleCnt="0"/>
      <dgm:spPr/>
    </dgm:pt>
    <dgm:pt modelId="{D4779E17-2038-4A27-91B6-3692579C8AAE}" type="pres">
      <dgm:prSet presAssocID="{5C72B3E0-91B4-4F35-B1E1-D41BB922C772}" presName="bigChev" presStyleLbl="node1" presStyleIdx="1" presStyleCnt="3" custScaleX="76731"/>
      <dgm:spPr/>
      <dgm:t>
        <a:bodyPr/>
        <a:lstStyle/>
        <a:p>
          <a:endParaRPr lang="ru-RU"/>
        </a:p>
      </dgm:t>
    </dgm:pt>
    <dgm:pt modelId="{160981A8-3EE0-4530-A7A9-06164BBBB1CF}" type="pres">
      <dgm:prSet presAssocID="{E1B80951-C9CB-4CF5-B996-148CD1C72F3A}" presName="parTrans" presStyleCnt="0"/>
      <dgm:spPr/>
    </dgm:pt>
    <dgm:pt modelId="{58066B24-2F25-4FFB-9579-49177FC01C1A}" type="pres">
      <dgm:prSet presAssocID="{361055B5-24D5-408A-9FC7-D2234F821CB6}" presName="node" presStyleLbl="alignAccFollowNode1" presStyleIdx="1" presStyleCnt="3" custScaleX="2049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AD9374-364F-4675-8C04-F433CED5B54B}" type="pres">
      <dgm:prSet presAssocID="{5C72B3E0-91B4-4F35-B1E1-D41BB922C772}" presName="vSp" presStyleCnt="0"/>
      <dgm:spPr/>
    </dgm:pt>
    <dgm:pt modelId="{67325633-761A-4DD4-8ED4-B1F825B8331B}" type="pres">
      <dgm:prSet presAssocID="{7D1EA588-4539-4F75-BCCD-520ABFE321D3}" presName="horFlow" presStyleCnt="0"/>
      <dgm:spPr/>
    </dgm:pt>
    <dgm:pt modelId="{3DBE5213-6BF0-411E-878A-000E88540F57}" type="pres">
      <dgm:prSet presAssocID="{7D1EA588-4539-4F75-BCCD-520ABFE321D3}" presName="bigChev" presStyleLbl="node1" presStyleIdx="2" presStyleCnt="3" custScaleX="76731"/>
      <dgm:spPr/>
      <dgm:t>
        <a:bodyPr/>
        <a:lstStyle/>
        <a:p>
          <a:endParaRPr lang="ru-RU"/>
        </a:p>
      </dgm:t>
    </dgm:pt>
    <dgm:pt modelId="{12F9F724-ECFD-4439-AC5E-E8DD391AF95E}" type="pres">
      <dgm:prSet presAssocID="{16BFCE38-C4DA-43E4-A7D3-454F187F5A94}" presName="parTrans" presStyleCnt="0"/>
      <dgm:spPr/>
    </dgm:pt>
    <dgm:pt modelId="{ABA53B29-0560-4F77-B3C1-5556B6408F2D}" type="pres">
      <dgm:prSet presAssocID="{0F9F2B79-0BFF-46D5-A2B8-D26FF7E042DE}" presName="node" presStyleLbl="alignAccFollowNode1" presStyleIdx="2" presStyleCnt="3" custScaleX="2049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A7D651-CAA5-474C-A77E-BA2699BEE5F5}" srcId="{5C72B3E0-91B4-4F35-B1E1-D41BB922C772}" destId="{361055B5-24D5-408A-9FC7-D2234F821CB6}" srcOrd="0" destOrd="0" parTransId="{E1B80951-C9CB-4CF5-B996-148CD1C72F3A}" sibTransId="{32C56110-E133-4403-8215-9823C4292829}"/>
    <dgm:cxn modelId="{4E2CD895-4699-4348-8423-E7CF7827345C}" srcId="{5280BC0F-3459-4266-BC76-F6F47C4C44C1}" destId="{2E96E50F-29F9-4E46-8544-72CB55002EE3}" srcOrd="0" destOrd="0" parTransId="{005015C7-DF2F-4D6B-835E-C4F5DB4267A7}" sibTransId="{7A0F8552-4B35-4792-99AE-5811182FAA0D}"/>
    <dgm:cxn modelId="{FC4F224C-9547-4362-B97C-617A245A06C0}" srcId="{CCB74E90-44F8-4BE2-891F-7E1812EAA60A}" destId="{5280BC0F-3459-4266-BC76-F6F47C4C44C1}" srcOrd="0" destOrd="0" parTransId="{BA0A7670-4001-4735-9791-A407059758A9}" sibTransId="{76948F6A-5CDA-486D-B976-22C631A409AC}"/>
    <dgm:cxn modelId="{C3B2627F-54C8-4A3D-8EB2-97611807E658}" srcId="{CCB74E90-44F8-4BE2-891F-7E1812EAA60A}" destId="{5C72B3E0-91B4-4F35-B1E1-D41BB922C772}" srcOrd="1" destOrd="0" parTransId="{DE1F4780-9A07-43D4-ADAA-079FC0924ABF}" sibTransId="{FE4AD45A-A373-4070-8B30-22828D36637F}"/>
    <dgm:cxn modelId="{8B67182B-4D42-4A21-BBC8-319EC884296C}" type="presOf" srcId="{5C72B3E0-91B4-4F35-B1E1-D41BB922C772}" destId="{D4779E17-2038-4A27-91B6-3692579C8AAE}" srcOrd="0" destOrd="0" presId="urn:microsoft.com/office/officeart/2005/8/layout/lProcess3"/>
    <dgm:cxn modelId="{37E4FB18-97FF-4ADD-9457-22BF3EDFC4B2}" type="presOf" srcId="{2E96E50F-29F9-4E46-8544-72CB55002EE3}" destId="{625D6104-62C3-47AE-A43F-55F77FE459B5}" srcOrd="0" destOrd="0" presId="urn:microsoft.com/office/officeart/2005/8/layout/lProcess3"/>
    <dgm:cxn modelId="{98121FC2-0FD0-4469-977B-4DD57CE4700D}" type="presOf" srcId="{7D1EA588-4539-4F75-BCCD-520ABFE321D3}" destId="{3DBE5213-6BF0-411E-878A-000E88540F57}" srcOrd="0" destOrd="0" presId="urn:microsoft.com/office/officeart/2005/8/layout/lProcess3"/>
    <dgm:cxn modelId="{629E66AE-6D77-407B-A515-99ED346939E0}" type="presOf" srcId="{361055B5-24D5-408A-9FC7-D2234F821CB6}" destId="{58066B24-2F25-4FFB-9579-49177FC01C1A}" srcOrd="0" destOrd="0" presId="urn:microsoft.com/office/officeart/2005/8/layout/lProcess3"/>
    <dgm:cxn modelId="{0D06488F-5485-4B57-9534-204D6AFDE692}" srcId="{CCB74E90-44F8-4BE2-891F-7E1812EAA60A}" destId="{7D1EA588-4539-4F75-BCCD-520ABFE321D3}" srcOrd="2" destOrd="0" parTransId="{56647D4D-7489-46C6-B734-2DF77934044A}" sibTransId="{862912E0-6DCA-48B9-B7F7-AB141ED723B3}"/>
    <dgm:cxn modelId="{A7D0108C-60BC-4B4B-A7DF-F206848FAF5E}" srcId="{7D1EA588-4539-4F75-BCCD-520ABFE321D3}" destId="{0F9F2B79-0BFF-46D5-A2B8-D26FF7E042DE}" srcOrd="0" destOrd="0" parTransId="{16BFCE38-C4DA-43E4-A7D3-454F187F5A94}" sibTransId="{7A90B5DA-1689-46F3-AF82-B14EB865F9CE}"/>
    <dgm:cxn modelId="{F001D07B-231A-42E2-8C0E-A30868D8A6DC}" type="presOf" srcId="{CCB74E90-44F8-4BE2-891F-7E1812EAA60A}" destId="{A25563ED-2A31-4622-AC86-CF05D66D18F9}" srcOrd="0" destOrd="0" presId="urn:microsoft.com/office/officeart/2005/8/layout/lProcess3"/>
    <dgm:cxn modelId="{D4653D4E-5EAB-460F-9B09-CF91D8E6C452}" type="presOf" srcId="{5280BC0F-3459-4266-BC76-F6F47C4C44C1}" destId="{0C006F7C-A384-4252-B5B9-A8FB61211440}" srcOrd="0" destOrd="0" presId="urn:microsoft.com/office/officeart/2005/8/layout/lProcess3"/>
    <dgm:cxn modelId="{383874FF-8C43-44D0-A345-3D7A20551FA9}" type="presOf" srcId="{0F9F2B79-0BFF-46D5-A2B8-D26FF7E042DE}" destId="{ABA53B29-0560-4F77-B3C1-5556B6408F2D}" srcOrd="0" destOrd="0" presId="urn:microsoft.com/office/officeart/2005/8/layout/lProcess3"/>
    <dgm:cxn modelId="{8FB3CB43-2B19-45DF-845F-A8F852945BB8}" type="presParOf" srcId="{A25563ED-2A31-4622-AC86-CF05D66D18F9}" destId="{B449938C-3BFE-4FA1-A2D4-FB321D6024A0}" srcOrd="0" destOrd="0" presId="urn:microsoft.com/office/officeart/2005/8/layout/lProcess3"/>
    <dgm:cxn modelId="{453F6FFF-870B-4094-B0FE-1EF0B4D61CC4}" type="presParOf" srcId="{B449938C-3BFE-4FA1-A2D4-FB321D6024A0}" destId="{0C006F7C-A384-4252-B5B9-A8FB61211440}" srcOrd="0" destOrd="0" presId="urn:microsoft.com/office/officeart/2005/8/layout/lProcess3"/>
    <dgm:cxn modelId="{5AB1ECE1-BE89-4573-B7F8-E65A25FDD029}" type="presParOf" srcId="{B449938C-3BFE-4FA1-A2D4-FB321D6024A0}" destId="{D2F47E44-B714-4027-90B8-35BEFC9DC54B}" srcOrd="1" destOrd="0" presId="urn:microsoft.com/office/officeart/2005/8/layout/lProcess3"/>
    <dgm:cxn modelId="{4D88F102-9849-48FA-AEAC-C261F3850E58}" type="presParOf" srcId="{B449938C-3BFE-4FA1-A2D4-FB321D6024A0}" destId="{625D6104-62C3-47AE-A43F-55F77FE459B5}" srcOrd="2" destOrd="0" presId="urn:microsoft.com/office/officeart/2005/8/layout/lProcess3"/>
    <dgm:cxn modelId="{182C6AF5-D6EF-4E59-B29E-788E151641D8}" type="presParOf" srcId="{A25563ED-2A31-4622-AC86-CF05D66D18F9}" destId="{30DADBB6-B476-48E2-8617-F46C4BF4085F}" srcOrd="1" destOrd="0" presId="urn:microsoft.com/office/officeart/2005/8/layout/lProcess3"/>
    <dgm:cxn modelId="{74FBA2A7-93C1-430B-81BD-FD254A718878}" type="presParOf" srcId="{A25563ED-2A31-4622-AC86-CF05D66D18F9}" destId="{732632EE-840D-4072-BFCF-D156AF2F5A1D}" srcOrd="2" destOrd="0" presId="urn:microsoft.com/office/officeart/2005/8/layout/lProcess3"/>
    <dgm:cxn modelId="{4A2843D8-5887-4F23-A41B-001D693E6C8D}" type="presParOf" srcId="{732632EE-840D-4072-BFCF-D156AF2F5A1D}" destId="{D4779E17-2038-4A27-91B6-3692579C8AAE}" srcOrd="0" destOrd="0" presId="urn:microsoft.com/office/officeart/2005/8/layout/lProcess3"/>
    <dgm:cxn modelId="{C61B6A02-0299-4EDD-A5C2-E7E255B65600}" type="presParOf" srcId="{732632EE-840D-4072-BFCF-D156AF2F5A1D}" destId="{160981A8-3EE0-4530-A7A9-06164BBBB1CF}" srcOrd="1" destOrd="0" presId="urn:microsoft.com/office/officeart/2005/8/layout/lProcess3"/>
    <dgm:cxn modelId="{2A70B26A-1F92-4CB0-8B95-9E38264327C5}" type="presParOf" srcId="{732632EE-840D-4072-BFCF-D156AF2F5A1D}" destId="{58066B24-2F25-4FFB-9579-49177FC01C1A}" srcOrd="2" destOrd="0" presId="urn:microsoft.com/office/officeart/2005/8/layout/lProcess3"/>
    <dgm:cxn modelId="{1D709C49-BC5F-4308-A6D7-8A1C0CDCC6DD}" type="presParOf" srcId="{A25563ED-2A31-4622-AC86-CF05D66D18F9}" destId="{B7AD9374-364F-4675-8C04-F433CED5B54B}" srcOrd="3" destOrd="0" presId="urn:microsoft.com/office/officeart/2005/8/layout/lProcess3"/>
    <dgm:cxn modelId="{71D7815F-4D18-4150-948A-38577ECD518B}" type="presParOf" srcId="{A25563ED-2A31-4622-AC86-CF05D66D18F9}" destId="{67325633-761A-4DD4-8ED4-B1F825B8331B}" srcOrd="4" destOrd="0" presId="urn:microsoft.com/office/officeart/2005/8/layout/lProcess3"/>
    <dgm:cxn modelId="{009A3F0A-C9D7-49D3-8C49-DC6348A8A463}" type="presParOf" srcId="{67325633-761A-4DD4-8ED4-B1F825B8331B}" destId="{3DBE5213-6BF0-411E-878A-000E88540F57}" srcOrd="0" destOrd="0" presId="urn:microsoft.com/office/officeart/2005/8/layout/lProcess3"/>
    <dgm:cxn modelId="{E3E51B0E-BC9E-4801-86BC-1A1B02F6C869}" type="presParOf" srcId="{67325633-761A-4DD4-8ED4-B1F825B8331B}" destId="{12F9F724-ECFD-4439-AC5E-E8DD391AF95E}" srcOrd="1" destOrd="0" presId="urn:microsoft.com/office/officeart/2005/8/layout/lProcess3"/>
    <dgm:cxn modelId="{27C4B6C2-4065-4081-87A6-3265DDB54ADD}" type="presParOf" srcId="{67325633-761A-4DD4-8ED4-B1F825B8331B}" destId="{ABA53B29-0560-4F77-B3C1-5556B6408F2D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C006F7C-A384-4252-B5B9-A8FB61211440}">
      <dsp:nvSpPr>
        <dsp:cNvPr id="0" name=""/>
        <dsp:cNvSpPr/>
      </dsp:nvSpPr>
      <dsp:spPr>
        <a:xfrm>
          <a:off x="864086" y="1893"/>
          <a:ext cx="2374574" cy="1237869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1</a:t>
          </a:r>
          <a:endParaRPr lang="ru-RU" sz="65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pitchFamily="34" charset="0"/>
          </a:endParaRPr>
        </a:p>
      </dsp:txBody>
      <dsp:txXfrm>
        <a:off x="864086" y="1893"/>
        <a:ext cx="2374574" cy="1237869"/>
      </dsp:txXfrm>
    </dsp:sp>
    <dsp:sp modelId="{625D6104-62C3-47AE-A43F-55F77FE459B5}">
      <dsp:nvSpPr>
        <dsp:cNvPr id="0" name=""/>
        <dsp:cNvSpPr/>
      </dsp:nvSpPr>
      <dsp:spPr>
        <a:xfrm>
          <a:off x="2836353" y="107112"/>
          <a:ext cx="5160867" cy="1027431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4450" tIns="22225" rIns="0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Марафон для дошкольников</a:t>
          </a:r>
          <a:endParaRPr lang="ru-RU" sz="3500" b="1" kern="1200" dirty="0">
            <a:solidFill>
              <a:srgbClr val="0000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pitchFamily="34" charset="0"/>
          </a:endParaRPr>
        </a:p>
      </dsp:txBody>
      <dsp:txXfrm>
        <a:off x="2836353" y="107112"/>
        <a:ext cx="5160867" cy="1027431"/>
      </dsp:txXfrm>
    </dsp:sp>
    <dsp:sp modelId="{D4779E17-2038-4A27-91B6-3692579C8AAE}">
      <dsp:nvSpPr>
        <dsp:cNvPr id="0" name=""/>
        <dsp:cNvSpPr/>
      </dsp:nvSpPr>
      <dsp:spPr>
        <a:xfrm>
          <a:off x="864086" y="1413065"/>
          <a:ext cx="2374574" cy="1237869"/>
        </a:xfrm>
        <a:prstGeom prst="chevron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2</a:t>
          </a:r>
          <a:endParaRPr lang="ru-RU" sz="65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pitchFamily="34" charset="0"/>
          </a:endParaRPr>
        </a:p>
      </dsp:txBody>
      <dsp:txXfrm>
        <a:off x="864086" y="1413065"/>
        <a:ext cx="2374574" cy="1237869"/>
      </dsp:txXfrm>
    </dsp:sp>
    <dsp:sp modelId="{58066B24-2F25-4FFB-9579-49177FC01C1A}">
      <dsp:nvSpPr>
        <dsp:cNvPr id="0" name=""/>
        <dsp:cNvSpPr/>
      </dsp:nvSpPr>
      <dsp:spPr>
        <a:xfrm>
          <a:off x="2836353" y="1518284"/>
          <a:ext cx="5264047" cy="1027431"/>
        </a:xfrm>
        <a:prstGeom prst="chevron">
          <a:avLst/>
        </a:prstGeom>
        <a:solidFill>
          <a:schemeClr val="accent4">
            <a:tint val="40000"/>
            <a:alpha val="90000"/>
            <a:hueOff val="-1972853"/>
            <a:satOff val="11079"/>
            <a:lumOff val="704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1972853"/>
              <a:satOff val="11079"/>
              <a:lumOff val="704"/>
              <a:alphaOff val="0"/>
            </a:schemeClr>
          </a:solidFill>
          <a:prstDash val="solid"/>
        </a:ln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4450" tIns="22225" rIns="0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Марафон для педагогов</a:t>
          </a:r>
          <a:endParaRPr lang="ru-RU" sz="3500" b="1" kern="1200" dirty="0">
            <a:solidFill>
              <a:srgbClr val="0000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pitchFamily="34" charset="0"/>
          </a:endParaRPr>
        </a:p>
      </dsp:txBody>
      <dsp:txXfrm>
        <a:off x="2836353" y="1518284"/>
        <a:ext cx="5264047" cy="1027431"/>
      </dsp:txXfrm>
    </dsp:sp>
    <dsp:sp modelId="{3DBE5213-6BF0-411E-878A-000E88540F57}">
      <dsp:nvSpPr>
        <dsp:cNvPr id="0" name=""/>
        <dsp:cNvSpPr/>
      </dsp:nvSpPr>
      <dsp:spPr>
        <a:xfrm>
          <a:off x="864086" y="2824236"/>
          <a:ext cx="2374574" cy="1237869"/>
        </a:xfrm>
        <a:prstGeom prst="chevron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b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</a:t>
          </a:r>
          <a:endParaRPr lang="ru-RU" sz="65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64086" y="2824236"/>
        <a:ext cx="2374574" cy="1237869"/>
      </dsp:txXfrm>
    </dsp:sp>
    <dsp:sp modelId="{ABA53B29-0560-4F77-B3C1-5556B6408F2D}">
      <dsp:nvSpPr>
        <dsp:cNvPr id="0" name=""/>
        <dsp:cNvSpPr/>
      </dsp:nvSpPr>
      <dsp:spPr>
        <a:xfrm>
          <a:off x="2836353" y="2929455"/>
          <a:ext cx="5264047" cy="1027431"/>
        </a:xfrm>
        <a:prstGeom prst="chevron">
          <a:avLst/>
        </a:prstGeom>
        <a:solidFill>
          <a:schemeClr val="accent4">
            <a:tint val="40000"/>
            <a:alpha val="90000"/>
            <a:hueOff val="-3945706"/>
            <a:satOff val="22157"/>
            <a:lumOff val="1408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3945706"/>
              <a:satOff val="22157"/>
              <a:lumOff val="1408"/>
              <a:alphaOff val="0"/>
            </a:schemeClr>
          </a:solidFill>
          <a:prstDash val="solid"/>
        </a:ln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4450" tIns="22225" rIns="0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rPr>
            <a:t>Марафон для родителей</a:t>
          </a:r>
          <a:endParaRPr lang="ru-RU" sz="3500" b="1" kern="1200" dirty="0">
            <a:solidFill>
              <a:srgbClr val="0000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pitchFamily="34" charset="0"/>
          </a:endParaRPr>
        </a:p>
      </dsp:txBody>
      <dsp:txXfrm>
        <a:off x="2836353" y="2929455"/>
        <a:ext cx="5264047" cy="10274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4AE2A-7ECE-4CB6-AAF1-F6889C29B8F1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FBFDE-DB2C-44E6-89BF-51D7119B537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FBFDE-DB2C-44E6-89BF-51D7119B5373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FBFDE-DB2C-44E6-89BF-51D7119B5373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FBFDE-DB2C-44E6-89BF-51D7119B5373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FBFDE-DB2C-44E6-89BF-51D7119B5373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FBFDE-DB2C-44E6-89BF-51D7119B5373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91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655168" y="692696"/>
            <a:ext cx="7488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Владимир Путин, президент Российской Федерации</a:t>
            </a:r>
            <a:endParaRPr lang="ru-RU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pic>
        <p:nvPicPr>
          <p:cNvPr id="12" name="Picture 4" descr="E:\с рабочего стола 12.1.2020\2020-2021 учебный год\Марафон_Науки юношей питают\Проект на 2021 год\Бренд Буг Год наук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772816"/>
            <a:ext cx="6480720" cy="4844062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899592" y="1196752"/>
            <a:ext cx="8604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     </a:t>
            </a: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Указ № 812  от 25 декабря 2020 г.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«О проведении в Российской Федерации Года науки и технологий»,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91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AutoShape 2" descr="https://www.vladtime.ru/uploads/posts/2017-03/1488981511_56e5245b7963f1536f1605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0" name="AutoShape 2" descr="https://www.clipartmax.com/png/full/113-1137914_school-education-child-illustration-ni%C3%B1os-experimentand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3" descr="C:\Users\User\Downloads\Логотип_Науки юношей питают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979712" cy="134892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804248" y="188640"/>
            <a:ext cx="1728192" cy="288032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75916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1 БЛОК</a:t>
            </a:r>
            <a:endParaRPr lang="ru-RU" sz="4000" b="1" cap="none" spc="0" dirty="0">
              <a:ln w="11430"/>
              <a:solidFill>
                <a:srgbClr val="0000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35088" y="548680"/>
            <a:ext cx="8208912" cy="20162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75916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Муниципальная  </a:t>
            </a:r>
          </a:p>
          <a:p>
            <a:pPr algn="ctr"/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интеллектуальная олимпиада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для старших дошкольников «Кумекалка-2021», </a:t>
            </a:r>
          </a:p>
          <a:p>
            <a:pPr algn="ctr"/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посвященная Году науки и технологий в России</a:t>
            </a:r>
            <a:r>
              <a:rPr lang="ru-RU" sz="4000" b="1" dirty="0" smtClean="0">
                <a:ln w="11430"/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endParaRPr lang="ru-RU" sz="4000" b="1" cap="none" spc="0" dirty="0">
              <a:ln w="11430"/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026" name="Picture 2" descr="E:\с рабочего стола 12.1.2020\2020-2021 учебный год\Марафон_Науки юношей питают\Проект на 2021 год\Вороненк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1988840"/>
            <a:ext cx="5808770" cy="46907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91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AutoShape 2" descr="https://www.vladtime.ru/uploads/posts/2017-03/1488981511_56e5245b7963f1536f1605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0" name="AutoShape 2" descr="https://www.clipartmax.com/png/full/113-1137914_school-education-child-illustration-ni%C3%B1os-experimentand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548680"/>
            <a:ext cx="8208912" cy="18722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75916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40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algn="ctr"/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МИО </a:t>
            </a:r>
          </a:p>
          <a:p>
            <a:pPr algn="ctr"/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    для старших дошкольников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«Кумекалка-2021» </a:t>
            </a:r>
          </a:p>
        </p:txBody>
      </p:sp>
      <p:pic>
        <p:nvPicPr>
          <p:cNvPr id="1026" name="Picture 2" descr="E:\с рабочего стола 12.1.2020\2020-2021 учебный год\Марафон_Науки юношей питают\Проект на 2021 год\Вороненк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0"/>
            <a:ext cx="1838670" cy="1484784"/>
          </a:xfrm>
          <a:prstGeom prst="rect">
            <a:avLst/>
          </a:prstGeom>
          <a:noFill/>
        </p:spPr>
      </p:pic>
      <p:pic>
        <p:nvPicPr>
          <p:cNvPr id="9" name="Picture 3" descr="C:\Users\User\Downloads\Логотип_Науки юношей питают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0"/>
            <a:ext cx="2179106" cy="148478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95536" y="2056686"/>
            <a:ext cx="874846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   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1.</a:t>
            </a:r>
            <a:r>
              <a:rPr lang="ru-RU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Цикл из 7 дистанционных конкурсов, которые представляют собой задания на индивидуальных бланках по одному из направлений познавательного развития дошкольников. Порядок выполнения заданий  отражен  в  инструкции по выполнению заданий,  он  интуитивно понятен  ребёнку.</a:t>
            </a:r>
          </a:p>
          <a:p>
            <a:r>
              <a:rPr lang="ru-RU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    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2.</a:t>
            </a:r>
            <a:r>
              <a:rPr lang="ru-RU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Конкурсы проводятся в единый день и час в присутствии общественного наблюдателя (контролера) на базе ДОУ,</a:t>
            </a:r>
          </a:p>
          <a:p>
            <a:r>
              <a:rPr lang="ru-RU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     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3.</a:t>
            </a:r>
            <a:r>
              <a:rPr lang="ru-RU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Участие  в  Конкурсе  индивидуально – командное, добровольное</a:t>
            </a:r>
          </a:p>
          <a:p>
            <a:r>
              <a:rPr lang="ru-RU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     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4.</a:t>
            </a:r>
            <a:r>
              <a:rPr lang="ru-RU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Команда  ДОУ  состоит  из  8  и  более  детей  старшего  дошкольного возраста  без  предъявлений  требований  по </a:t>
            </a:r>
            <a:r>
              <a:rPr lang="ru-RU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гендерному</a:t>
            </a:r>
            <a:r>
              <a:rPr lang="ru-RU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 признаку и </a:t>
            </a:r>
            <a:r>
              <a:rPr lang="ru-RU" b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1 педагога.</a:t>
            </a:r>
            <a:endParaRPr lang="ru-RU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r>
              <a:rPr lang="ru-RU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      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5.</a:t>
            </a:r>
            <a:r>
              <a:rPr lang="ru-RU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Командный результат по каждому Конкурсу определяется как среднее арифметическое оценок в баллах  всех участников команды.</a:t>
            </a:r>
          </a:p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       6.</a:t>
            </a:r>
            <a:r>
              <a:rPr lang="ru-RU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Итоговый результат  Олимпиады определяется  путем суммирования всех баллов за 7 Конкурсов.</a:t>
            </a:r>
          </a:p>
          <a:p>
            <a:endParaRPr lang="ru-RU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169" y="0"/>
            <a:ext cx="91791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AutoShape 2" descr="https://www.vladtime.ru/uploads/posts/2017-03/1488981511_56e5245b7963f1536f1605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0" name="AutoShape 2" descr="https://www.clipartmax.com/png/full/113-1137914_school-education-child-illustration-ni%C3%B1os-experimentand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2" descr="E:\с рабочего стола 12.1.2020\2020-2021 учебный год\Марафон_Науки юношей питают\Проект на 2021 год\Вороненк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051720" cy="1656828"/>
          </a:xfrm>
          <a:prstGeom prst="rect">
            <a:avLst/>
          </a:prstGeom>
          <a:noFill/>
        </p:spPr>
      </p:pic>
      <p:pic>
        <p:nvPicPr>
          <p:cNvPr id="8" name="Рисунок 7" descr="C:\Users\User\Pictures\ворон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132857"/>
            <a:ext cx="324036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clipart-library.com/img1/153101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474896">
            <a:off x="1737631" y="1944714"/>
            <a:ext cx="136080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67744" y="332656"/>
            <a:ext cx="65527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    Кумекалка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- это ученая  ворона, как известно, вороны это самые умные и  сообразительные птицы. А наша Кумекалка  это очень</a:t>
            </a:r>
          </a:p>
          <a:p>
            <a:pPr lvl="5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К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-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креативная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,</a:t>
            </a:r>
          </a:p>
          <a:p>
            <a:pPr lvl="5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У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- умная, ученая,</a:t>
            </a:r>
          </a:p>
          <a:p>
            <a:pPr lvl="5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М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- мудрая, ментальная,</a:t>
            </a:r>
          </a:p>
          <a:p>
            <a:pPr lvl="5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Е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- естественная,</a:t>
            </a:r>
          </a:p>
          <a:p>
            <a:pPr lvl="5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К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- классная,</a:t>
            </a:r>
          </a:p>
          <a:p>
            <a:pPr lvl="5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А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- активная,</a:t>
            </a:r>
          </a:p>
          <a:p>
            <a:pPr lvl="5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Л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- любознательная,</a:t>
            </a:r>
          </a:p>
          <a:p>
            <a:pPr lvl="5"/>
            <a:r>
              <a:rPr lang="ru-RU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К</a:t>
            </a:r>
            <a:r>
              <a:rPr lang="ru-RU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- компетентная,</a:t>
            </a: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lvl="5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А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- аккуратная Ворона.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5380672"/>
            <a:ext cx="871296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КУМ</a:t>
            </a:r>
            <a:r>
              <a:rPr lang="ru-RU" sz="2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КАЛКА, -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и, </a:t>
            </a:r>
            <a:r>
              <a:rPr lang="ru-RU" sz="20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ж.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Голова, ум, мозг. От общеупотр. </a:t>
            </a:r>
            <a:r>
              <a:rPr lang="ru-RU" sz="20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прост.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«кумекать» — понимать, соображать.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Словарь русского арго.- ГРАМОТА.РУ.  </a:t>
            </a:r>
          </a:p>
          <a:p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         (В. С. Елистратов. 2002.)</a:t>
            </a:r>
            <a:endParaRPr lang="ru-RU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169" y="0"/>
            <a:ext cx="91791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AutoShape 2" descr="https://www.vladtime.ru/uploads/posts/2017-03/1488981511_56e5245b7963f1536f1605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 descr="C:\Users\User\Pictures\ворон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2520280" cy="2109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clipart-library.com/img1/153101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481011">
            <a:off x="930476" y="-20455"/>
            <a:ext cx="1234694" cy="76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627784" y="764704"/>
            <a:ext cx="6516216" cy="12241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75916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«Кумекалка 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в  мире  ботаники» </a:t>
            </a:r>
          </a:p>
        </p:txBody>
      </p:sp>
      <p:pic>
        <p:nvPicPr>
          <p:cNvPr id="29698" name="Picture 2" descr="E:\с рабочего стола 12.1.2020\2020-2021 учебный год\Марафон_Науки юношей питают\Проект на 2021 год\Кумекалка в мире математики\Дети и ботаник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789040"/>
            <a:ext cx="4609970" cy="306896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619672" y="1988840"/>
            <a:ext cx="72008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Конкурс-игра  проводится по следующим ключевым содержательно-методическим линиям  предмета «Ознакомление с миром природы»:   </a:t>
            </a:r>
          </a:p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Деревья, кустарники, травянистые растения. </a:t>
            </a:r>
          </a:p>
          <a:p>
            <a:pPr marL="342900" indent="-342900"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                  2.  Растения луга, сада, леса.  </a:t>
            </a:r>
          </a:p>
          <a:p>
            <a:pPr marL="342900" indent="-342900"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                     3. Комнатные  растения.  </a:t>
            </a:r>
          </a:p>
          <a:p>
            <a:pPr marL="342900" indent="-342900"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                                      4. Лекарственные растения. </a:t>
            </a:r>
          </a:p>
          <a:p>
            <a:pPr marL="342900" indent="-342900"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                                       5. Художественная литература </a:t>
            </a:r>
          </a:p>
          <a:p>
            <a:pPr marL="342900" indent="-342900"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                                    о мире растений.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/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067944" y="188640"/>
            <a:ext cx="4860032" cy="6480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75916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Дистанционный </a:t>
            </a:r>
          </a:p>
          <a:p>
            <a:pPr algn="ctr"/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конкурс-игра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91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AutoShape 2" descr="https://www.vladtime.ru/uploads/posts/2017-03/1488981511_56e5245b7963f1536f1605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 descr="C:\Users\User\Pictures\ворон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2520280" cy="2109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clipart-library.com/img1/153101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481011">
            <a:off x="930476" y="-20455"/>
            <a:ext cx="1234694" cy="76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627784" y="764704"/>
            <a:ext cx="6516216" cy="12241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75916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«Кумекалка 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в  мире зоологии» </a:t>
            </a:r>
          </a:p>
        </p:txBody>
      </p:sp>
      <p:pic>
        <p:nvPicPr>
          <p:cNvPr id="34818" name="Picture 2" descr="E:\с рабочего стола 12.1.2020\2020-2021 учебный год\Марафон_Науки юношей питают\Проект на 2021 год\Кумекалка в мире математики\Рыбка и дети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716662"/>
            <a:ext cx="3995936" cy="3141337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123728" y="1988840"/>
            <a:ext cx="669674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Конкурс-игра  проводится по следующим ключевым содержательно-методическим линиям  предмета «Ознакомление с миром природы»:   </a:t>
            </a:r>
          </a:p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ru-RU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Домашние, зимующие, перелетные  птицы.</a:t>
            </a:r>
          </a:p>
          <a:p>
            <a:pPr marL="342900" indent="-342900" algn="ctr">
              <a:lnSpc>
                <a:spcPct val="150000"/>
              </a:lnSpc>
            </a:pPr>
            <a:r>
              <a:rPr lang="ru-RU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               2.  Млекопитающие, земноводные,</a:t>
            </a:r>
          </a:p>
          <a:p>
            <a:pPr marL="342900" indent="-342900" algn="ctr">
              <a:lnSpc>
                <a:spcPct val="150000"/>
              </a:lnSpc>
            </a:pPr>
            <a:r>
              <a:rPr lang="ru-RU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           пресмыкающиеся.  </a:t>
            </a:r>
          </a:p>
          <a:p>
            <a:pPr marL="342900" indent="-342900" algn="ctr">
              <a:lnSpc>
                <a:spcPct val="150000"/>
              </a:lnSpc>
            </a:pPr>
            <a:r>
              <a:rPr lang="ru-RU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                                3. Домашние, дикие, животные   </a:t>
            </a:r>
          </a:p>
          <a:p>
            <a:pPr marL="342900" indent="-342900" algn="ctr">
              <a:lnSpc>
                <a:spcPct val="150000"/>
              </a:lnSpc>
            </a:pPr>
            <a:r>
              <a:rPr lang="ru-RU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                                     Севера  и жарких стран.  </a:t>
            </a:r>
          </a:p>
          <a:p>
            <a:pPr marL="342900" indent="-342900" algn="ctr">
              <a:lnSpc>
                <a:spcPct val="150000"/>
              </a:lnSpc>
            </a:pPr>
            <a:r>
              <a:rPr lang="ru-RU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                              4.  Насекомые. </a:t>
            </a:r>
          </a:p>
          <a:p>
            <a:pPr marL="342900" indent="-342900" algn="ctr">
              <a:lnSpc>
                <a:spcPct val="150000"/>
              </a:lnSpc>
            </a:pPr>
            <a:r>
              <a:rPr lang="ru-RU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                         5.  Обитатели  рек, морей и океанов.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067944" y="188640"/>
            <a:ext cx="4860032" cy="6480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75916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Дистанционный </a:t>
            </a:r>
          </a:p>
          <a:p>
            <a:pPr algn="ctr"/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конкурс-игра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169" y="0"/>
            <a:ext cx="91791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AutoShape 2" descr="https://www.vladtime.ru/uploads/posts/2017-03/1488981511_56e5245b7963f1536f1605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 descr="C:\Users\User\Pictures\ворон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520280" cy="2109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clipart-library.com/img1/153101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481011">
            <a:off x="930476" y="-20455"/>
            <a:ext cx="1234694" cy="76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83768" y="1052736"/>
            <a:ext cx="6516216" cy="12241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75916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«Кумекалка 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в  мире  математике» </a:t>
            </a:r>
          </a:p>
        </p:txBody>
      </p:sp>
      <p:pic>
        <p:nvPicPr>
          <p:cNvPr id="5121" name="Picture 1" descr="E:\с рабочего стола 12.1.2020\2020-2021 учебный год\Марафон_Науки юношей питают\Проект на 2021 год\Кумекалка в мире математики\children-learning-mathematics-with-opened-books-illustration_1124-51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2996952"/>
            <a:ext cx="3861048" cy="386104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39552" y="2060848"/>
            <a:ext cx="9144000" cy="4573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Конкурс-игра  проводится по следующим ключевым содержательно-методическим линиям  предмета «ФЭМП»:   </a:t>
            </a:r>
          </a:p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Количество и счет. </a:t>
            </a:r>
          </a:p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 Величина.  </a:t>
            </a:r>
          </a:p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 Форма.  </a:t>
            </a:r>
          </a:p>
          <a:p>
            <a:pPr marL="342900" indent="-342900"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         4.  Ориентировка в пространстве. </a:t>
            </a:r>
          </a:p>
          <a:p>
            <a:pPr marL="342900" indent="-342900"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                5. Ориентировка во времени.</a:t>
            </a:r>
          </a:p>
          <a:p>
            <a:pPr marL="342900" indent="-342900"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                      6. Логическое мышление.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/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779912" y="332656"/>
            <a:ext cx="5148064" cy="6480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75916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Дистанционный </a:t>
            </a:r>
          </a:p>
          <a:p>
            <a:pPr algn="ctr"/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конкурс-игра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91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AutoShape 2" descr="https://www.vladtime.ru/uploads/posts/2017-03/1488981511_56e5245b7963f1536f1605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 descr="C:\Users\User\Pictures\ворон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2520280" cy="2109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clipart-library.com/img1/153101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481011">
            <a:off x="930476" y="-20455"/>
            <a:ext cx="1234694" cy="76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627784" y="764704"/>
            <a:ext cx="6516216" cy="11521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75916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«Кумекалка 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в  мире 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физики и химии» </a:t>
            </a:r>
            <a:endParaRPr lang="ru-RU" sz="4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33795" name="Picture 3" descr="E:\с рабочего стола 12.1.2020\2020-2021 учебный год\Марафон_Науки юношей питают\Проект на 2021 год\Кумекалка в мире математики\ррррррр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945206"/>
            <a:ext cx="3639539" cy="291279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619672" y="1988840"/>
            <a:ext cx="741682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i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Конкурс-игра  </a:t>
            </a:r>
            <a:r>
              <a:rPr lang="ru-RU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проводится по следующим ключевым содержательно-методическим линиям  предмета </a:t>
            </a:r>
          </a:p>
          <a:p>
            <a:pPr algn="ctr"/>
            <a:r>
              <a:rPr lang="ru-RU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«Ознакомление с миром природы»: </a:t>
            </a:r>
            <a:endParaRPr lang="ru-RU" b="1" i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 </a:t>
            </a:r>
          </a:p>
          <a:p>
            <a:pPr marL="457200" indent="-457200" algn="ctr"/>
            <a:r>
              <a:rPr lang="ru-RU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Природные </a:t>
            </a:r>
            <a:r>
              <a:rPr lang="ru-RU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явления: движение, земное тяготение, падение тел, звук, свет и цвет, </a:t>
            </a:r>
            <a:r>
              <a:rPr lang="ru-RU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свойства воздуха</a:t>
            </a:r>
            <a:r>
              <a:rPr lang="ru-RU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воды и других веществ. </a:t>
            </a:r>
          </a:p>
          <a:p>
            <a:pPr marL="457200" indent="-457200" algn="ctr"/>
            <a:r>
              <a:rPr lang="ru-RU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2. Магнитные явления.</a:t>
            </a:r>
          </a:p>
          <a:p>
            <a:pPr marL="457200" indent="-457200" algn="ctr"/>
            <a:r>
              <a:rPr lang="ru-RU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3. Оптические явления.</a:t>
            </a:r>
          </a:p>
          <a:p>
            <a:pPr marL="457200" indent="-457200" algn="ctr"/>
            <a:r>
              <a:rPr lang="ru-RU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  4.  Электрические явления</a:t>
            </a:r>
            <a:r>
              <a:rPr lang="ru-RU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  <a:p>
            <a:pPr algn="ctr"/>
            <a:r>
              <a:rPr lang="ru-RU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                                  5.  Химические  </a:t>
            </a:r>
            <a:r>
              <a:rPr lang="ru-RU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свойства  органических веществ. </a:t>
            </a:r>
          </a:p>
          <a:p>
            <a:pPr algn="ctr"/>
            <a:r>
              <a:rPr lang="ru-RU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         </a:t>
            </a:r>
            <a:r>
              <a:rPr lang="ru-RU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                     6. Химические  </a:t>
            </a:r>
            <a:r>
              <a:rPr lang="ru-RU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свойства неорганических           веществ.</a:t>
            </a:r>
          </a:p>
          <a:p>
            <a:pPr algn="ctr"/>
            <a:r>
              <a:rPr lang="ru-RU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            </a:t>
            </a:r>
            <a:r>
              <a:rPr lang="ru-RU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7. </a:t>
            </a:r>
            <a:r>
              <a:rPr lang="ru-RU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Занимательная  химия.</a:t>
            </a:r>
            <a:endPara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457200" indent="-457200" algn="ctr"/>
            <a:endParaRPr lang="ru-RU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ctr"/>
            <a:endParaRPr lang="ru-RU" sz="24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i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95936" y="188640"/>
            <a:ext cx="4860032" cy="6480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75916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Дистанционный </a:t>
            </a:r>
          </a:p>
          <a:p>
            <a:pPr algn="ctr"/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конкурс-игра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91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AutoShape 2" descr="https://www.vladtime.ru/uploads/posts/2017-03/1488981511_56e5245b7963f1536f1605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 descr="C:\Users\User\Pictures\ворон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2520280" cy="2109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clipart-library.com/img1/153101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481011">
            <a:off x="930476" y="-20455"/>
            <a:ext cx="1234694" cy="76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627784" y="836712"/>
            <a:ext cx="6516216" cy="12241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75916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«Кумекалка 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в  мире географии» </a:t>
            </a:r>
          </a:p>
        </p:txBody>
      </p:sp>
      <p:pic>
        <p:nvPicPr>
          <p:cNvPr id="35842" name="Picture 2" descr="E:\с рабочего стола 12.1.2020\2020-2021 учебный год\Марафон_Науки юношей питают\Проект на 2021 год\Кумекалка в мире математики\53529aeb5c1d4bac8e9013717456392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284984"/>
            <a:ext cx="3429000" cy="3429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067944" y="188640"/>
            <a:ext cx="4860032" cy="6480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75916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Дистанционный </a:t>
            </a:r>
          </a:p>
          <a:p>
            <a:pPr algn="ctr"/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конкурс-игра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835696" y="2132856"/>
            <a:ext cx="712879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Конкурс-игра  проводится по следующим ключевым содержательно-методическим линиям  предмета</a:t>
            </a:r>
          </a:p>
          <a:p>
            <a:pPr algn="just"/>
            <a:r>
              <a:rPr lang="ru-RU" sz="20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«Ознакомление с окружающим миром и природой» </a:t>
            </a:r>
          </a:p>
          <a:p>
            <a:pPr algn="just"/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1. Знания детей о глобусе, как модели Земля.</a:t>
            </a:r>
          </a:p>
          <a:p>
            <a:pPr algn="just"/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2. Представления о природных зонах земли</a:t>
            </a:r>
          </a:p>
          <a:p>
            <a:pPr algn="just"/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на   континентах, условиях жизни их </a:t>
            </a:r>
          </a:p>
          <a:p>
            <a:pPr algn="just"/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обитателей </a:t>
            </a:r>
            <a:r>
              <a:rPr lang="ru-RU" sz="20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(животных, растений)</a:t>
            </a: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/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3. Представления о народах, населяющих </a:t>
            </a:r>
          </a:p>
          <a:p>
            <a:pPr algn="just"/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Землю, их традициях, быте, культуре, </a:t>
            </a:r>
          </a:p>
          <a:p>
            <a:pPr algn="just"/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особенностях жизни.</a:t>
            </a:r>
          </a:p>
          <a:p>
            <a:pPr algn="just"/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4.Формировать умения находить на</a:t>
            </a:r>
          </a:p>
          <a:p>
            <a:pPr algn="just"/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глобусе и карте необходимые</a:t>
            </a:r>
          </a:p>
          <a:p>
            <a:pPr algn="just"/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объекты </a:t>
            </a:r>
            <a:r>
              <a:rPr lang="ru-RU" sz="20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(материки)</a:t>
            </a: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91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AutoShape 2" descr="https://www.vladtime.ru/uploads/posts/2017-03/1488981511_56e5245b7963f1536f1605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 descr="C:\Users\User\Pictures\ворон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2520280" cy="2109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clipart-library.com/img1/153101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481011">
            <a:off x="930476" y="-20455"/>
            <a:ext cx="1234694" cy="76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83768" y="908720"/>
            <a:ext cx="6516216" cy="12241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75916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«Кумекалка 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в  мире экономики» </a:t>
            </a:r>
          </a:p>
        </p:txBody>
      </p:sp>
      <p:pic>
        <p:nvPicPr>
          <p:cNvPr id="36867" name="Picture 3" descr="E:\с рабочего стола 12.1.2020\2020-2021 учебный год\Марафон_Науки юношей питают\Проект на 2021 год\Кумекалка в мире математики\деньги и девочк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52536" y="3317356"/>
            <a:ext cx="4724654" cy="354064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635896" y="188640"/>
            <a:ext cx="4932040" cy="6480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75916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Дистанционный </a:t>
            </a:r>
          </a:p>
          <a:p>
            <a:pPr algn="ctr"/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конкурс-игра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547664" y="1700808"/>
            <a:ext cx="759633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ctr">
              <a:lnSpc>
                <a:spcPct val="150000"/>
              </a:lnSpc>
            </a:pPr>
            <a:r>
              <a:rPr lang="ru-RU" sz="20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Конкурс-игра  проводится по следующим ключевым содержательно-методическим линиям  предмета </a:t>
            </a:r>
          </a:p>
          <a:p>
            <a:pPr algn="ctr">
              <a:lnSpc>
                <a:spcPct val="150000"/>
              </a:lnSpc>
            </a:pPr>
            <a:r>
              <a:rPr lang="ru-RU" sz="20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«Ознакомление с окружающим миром: 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1.  Профессии. Труд — продукт.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Реклама.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Деньги, цена, стоимость.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 Полезные навыки и привычки в быту. </a:t>
            </a:r>
            <a:endParaRPr lang="ru-RU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169" y="0"/>
            <a:ext cx="91791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AutoShape 2" descr="https://www.vladtime.ru/uploads/posts/2017-03/1488981511_56e5245b7963f1536f1605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0" name="AutoShape 2" descr="https://www.clipartmax.com/png/full/113-1137914_school-education-child-illustration-ni%C3%B1os-experimentand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2" descr="E:\с рабочего стола 12.1.2020\2020-2021 учебный год\Марафон_Науки юношей питают\Проект на 2021 год\Вороненк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2123728" cy="1714977"/>
          </a:xfrm>
          <a:prstGeom prst="rect">
            <a:avLst/>
          </a:prstGeom>
          <a:noFill/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051721" y="620688"/>
          <a:ext cx="6768750" cy="5256586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441440"/>
                <a:gridCol w="1397894"/>
                <a:gridCol w="3163656"/>
                <a:gridCol w="1765760"/>
              </a:tblGrid>
              <a:tr h="7437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№</a:t>
                      </a:r>
                      <a:endParaRPr lang="ru-RU" sz="2000" b="1" i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Наука</a:t>
                      </a:r>
                      <a:endParaRPr lang="ru-RU" sz="2000" b="1" i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Конкурс-игра (направление)</a:t>
                      </a:r>
                      <a:endParaRPr lang="ru-RU" sz="2000" b="1" i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rebuchet MS" pitchFamily="34" charset="0"/>
                          <a:ea typeface="Calibri"/>
                          <a:cs typeface="Times New Roman"/>
                        </a:rPr>
                        <a:t>Дата проведения</a:t>
                      </a:r>
                      <a:endParaRPr lang="ru-RU" sz="2000" b="1" i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693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rebuchet MS" pitchFamily="34" charset="0"/>
                          <a:ea typeface="Calibri"/>
                          <a:cs typeface="Times New Roman"/>
                        </a:rPr>
                        <a:t>1</a:t>
                      </a:r>
                      <a:endParaRPr lang="ru-RU" sz="18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Ботаника</a:t>
                      </a:r>
                      <a:endParaRPr lang="ru-RU" sz="1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«Кумекалка в мире </a:t>
                      </a:r>
                      <a:r>
                        <a:rPr lang="ru-RU" sz="18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Ботаники»</a:t>
                      </a:r>
                      <a:endParaRPr lang="ru-RU" sz="18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rebuchet MS" pitchFamily="34" charset="0"/>
                          <a:ea typeface="Calibri"/>
                          <a:cs typeface="Times New Roman"/>
                        </a:rPr>
                        <a:t>14 октября</a:t>
                      </a:r>
                      <a:endParaRPr lang="ru-RU" sz="18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693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rebuchet MS" pitchFamily="34" charset="0"/>
                          <a:ea typeface="Calibri"/>
                          <a:cs typeface="Times New Roman"/>
                        </a:rPr>
                        <a:t>2</a:t>
                      </a:r>
                      <a:endParaRPr lang="ru-RU" sz="18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Зоология</a:t>
                      </a:r>
                      <a:endParaRPr lang="ru-RU" sz="1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«Кумекалка  в мире </a:t>
                      </a:r>
                      <a:r>
                        <a:rPr lang="ru-RU" sz="18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Зоологии»</a:t>
                      </a:r>
                      <a:endParaRPr lang="ru-RU" sz="18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rebuchet MS" pitchFamily="34" charset="0"/>
                          <a:ea typeface="Calibri"/>
                          <a:cs typeface="Times New Roman"/>
                        </a:rPr>
                        <a:t>28 октября</a:t>
                      </a:r>
                      <a:endParaRPr lang="ru-RU" sz="18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693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18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Математика</a:t>
                      </a:r>
                      <a:endParaRPr lang="ru-RU" sz="1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«Кумекалка в мире Математики»</a:t>
                      </a:r>
                      <a:endParaRPr lang="ru-RU" sz="18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rebuchet MS" pitchFamily="34" charset="0"/>
                          <a:ea typeface="Calibri"/>
                          <a:cs typeface="Times New Roman"/>
                        </a:rPr>
                        <a:t>11 ноября</a:t>
                      </a:r>
                      <a:endParaRPr lang="ru-RU" sz="18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693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18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Физика и Химия</a:t>
                      </a:r>
                      <a:endParaRPr lang="ru-RU" sz="1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«Кумекалка в мире </a:t>
                      </a:r>
                      <a:r>
                        <a:rPr lang="ru-RU" sz="18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Физики и Химии»</a:t>
                      </a:r>
                      <a:endParaRPr lang="ru-RU" sz="18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rebuchet MS" pitchFamily="34" charset="0"/>
                          <a:ea typeface="Calibri"/>
                          <a:cs typeface="Times New Roman"/>
                        </a:rPr>
                        <a:t>25  ноября</a:t>
                      </a:r>
                      <a:endParaRPr lang="ru-RU" sz="18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693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8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География</a:t>
                      </a:r>
                      <a:endParaRPr lang="ru-RU" sz="1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«Кумекалка в мире Географии»</a:t>
                      </a:r>
                      <a:endParaRPr lang="ru-RU" sz="18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rebuchet MS" pitchFamily="34" charset="0"/>
                          <a:ea typeface="Calibri"/>
                          <a:cs typeface="Times New Roman"/>
                        </a:rPr>
                        <a:t>9 декабря</a:t>
                      </a:r>
                      <a:endParaRPr lang="ru-RU" sz="18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693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ru-RU" sz="18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Экономика</a:t>
                      </a:r>
                      <a:endParaRPr lang="ru-RU" sz="1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«Кумекалка в мире Экономики»</a:t>
                      </a:r>
                      <a:endParaRPr lang="ru-RU" sz="18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rebuchet MS" pitchFamily="34" charset="0"/>
                          <a:ea typeface="Calibri"/>
                          <a:cs typeface="Times New Roman"/>
                        </a:rPr>
                        <a:t>21 </a:t>
                      </a:r>
                      <a:r>
                        <a:rPr lang="ru-RU" sz="18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rebuchet MS" pitchFamily="34" charset="0"/>
                          <a:ea typeface="Calibri"/>
                          <a:cs typeface="Times New Roman"/>
                        </a:rPr>
                        <a:t>декабря</a:t>
                      </a:r>
                      <a:endParaRPr lang="ru-RU" sz="18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968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rebuchet MS" pitchFamily="34" charset="0"/>
                          <a:ea typeface="Calibri"/>
                          <a:cs typeface="Times New Roman"/>
                        </a:rPr>
                        <a:t>7</a:t>
                      </a:r>
                      <a:endParaRPr lang="ru-RU" sz="18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rebuchet MS" pitchFamily="34" charset="0"/>
                          <a:ea typeface="Calibri"/>
                          <a:cs typeface="Times New Roman"/>
                        </a:rPr>
                        <a:t>Финал (1,2,3 место)</a:t>
                      </a:r>
                      <a:endParaRPr lang="ru-RU" sz="1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rebuchet MS" pitchFamily="34" charset="0"/>
                          <a:ea typeface="Calibri"/>
                          <a:cs typeface="Times New Roman"/>
                        </a:rPr>
                        <a:t>18 января</a:t>
                      </a:r>
                      <a:endParaRPr lang="ru-RU" sz="1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8" name="Рисунок 7" descr="C:\Users\User\Pictures\ворон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97152"/>
            <a:ext cx="2267744" cy="1749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clipart-library.com/img1/153101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474896">
            <a:off x="567647" y="4574692"/>
            <a:ext cx="1167946" cy="735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91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483768" y="1412776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endPara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80528" y="5949280"/>
            <a:ext cx="8604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Указ № 812 «О проведении в Российской Федерации Года науки и технологий», 25 декабря 2020 г.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39752" y="332656"/>
            <a:ext cx="65882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Отрывок из выступления Путина В.В. 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на заседании попечительского МГУ им.Ломоносова, 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24 декабря 2020 года</a:t>
            </a:r>
            <a:endParaRPr lang="ru-RU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pic>
        <p:nvPicPr>
          <p:cNvPr id="12" name="Picture 4" descr="E:\с рабочего стола 12.1.2020\2020-2021 учебный год\Марафон_Науки юношей питают\Проект на 2021 год\Бренд Буг Год наук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908720"/>
            <a:ext cx="3853491" cy="2880320"/>
          </a:xfrm>
          <a:prstGeom prst="rect">
            <a:avLst/>
          </a:prstGeom>
          <a:noFill/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3059832" y="1484784"/>
            <a:ext cx="5940152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Arial" pitchFamily="34" charset="0"/>
              </a:rPr>
              <a:t>Вызов эпидемии, с которым столкнулась цивилизация, очень четко, убедительно показал колоссальную значимость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Arial" pitchFamily="34" charset="0"/>
              </a:rPr>
              <a:t>тех сфер, которые определяют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Arial" pitchFamily="34" charset="0"/>
              </a:rPr>
              <a:t>безопасность, качество жизни человека", - сказал Путин, отметив, что речь идет о здравоохранении, образовании, экологии,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Arial" pitchFamily="34" charset="0"/>
              </a:rPr>
              <a:t>а также о науке и технологиях.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Arial" pitchFamily="34" charset="0"/>
              </a:rPr>
              <a:t/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Arial" pitchFamily="34" charset="0"/>
              </a:rPr>
            </a:b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cs typeface="Arial" pitchFamily="34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23528" y="3933056"/>
            <a:ext cx="864096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Arial" pitchFamily="34" charset="0"/>
              </a:rPr>
              <a:t>Он обратил внимание на "ценность труда людей, которые посвящают себя этой работе, выполняют свой профессиональный долг, идут непроторенной дорогой", добывают новые знания и передают их молодым поколениям. "Такой вклад в развитие страны, конечно же, заслуживает особого общественного и государственного признания", - сказал президент.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Arial" pitchFamily="34" charset="0"/>
              </a:rPr>
              <a:t/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  <a:cs typeface="Arial" pitchFamily="34" charset="0"/>
              </a:rPr>
            </a:b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91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AutoShape 2" descr="https://www.vladtime.ru/uploads/posts/2017-03/1488981511_56e5245b7963f1536f1605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0" name="AutoShape 2" descr="https://www.clipartmax.com/png/full/113-1137914_school-education-child-illustration-ni%C3%B1os-experimentand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2" descr="E:\с рабочего стола 12.1.2020\2020-2021 учебный год\Марафон_Науки юношей питают\Проект на 2021 год\Вороненк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2232248" cy="180261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259632" y="1052736"/>
            <a:ext cx="7488832" cy="20882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75916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ФИНАЛ  МИО 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для старших дошкольников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/>
            </a:r>
            <a:b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«Кумекалка-2021»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2924944"/>
            <a:ext cx="864096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В финал выходят 3 команды,</a:t>
            </a:r>
          </a:p>
          <a:p>
            <a:pPr algn="ctr"/>
            <a:r>
              <a:rPr lang="ru-RU" sz="28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набравшие по результатам </a:t>
            </a:r>
          </a:p>
          <a:p>
            <a:pPr algn="ctr"/>
            <a:r>
              <a:rPr lang="ru-RU" sz="28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всех конкурсов</a:t>
            </a:r>
          </a:p>
          <a:p>
            <a:pPr algn="ctr"/>
            <a:r>
              <a:rPr lang="ru-RU" sz="28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наибольшее количество балл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ов.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4797152"/>
            <a:ext cx="828092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dirty="0" smtClean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Победитель и призеры определяются в </a:t>
            </a:r>
            <a:r>
              <a:rPr lang="ru-RU" sz="3600" b="1" i="1" dirty="0" err="1" smtClean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квест-игре</a:t>
            </a:r>
            <a:r>
              <a:rPr lang="ru-RU" sz="3600" b="1" i="1" dirty="0" smtClean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</a:p>
          <a:p>
            <a:pPr algn="ctr"/>
            <a:r>
              <a:rPr lang="ru-RU" sz="3600" b="1" i="1" dirty="0" smtClean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«</a:t>
            </a:r>
            <a:r>
              <a:rPr lang="ru-RU" sz="3600" b="1" i="1" dirty="0" err="1" smtClean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Ума-палата</a:t>
            </a:r>
            <a:r>
              <a:rPr lang="ru-RU" sz="3600" b="1" i="1" dirty="0" smtClean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»</a:t>
            </a:r>
            <a:endParaRPr lang="ru-RU" sz="3600" b="1" cap="none" spc="0" dirty="0">
              <a:ln w="1143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91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AutoShape 2" descr="https://www.vladtime.ru/uploads/posts/2017-03/1488981511_56e5245b7963f1536f1605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0" name="AutoShape 2" descr="https://www.clipartmax.com/png/full/113-1137914_school-education-child-illustration-ni%C3%B1os-experimentand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3" descr="C:\Users\User\Downloads\Логотип_Науки юношей питают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979712" cy="134892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804248" y="188640"/>
            <a:ext cx="1728192" cy="288032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75916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1 БЛОК</a:t>
            </a:r>
            <a:endParaRPr lang="ru-RU" sz="4000" b="1" cap="none" spc="0" dirty="0">
              <a:ln w="11430"/>
              <a:solidFill>
                <a:srgbClr val="0000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07704" y="1052736"/>
            <a:ext cx="7020272" cy="10801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75916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Конкурс рисунков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«Хочу все знать!»</a:t>
            </a:r>
            <a:endParaRPr lang="ru-RU" sz="4000" b="1" cap="none" spc="0" dirty="0">
              <a:ln w="11430"/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6093296"/>
            <a:ext cx="4248472" cy="576064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In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Искуствознание</a:t>
            </a:r>
            <a:endParaRPr lang="ru-RU" sz="4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45058" name="Picture 2" descr="C:\Users\User\Downloads\хочу все знать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3076" y="1628800"/>
            <a:ext cx="8320924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91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AutoShape 2" descr="https://www.vladtime.ru/uploads/posts/2017-03/1488981511_56e5245b7963f1536f1605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0" name="AutoShape 2" descr="https://www.clipartmax.com/png/full/113-1137914_school-education-child-illustration-ni%C3%B1os-experimentand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3" descr="C:\Users\User\Downloads\Логотип_Науки юношей питают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979712" cy="134892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804248" y="188640"/>
            <a:ext cx="1728192" cy="288032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75916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1 БЛОК</a:t>
            </a:r>
            <a:endParaRPr lang="ru-RU" sz="4000" b="1" cap="none" spc="0" dirty="0">
              <a:ln w="11430"/>
              <a:solidFill>
                <a:srgbClr val="0000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63688" y="692696"/>
            <a:ext cx="7164288" cy="15121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75916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Конкурс поделок </a:t>
            </a:r>
          </a:p>
          <a:p>
            <a:pPr algn="ctr"/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из бросового материала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«Бросовая фантазия!»</a:t>
            </a:r>
            <a:endParaRPr lang="ru-RU" sz="4000" b="1" cap="none" spc="0" dirty="0">
              <a:ln w="11430"/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6309320"/>
            <a:ext cx="2520280" cy="36004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In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Экология</a:t>
            </a:r>
            <a:endParaRPr lang="ru-RU" sz="4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46082" name="Picture 2" descr="https://static.wixstatic.com/media/7e60f7_47400d9ffdf146ed9a40dc76f910df54~mv2.png/v1/fill/w_720,h_480,al_c,usm_0.66_1.00_0.01/90b2c70338ef1f3198b84a97c38bd23f_edited_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628800"/>
            <a:ext cx="7452828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91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AutoShape 2" descr="https://www.vladtime.ru/uploads/posts/2017-03/1488981511_56e5245b7963f1536f1605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0" name="AutoShape 2" descr="https://www.clipartmax.com/png/full/113-1137914_school-education-child-illustration-ni%C3%B1os-experimentand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3" descr="C:\Users\User\Downloads\Логотип_Науки юношей питают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979712" cy="134892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804248" y="188640"/>
            <a:ext cx="1728192" cy="288032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75916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1 БЛОК</a:t>
            </a:r>
            <a:endParaRPr lang="ru-RU" sz="4000" b="1" cap="none" spc="0" dirty="0">
              <a:ln w="11430"/>
              <a:solidFill>
                <a:srgbClr val="0000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35696" y="548680"/>
            <a:ext cx="6732240" cy="13681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85387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Конкурс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«ЭВРИКА-2021»</a:t>
            </a:r>
            <a:endParaRPr lang="ru-RU" sz="4000" b="1" cap="none" spc="0" dirty="0">
              <a:ln w="11430"/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6093296"/>
            <a:ext cx="3240360" cy="576064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In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Естественные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науки</a:t>
            </a:r>
            <a:endParaRPr lang="ru-RU" sz="4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3068960"/>
            <a:ext cx="3600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 </a:t>
            </a:r>
            <a:r>
              <a:rPr lang="ru-RU" sz="20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онлайн</a:t>
            </a:r>
            <a:r>
              <a:rPr lang="ru-RU" sz="20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- </a:t>
            </a:r>
            <a:r>
              <a:rPr lang="ru-RU" sz="2000" b="1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видеопрезентация</a:t>
            </a:r>
            <a:r>
              <a:rPr lang="ru-RU" sz="20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практического доказательства одного </a:t>
            </a:r>
          </a:p>
          <a:p>
            <a:pPr algn="ctr"/>
            <a:r>
              <a:rPr lang="ru-RU" sz="20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из великих открытий в любой научной области. </a:t>
            </a:r>
          </a:p>
          <a:p>
            <a:endParaRPr lang="ru-RU" dirty="0"/>
          </a:p>
        </p:txBody>
      </p:sp>
      <p:pic>
        <p:nvPicPr>
          <p:cNvPr id="50178" name="Picture 2" descr="E:\с рабочего стола 12.1.2020\2020-2021 учебный год\Марафон_Науки юношей питают\Проект на 2021 год\Эврик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2060848"/>
            <a:ext cx="4877730" cy="4437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91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AutoShape 2" descr="https://www.vladtime.ru/uploads/posts/2017-03/1488981511_56e5245b7963f1536f1605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0" name="AutoShape 2" descr="https://www.clipartmax.com/png/full/113-1137914_school-education-child-illustration-ni%C3%B1os-experimentand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3" descr="C:\Users\User\Downloads\Логотип_Науки юношей питают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979712" cy="134892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804248" y="188640"/>
            <a:ext cx="1728192" cy="288032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75916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1 БЛОК</a:t>
            </a:r>
            <a:endParaRPr lang="ru-RU" sz="4000" b="1" cap="none" spc="0" dirty="0">
              <a:ln w="11430"/>
              <a:solidFill>
                <a:srgbClr val="0000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63688" y="692696"/>
            <a:ext cx="7164288" cy="15121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75916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Конкурс макетов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«Творчество без границ»</a:t>
            </a:r>
            <a:endParaRPr lang="ru-RU" sz="4000" b="1" cap="none" spc="0" dirty="0">
              <a:ln w="11430"/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6165304"/>
            <a:ext cx="3168352" cy="504056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In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Архитектура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026" name="Picture 2" descr="E:\с рабочего стола 12.1.2020\2020-2021 учебный год\Марафон_Науки юношей питают\Положение Марафона 2021\Дом макет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1556792"/>
            <a:ext cx="5255158" cy="453650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79512" y="2492896"/>
            <a:ext cx="40324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Номинации: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1.Легоконструирование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2.Конструировние из строительного материала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3.Конструирование из нестандартных материалов</a:t>
            </a:r>
            <a:endParaRPr lang="ru-RU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91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AutoShape 2" descr="https://www.vladtime.ru/uploads/posts/2017-03/1488981511_56e5245b7963f1536f1605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0" name="AutoShape 2" descr="https://www.clipartmax.com/png/full/113-1137914_school-education-child-illustration-ni%C3%B1os-experimentand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3" descr="C:\Users\User\Downloads\Логотип_Науки юношей питают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979712" cy="134892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804248" y="188640"/>
            <a:ext cx="1728192" cy="288032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75916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1 БЛОК</a:t>
            </a:r>
            <a:endParaRPr lang="ru-RU" sz="4000" b="1" cap="none" spc="0" dirty="0">
              <a:ln w="11430"/>
              <a:solidFill>
                <a:srgbClr val="0000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91680" y="692696"/>
            <a:ext cx="7236296" cy="16561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85387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Муниципальная </a:t>
            </a:r>
          </a:p>
          <a:p>
            <a:pPr algn="ctr"/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сюжетно-ролевая игра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«</a:t>
            </a:r>
            <a:r>
              <a:rPr lang="ru-RU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Всемуниципальная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перепись игрушек»</a:t>
            </a:r>
            <a:endParaRPr lang="ru-RU" sz="4000" b="1" cap="none" spc="0" dirty="0">
              <a:ln w="11430"/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6165304"/>
            <a:ext cx="3168352" cy="504056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In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Статистика</a:t>
            </a:r>
            <a:endParaRPr lang="ru-RU" sz="4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" name="Picture 2" descr="C:\Users\User\Downloads\ПЕрепись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2132856"/>
            <a:ext cx="5328592" cy="3987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91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AutoShape 2" descr="https://www.vladtime.ru/uploads/posts/2017-03/1488981511_56e5245b7963f1536f1605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0" name="AutoShape 2" descr="https://www.clipartmax.com/png/full/113-1137914_school-education-child-illustration-ni%C3%B1os-experimentand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3" descr="C:\Users\User\Downloads\Логотип_Науки юношей питают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979712" cy="134892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804248" y="188640"/>
            <a:ext cx="1728192" cy="288032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75916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1 БЛОК</a:t>
            </a:r>
            <a:endParaRPr lang="ru-RU" sz="4000" b="1" cap="none" spc="0" dirty="0">
              <a:ln w="11430"/>
              <a:solidFill>
                <a:srgbClr val="0000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6165304"/>
            <a:ext cx="3168352" cy="504056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In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Социология</a:t>
            </a:r>
            <a:endParaRPr lang="ru-RU" sz="4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95736" y="692696"/>
            <a:ext cx="6804248" cy="16561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85387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Муниципальный краткосрочный </a:t>
            </a:r>
          </a:p>
          <a:p>
            <a:pPr algn="ctr"/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познавательно-игровой проект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«Выборы  президента 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сказочной страны»</a:t>
            </a:r>
            <a:endParaRPr lang="ru-RU" sz="4000" b="1" cap="none" spc="0" dirty="0">
              <a:ln w="11430"/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2" name="Рисунок 11" descr="C:\Users\User\Pictures\Сказки книгаииии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132856"/>
            <a:ext cx="3476118" cy="2448272"/>
          </a:xfrm>
          <a:prstGeom prst="rect">
            <a:avLst/>
          </a:prstGeom>
          <a:noFill/>
        </p:spPr>
      </p:pic>
      <p:pic>
        <p:nvPicPr>
          <p:cNvPr id="14" name="Рисунок 13" descr="C:\Users\User\Pictures\Разнацветные линии мммм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933056"/>
            <a:ext cx="403244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s://proclass.club/uploads/camp/children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2420888"/>
            <a:ext cx="266429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s://www.gambitprint.com/wp-content/uploads/2015/05/ballot-32201_1280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4869160"/>
            <a:ext cx="1527084" cy="174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169" y="0"/>
            <a:ext cx="91791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AutoShape 2" descr="https://www.vladtime.ru/uploads/posts/2017-03/1488981511_56e5245b7963f1536f1605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0" name="AutoShape 2" descr="https://www.clipartmax.com/png/full/113-1137914_school-education-child-illustration-ni%C3%B1os-experimentand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3" descr="C:\Users\User\Downloads\Логотип_Науки юношей питают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979712" cy="134892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804248" y="188640"/>
            <a:ext cx="1728192" cy="288032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75916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2 БЛОК</a:t>
            </a:r>
            <a:endParaRPr lang="ru-RU" sz="4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6093296"/>
            <a:ext cx="3456384" cy="576064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In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Для педагогов 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59632" y="332656"/>
            <a:ext cx="7524328" cy="21602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85387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Смотр-конкурс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познавательно-исследовательских уголков</a:t>
            </a:r>
          </a:p>
          <a:p>
            <a:pPr algn="ctr"/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«Лучшая научная мини-лаборатория ДОУ»</a:t>
            </a:r>
            <a:endParaRPr lang="ru-RU" sz="4000" b="1" cap="none" spc="0" dirty="0">
              <a:ln w="11430"/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49154" name="Picture 2" descr="E:\с рабочего стола 12.1.2020\2020-2021 учебный год\Марафон_Науки юношей питают\Положение Марафона 2021\Мини лаборатор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1916832"/>
            <a:ext cx="6876256" cy="5157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169" y="0"/>
            <a:ext cx="91791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AutoShape 2" descr="https://www.vladtime.ru/uploads/posts/2017-03/1488981511_56e5245b7963f1536f1605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0" name="AutoShape 2" descr="https://www.clipartmax.com/png/full/113-1137914_school-education-child-illustration-ni%C3%B1os-experimentand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3" descr="C:\Users\User\Downloads\Логотип_Науки юношей питают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979712" cy="134892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804248" y="188640"/>
            <a:ext cx="1728192" cy="288032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75916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2 БЛОК</a:t>
            </a:r>
            <a:endParaRPr lang="ru-RU" sz="4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6165304"/>
            <a:ext cx="3168352" cy="504056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In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метеорология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91680" y="404664"/>
            <a:ext cx="7128792" cy="1800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85387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Смотр-конкурс </a:t>
            </a:r>
          </a:p>
          <a:p>
            <a:pPr algn="ctr"/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«Лучшая </a:t>
            </a:r>
            <a:r>
              <a:rPr lang="ru-RU" sz="4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метеоплощадка</a:t>
            </a:r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ДОУ»</a:t>
            </a:r>
            <a:endParaRPr lang="ru-RU" sz="4000" b="1" cap="none" spc="0" dirty="0">
              <a:ln w="11430"/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51202" name="Picture 2" descr="E:\с рабочего стола 12.1.2020\2020-2021 учебный год\Марафон_Науки юношей питают\Метеоплощадк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2060848"/>
            <a:ext cx="4464496" cy="4464496"/>
          </a:xfrm>
          <a:prstGeom prst="rect">
            <a:avLst/>
          </a:prstGeom>
          <a:noFill/>
        </p:spPr>
      </p:pic>
      <p:pic>
        <p:nvPicPr>
          <p:cNvPr id="51205" name="Picture 5" descr="E:\с рабочего стола 12.1.2020\2020-2021 учебный год\Марафон_Науки юношей питают\Положение Марафона 2021\дети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2276872"/>
            <a:ext cx="2749855" cy="3620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169" y="0"/>
            <a:ext cx="91791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AutoShape 2" descr="https://www.vladtime.ru/uploads/posts/2017-03/1488981511_56e5245b7963f1536f1605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0" name="AutoShape 2" descr="https://www.clipartmax.com/png/full/113-1137914_school-education-child-illustration-ni%C3%B1os-experimentand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3" descr="C:\Users\User\Downloads\Логотип_Науки юношей питают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979712" cy="134892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804248" y="188640"/>
            <a:ext cx="1728192" cy="288032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75916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2 БЛОК</a:t>
            </a:r>
            <a:endParaRPr lang="ru-RU" sz="4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75656" y="548680"/>
            <a:ext cx="7524328" cy="18722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85387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Конкурс проектов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в области естественных наук</a:t>
            </a:r>
          </a:p>
          <a:p>
            <a:pPr algn="ctr"/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«Мир  вокруг  нас»</a:t>
            </a:r>
            <a:endParaRPr lang="ru-RU" sz="4000" b="1" cap="none" spc="0" dirty="0">
              <a:ln w="11430"/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52225" name="Picture 1" descr="E:\с рабочего стола 12.1.2020\2020-2021 учебный год\Марафон_Науки юношей питают\Положение Марафона 2021\дети и природ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2276872"/>
            <a:ext cx="5272860" cy="403584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79512" y="6021288"/>
            <a:ext cx="3312368" cy="648072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In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Проектная 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деятельность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91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f2.24open.ru/14dbym1l7d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313184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987824" y="260648"/>
            <a:ext cx="681196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О вы, которых  ожидает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Отечество  от  недр  своих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И  видеть  таковых  желает,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Каких  зовет  от  стран  чужих,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О, ваши  дни  благословенны!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Дерзайте  ныне 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ободренны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Раченьем  вашим  показать,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Что  может  собственных   Платонов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И  быстрых  разумом  Невтонов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Российская  земля  рождать.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3080" y="5301208"/>
            <a:ext cx="82809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Отрывок из Оды на день восшествия на Всероссийский престол её Величества Государыня императрицы </a:t>
            </a:r>
            <a:r>
              <a:rPr lang="ru-RU" sz="2800" b="1" dirty="0" err="1" smtClean="0">
                <a:solidFill>
                  <a:srgbClr val="C00000"/>
                </a:solidFill>
                <a:latin typeface="Monotype Corsiva" pitchFamily="66" charset="0"/>
              </a:rPr>
              <a:t>Елисаветы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  Петровны ,1747 год</a:t>
            </a:r>
            <a:b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sz="16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sz="16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endParaRPr lang="ru-RU" sz="1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169" y="0"/>
            <a:ext cx="91791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AutoShape 2" descr="https://www.vladtime.ru/uploads/posts/2017-03/1488981511_56e5245b7963f1536f1605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0" name="AutoShape 2" descr="https://www.clipartmax.com/png/full/113-1137914_school-education-child-illustration-ni%C3%B1os-experimentand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3" descr="C:\Users\User\Downloads\Логотип_Науки юношей питают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979712" cy="134892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804248" y="188640"/>
            <a:ext cx="1728192" cy="288032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75916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3 БЛОК</a:t>
            </a:r>
            <a:endParaRPr lang="ru-RU" sz="4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9592" y="332656"/>
            <a:ext cx="8064896" cy="19442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85387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Конкурс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для семейных команд</a:t>
            </a:r>
          </a:p>
          <a:p>
            <a:pPr algn="ctr"/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«Самая умная семья-2021»</a:t>
            </a:r>
            <a:endParaRPr lang="ru-RU" sz="4000" b="1" cap="none" spc="0" dirty="0">
              <a:ln w="11430"/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6021288"/>
            <a:ext cx="3312368" cy="648072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In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Для родителей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53250" name="Picture 2" descr="https://creazilla-store.fra1.digitaloceanspaces.com/cliparts/35172/three-generation-family-clipart-m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1878038"/>
            <a:ext cx="5884740" cy="4979962"/>
          </a:xfrm>
          <a:prstGeom prst="rect">
            <a:avLst/>
          </a:prstGeom>
          <a:noFill/>
        </p:spPr>
      </p:pic>
      <p:sp>
        <p:nvSpPr>
          <p:cNvPr id="53252" name="AutoShape 4" descr="https://www.westfield.ma.edu/PersonalPages/draker/edcom/final/webprojects/FA18/sectiona/rockcycle/trophy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3254" name="AutoShape 6" descr="https://www.westfield.ma.edu/PersonalPages/draker/edcom/final/webprojects/FA18/sectiona/rockcycle/trophy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3258" name="Picture 10" descr="https://clipart-best.com/img/golden-cup/golden-cup-clip-art-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140968"/>
            <a:ext cx="1728192" cy="269079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259632" y="5301208"/>
            <a:ext cx="724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</a:t>
            </a:r>
            <a:endParaRPr lang="ru-RU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91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AutoShape 2" descr="https://www.vladtime.ru/uploads/posts/2017-03/1488981511_56e5245b7963f1536f1605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0" name="AutoShape 2" descr="https://www.clipartmax.com/png/full/113-1137914_school-education-child-illustration-ni%C3%B1os-experimentand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3" descr="C:\Users\User\Downloads\Логотип_Науки юношей питают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979712" cy="1348921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547664" y="548680"/>
            <a:ext cx="7344816" cy="19442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85387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Финал  марафона</a:t>
            </a:r>
          </a:p>
          <a:p>
            <a:pPr algn="ctr"/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дошкольных наук и технологий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«Науки  юношей  питают»</a:t>
            </a:r>
            <a:endParaRPr lang="ru-RU" sz="4000" b="1" cap="none" spc="0" dirty="0">
              <a:ln w="11430"/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53252" name="AutoShape 4" descr="https://www.westfield.ma.edu/PersonalPages/draker/edcom/final/webprojects/FA18/sectiona/rockcycle/trophy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3254" name="AutoShape 6" descr="https://www.westfield.ma.edu/PersonalPages/draker/edcom/final/webprojects/FA18/sectiona/rockcycle/trophy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4273" name="Picture 1" descr="E:\с рабочего стола 12.1.2020\2020-2021 учебный год\Марафон_Науки юношей питают\Положение Марафона 2021\пьедейстал 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2420888"/>
            <a:ext cx="4248472" cy="4057291"/>
          </a:xfrm>
          <a:prstGeom prst="rect">
            <a:avLst/>
          </a:prstGeom>
          <a:noFill/>
        </p:spPr>
      </p:pic>
      <p:pic>
        <p:nvPicPr>
          <p:cNvPr id="16" name="Рисунок 15" descr="http://clipart-library.com/img1/153101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474896">
            <a:off x="2342604" y="3220618"/>
            <a:ext cx="1290440" cy="987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http://clipart-library.com/img1/153101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474896">
            <a:off x="3747827" y="2484132"/>
            <a:ext cx="1169211" cy="79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http://clipart-library.com/img1/153101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474896">
            <a:off x="5115979" y="3492244"/>
            <a:ext cx="1169211" cy="79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169" y="0"/>
            <a:ext cx="91791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AutoShape 2" descr="https://www.vladtime.ru/uploads/posts/2017-03/1488981511_56e5245b7963f1536f1605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 descr="C:\Users\User\Pictures\ворон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520280" cy="2109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clipart-library.com/img1/153101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481011">
            <a:off x="930476" y="-20455"/>
            <a:ext cx="1234694" cy="76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627784" y="836712"/>
            <a:ext cx="6516216" cy="10801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75916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«Кумекалка 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в  мире  астрономии»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15816" y="1556792"/>
            <a:ext cx="5688632" cy="864096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InflateTop">
              <a:avLst/>
            </a:prstTxWarp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посвящена 60-летию полета </a:t>
            </a:r>
          </a:p>
          <a:p>
            <a:pPr algn="ctr"/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Юрия Гагарина в космос</a:t>
            </a:r>
            <a:endParaRPr lang="ru-RU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32770" name="AutoShape 2" descr="https://www.pinclipart.com/picdir/big/200-2003179_unlimited-package-scope-verb-clipar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2" name="AutoShape 4" descr="https://www.pinclipart.com/picdir/big/200-2003179_unlimited-package-scope-verb-clipar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4" name="AutoShape 6" descr="https://kidsoboz.ru/data/images/502953_src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6" name="AutoShape 8" descr="https://www.pngkit.com/png/full/194-1940318_t233lescope-enfant-lequel-choisir-guide-avis-see-an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8" name="AutoShape 10" descr="https://www.pngkit.com/png/full/194-1940318_t233lescope-enfant-lequel-choisir-guide-avis-see-an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79" name="Picture 11" descr="C:\Users\User\Downloads\астро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574374"/>
            <a:ext cx="4572000" cy="2283626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467544" y="2420888"/>
            <a:ext cx="8496944" cy="3735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Конкурс-игра  проводится по следующим ключевым содержательно-методическим линиям  предмета </a:t>
            </a:r>
          </a:p>
          <a:p>
            <a:pPr algn="ctr">
              <a:lnSpc>
                <a:spcPct val="150000"/>
              </a:lnSpc>
            </a:pPr>
            <a:r>
              <a:rPr lang="ru-RU" sz="2000" b="1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«Ознакомление с окружающим миром:   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1.Космическое  пространство,    2. Солнечная система, 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Понятия «космос», «звезды», «планеты», «кометы», «спутники».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4. Освоение  космоса людьми. 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5.Достижения отечественных ученых, 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конструкторов, космонавтов. </a:t>
            </a:r>
            <a:endParaRPr lang="ru-RU" sz="2000" b="1" i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067944" y="188640"/>
            <a:ext cx="4860032" cy="6480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75916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Дистанционный </a:t>
            </a:r>
          </a:p>
          <a:p>
            <a:pPr algn="ctr"/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конкурс-игра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91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f2.24open.ru/14dbym1l7d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484784"/>
            <a:ext cx="331236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75856" y="260648"/>
            <a:ext cx="586814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Науки  юношей  питают,</a:t>
            </a:r>
          </a:p>
          <a:p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Отраду  старым  подают,</a:t>
            </a:r>
          </a:p>
          <a:p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счастливой  жизни  украшают,</a:t>
            </a:r>
          </a:p>
          <a:p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несчастной  случай  берегут;</a:t>
            </a:r>
          </a:p>
          <a:p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домашних  трудностях  утеха</a:t>
            </a:r>
          </a:p>
          <a:p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 в дальних  </a:t>
            </a:r>
            <a:r>
              <a:rPr lang="ru-RU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странствах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не помеха.</a:t>
            </a:r>
          </a:p>
          <a:p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Науки  пользуют  везде,</a:t>
            </a:r>
          </a:p>
          <a:p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Среди  народов  и  в  пустыне,</a:t>
            </a:r>
          </a:p>
          <a:p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 градском  шуму  и  наедине,</a:t>
            </a:r>
          </a:p>
          <a:p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 покое  сладки  и  в  труде.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-252536" y="5157192"/>
            <a:ext cx="889248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                                                                  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Михаил Ломоносов –</a:t>
            </a:r>
          </a:p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                           первый крупный  русский учёный-естествоиспытатель.</a:t>
            </a:r>
            <a:endParaRPr lang="ru-RU" sz="1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 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Энциклопедист, физик, химик, астроном, приборостроитель, географ, металлург,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геолог, поэт, художник, филолог, 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генеалолог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, историограф.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658" y="0"/>
            <a:ext cx="9159658" cy="6858000"/>
          </a:xfrm>
          <a:prstGeom prst="rect">
            <a:avLst/>
          </a:prstGeom>
          <a:noFill/>
          <a:ln w="63500" cmpd="sng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67544" y="188640"/>
            <a:ext cx="8208912" cy="216024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49443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Муниципальный  </a:t>
            </a:r>
          </a:p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образовательно-познавательный</a:t>
            </a:r>
          </a:p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проект для дошкольников </a:t>
            </a:r>
          </a:p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города Орска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6165304"/>
            <a:ext cx="8856984" cy="692696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НМЦ, Управление  образования  Администрации г.Орска,2021 год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5602" name="Picture 2" descr="https://ds03.infourok.ru/uploads/ex/0112/00061b91-ee774547/hello_html_587e83e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1708"/>
            <a:ext cx="1726234" cy="1421874"/>
          </a:xfrm>
          <a:prstGeom prst="rect">
            <a:avLst/>
          </a:prstGeom>
          <a:noFill/>
        </p:spPr>
      </p:pic>
      <p:pic>
        <p:nvPicPr>
          <p:cNvPr id="8" name="Picture 2" descr="https://ds03.infourok.ru/uploads/ex/0112/00061b91-ee774547/hello_html_587e83e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5013176"/>
            <a:ext cx="1186682" cy="977453"/>
          </a:xfrm>
          <a:prstGeom prst="rect">
            <a:avLst/>
          </a:prstGeom>
          <a:noFill/>
        </p:spPr>
      </p:pic>
      <p:pic>
        <p:nvPicPr>
          <p:cNvPr id="9" name="Picture 2" descr="https://ds03.infourok.ru/uploads/ex/0112/00061b91-ee774547/hello_html_587e83e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2204864"/>
            <a:ext cx="1186682" cy="977453"/>
          </a:xfrm>
          <a:prstGeom prst="rect">
            <a:avLst/>
          </a:prstGeom>
          <a:noFill/>
        </p:spPr>
      </p:pic>
      <p:pic>
        <p:nvPicPr>
          <p:cNvPr id="10" name="Picture 2" descr="https://ds03.infourok.ru/uploads/ex/0112/00061b91-ee774547/hello_html_587e83e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4725144"/>
            <a:ext cx="1618730" cy="1333325"/>
          </a:xfrm>
          <a:prstGeom prst="rect">
            <a:avLst/>
          </a:prstGeom>
          <a:noFill/>
        </p:spPr>
      </p:pic>
      <p:pic>
        <p:nvPicPr>
          <p:cNvPr id="11" name="Picture 2" descr="https://ds03.infourok.ru/uploads/ex/0112/00061b91-ee774547/hello_html_587e83e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3573016"/>
            <a:ext cx="1748434" cy="1440160"/>
          </a:xfrm>
          <a:prstGeom prst="rect">
            <a:avLst/>
          </a:prstGeom>
          <a:noFill/>
        </p:spPr>
      </p:pic>
      <p:pic>
        <p:nvPicPr>
          <p:cNvPr id="12" name="Picture 2" descr="https://ds03.infourok.ru/uploads/ex/0112/00061b91-ee774547/hello_html_587e83e8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2924944"/>
            <a:ext cx="2160240" cy="1779359"/>
          </a:xfrm>
          <a:prstGeom prst="rect">
            <a:avLst/>
          </a:prstGeom>
          <a:noFill/>
        </p:spPr>
      </p:pic>
      <p:pic>
        <p:nvPicPr>
          <p:cNvPr id="3" name="Picture 2" descr="E:\с рабочего стола 12.1.2020\2020-2021 учебный год\Марафон_Науки юношей питают\Проект на 2021 год\Кумекалка в мире математики\Науки юношей питают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87624" y="1772816"/>
            <a:ext cx="6700887" cy="4565802"/>
          </a:xfrm>
          <a:prstGeom prst="rect">
            <a:avLst/>
          </a:prstGeom>
          <a:noFill/>
        </p:spPr>
      </p:pic>
      <p:pic>
        <p:nvPicPr>
          <p:cNvPr id="13" name="Picture 2" descr="https://ds03.infourok.ru/uploads/ex/0112/00061b91-ee774547/hello_html_587e83e8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2240" y="2132856"/>
            <a:ext cx="576064" cy="474496"/>
          </a:xfrm>
          <a:prstGeom prst="rect">
            <a:avLst/>
          </a:prstGeom>
          <a:noFill/>
        </p:spPr>
      </p:pic>
      <p:pic>
        <p:nvPicPr>
          <p:cNvPr id="14" name="Picture 2" descr="https://ds03.infourok.ru/uploads/ex/0112/00061b91-ee774547/hello_html_587e83e8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79712" y="5805264"/>
            <a:ext cx="576064" cy="474496"/>
          </a:xfrm>
          <a:prstGeom prst="rect">
            <a:avLst/>
          </a:prstGeom>
          <a:noFill/>
        </p:spPr>
      </p:pic>
      <p:pic>
        <p:nvPicPr>
          <p:cNvPr id="15" name="Picture 2" descr="https://ds03.infourok.ru/uploads/ex/0112/00061b91-ee774547/hello_html_587e83e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92752" y="2357264"/>
            <a:ext cx="1186682" cy="977453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827584" y="1556792"/>
            <a:ext cx="7344816" cy="79208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3419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Марафон дошкольных наук и технологий</a:t>
            </a:r>
            <a:endParaRPr lang="ru-RU" sz="4000" b="1" cap="none" spc="0" dirty="0">
              <a:ln w="11430"/>
              <a:solidFill>
                <a:srgbClr val="0000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169" y="0"/>
            <a:ext cx="91791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AutoShape 2" descr="https://www.vladtime.ru/uploads/posts/2017-03/1488981511_56e5245b7963f1536f1605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1052736"/>
            <a:ext cx="860444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Цель Марафона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Создание условий, через конкурсное движение, для формирования  у дошкольников направленности в мир практики и науки, для развития и поддержки желания  и потребности исследовать и познавать окружающий мир.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71800" y="188640"/>
            <a:ext cx="6120680" cy="864096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75916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Марафон 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дошкольных наук и технологий</a:t>
            </a:r>
          </a:p>
          <a:p>
            <a:pPr algn="ctr"/>
            <a:r>
              <a:rPr lang="ru-RU" sz="4000" b="1" dirty="0" smtClean="0">
                <a:ln w="11430"/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«Науки юношей питают»</a:t>
            </a:r>
            <a:endParaRPr lang="ru-RU" sz="4000" b="1" cap="none" spc="0" dirty="0">
              <a:ln w="11430"/>
              <a:solidFill>
                <a:srgbClr val="0000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2924944"/>
            <a:ext cx="896448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Задачи Марафона: </a:t>
            </a:r>
          </a:p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    1. Популяризировать научные знания у дошкольников, посредством повышения заинтересованности устройством мира и общества. </a:t>
            </a:r>
          </a:p>
          <a:p>
            <a:endParaRPr lang="ru-RU" sz="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    2. Развивать и активизировать познавательную активность, детскую любознательность, пытливость ума и формировать на их основе устойчивые познавательные интересы через исследовательскую деятельность. </a:t>
            </a:r>
          </a:p>
          <a:p>
            <a:endParaRPr lang="ru-RU" sz="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    3. Расширять кругозор дошкольников и в доступной форме учить получать знания из различных научных областей (биология, география, физика, химия, математика).</a:t>
            </a:r>
          </a:p>
          <a:p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9" name="Picture 4" descr="E:\с рабочего стола 12.1.2020\2020-2021 учебный год\Марафон_Науки юношей питают\Проект на 2021 год\Бренд Буг Год наук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88641"/>
            <a:ext cx="1979711" cy="14797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169" y="0"/>
            <a:ext cx="91791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AutoShape 2" descr="https://www.vladtime.ru/uploads/posts/2017-03/1488981511_56e5245b7963f1536f1605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4" descr="E:\с рабочего стола 12.1.2020\2020-2021 учебный год\Марафон_Науки юношей питают\Проект на 2021 год\Бренд Буг Год наук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88641"/>
            <a:ext cx="1979711" cy="147974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27584" y="1052736"/>
            <a:ext cx="8136904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                                     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Задачи Марафона: </a:t>
            </a:r>
            <a:endParaRPr lang="ru-RU" sz="2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     4.  Формировать познавательные компетенции дошкольников как системное проявление наиболее широких, углубленных знаний и представлений, умений оперировать ими (рассуждать, анализировать, обобщать, классифицировать),  развивая познавательные психические процессы (внимание, память, восприятие, единство эмоционального и интеллектуального мышления).</a:t>
            </a:r>
          </a:p>
          <a:p>
            <a:endParaRPr lang="ru-RU" sz="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     5.  Развивать предпосылки инженерного мышления у дошкольников, посредством конструирования и робототехники. </a:t>
            </a:r>
          </a:p>
          <a:p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     6.  Дать представления о знаменитых мировых ученых, их открытиях и изобретениях, Воспитывать интерес к профессии ученого и научным сообществам.</a:t>
            </a:r>
          </a:p>
          <a:p>
            <a:endParaRPr lang="ru-RU" sz="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     7.  Содействовать созданию, внедрению и распространению инновационного педагогического опыта в области познавательного и интеллектуального развития  дошкольников, повышению профессионального мастерства педагогов, через участие  в  конкурсном движении.</a:t>
            </a:r>
          </a:p>
          <a:p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endParaRPr lang="ru-RU" sz="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    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771800" y="188640"/>
            <a:ext cx="6120680" cy="864096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75916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Марафон 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дошкольных наук и технологий</a:t>
            </a:r>
          </a:p>
          <a:p>
            <a:pPr algn="ctr"/>
            <a:r>
              <a:rPr lang="ru-RU" sz="4000" b="1" dirty="0" smtClean="0">
                <a:ln w="11430"/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«Науки юношей питают»</a:t>
            </a:r>
            <a:endParaRPr lang="ru-RU" sz="4000" b="1" cap="none" spc="0" dirty="0">
              <a:ln w="11430"/>
              <a:solidFill>
                <a:srgbClr val="0000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169" y="0"/>
            <a:ext cx="91791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AutoShape 2" descr="https://www.vladtime.ru/uploads/posts/2017-03/1488981511_56e5245b7963f1536f1605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23528" y="1556792"/>
            <a:ext cx="932452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Задачи Марафона: </a:t>
            </a:r>
            <a:endParaRPr lang="ru-RU" sz="2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endParaRPr lang="ru-RU" sz="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     8. Выявить лучшие дошкольные образовательные учреждения по организации познавательного и интеллектуального развития </a:t>
            </a:r>
          </a:p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дошкольников.</a:t>
            </a:r>
          </a:p>
          <a:p>
            <a:endParaRPr lang="ru-RU" sz="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     9. Создать общедоступный  </a:t>
            </a:r>
          </a:p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муниципальный  банк  методических </a:t>
            </a:r>
          </a:p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разработок  по познавательному и </a:t>
            </a:r>
          </a:p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интеллектуальному развитию </a:t>
            </a:r>
          </a:p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дошкольников.</a:t>
            </a:r>
          </a:p>
          <a:p>
            <a:endParaRPr lang="ru-RU" sz="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     10. Содействовать повышению </a:t>
            </a:r>
          </a:p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рейтинга  дошкольного  </a:t>
            </a:r>
          </a:p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образования   среди жителей </a:t>
            </a:r>
          </a:p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г.Орска.</a:t>
            </a:r>
          </a:p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 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9" name="Picture 4" descr="E:\с рабочего стола 12.1.2020\2020-2021 учебный год\Марафон_Науки юношей питают\Проект на 2021 год\Бренд Буг Год наук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88641"/>
            <a:ext cx="1979711" cy="1479749"/>
          </a:xfrm>
          <a:prstGeom prst="rect">
            <a:avLst/>
          </a:prstGeom>
          <a:noFill/>
        </p:spPr>
      </p:pic>
      <p:sp>
        <p:nvSpPr>
          <p:cNvPr id="27650" name="AutoShape 2" descr="https://www.clipartmax.com/png/full/113-1137914_school-education-child-illustration-ni%C3%B1os-experimentand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651" name="Picture 3" descr="C:\Users\User\Downloads\unnam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636912"/>
            <a:ext cx="4077072" cy="4077072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843808" y="332656"/>
            <a:ext cx="6120680" cy="936104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75916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Марафон 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дошкольных наук и технологий</a:t>
            </a:r>
          </a:p>
          <a:p>
            <a:pPr algn="ctr"/>
            <a:r>
              <a:rPr lang="ru-RU" sz="4000" b="1" dirty="0" smtClean="0">
                <a:ln w="11430"/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«Науки юношей питают»</a:t>
            </a:r>
            <a:endParaRPr lang="ru-RU" sz="4000" b="1" cap="none" spc="0" dirty="0">
              <a:ln w="11430"/>
              <a:solidFill>
                <a:srgbClr val="0000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169" y="0"/>
            <a:ext cx="91791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AutoShape 2" descr="https://www.vladtime.ru/uploads/posts/2017-03/1488981511_56e5245b7963f1536f16056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0" name="AutoShape 2" descr="https://www.clipartmax.com/png/full/113-1137914_school-education-child-illustration-ni%C3%B1os-experimentand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123728" y="332656"/>
            <a:ext cx="6768752" cy="1224136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DeflateBottom">
              <a:avLst>
                <a:gd name="adj" fmla="val 75916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Марафон 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дошкольных наук и технологий</a:t>
            </a:r>
          </a:p>
          <a:p>
            <a:pPr algn="ctr"/>
            <a:r>
              <a:rPr lang="ru-RU" sz="4000" b="1" dirty="0" smtClean="0">
                <a:ln w="11430"/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«Науки юношей питают»</a:t>
            </a:r>
            <a:endParaRPr lang="ru-RU" sz="4000" b="1" cap="none" spc="0" dirty="0">
              <a:ln w="11430"/>
              <a:solidFill>
                <a:srgbClr val="0000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30723" name="Picture 3" descr="C:\Users\User\Downloads\Логотип_Науки юношей питают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979712" cy="1348921"/>
          </a:xfrm>
          <a:prstGeom prst="rect">
            <a:avLst/>
          </a:prstGeom>
          <a:noFill/>
        </p:spPr>
      </p:pic>
      <p:graphicFrame>
        <p:nvGraphicFramePr>
          <p:cNvPr id="8" name="Схема 7"/>
          <p:cNvGraphicFramePr/>
          <p:nvPr/>
        </p:nvGraphicFramePr>
        <p:xfrm>
          <a:off x="0" y="1772816"/>
          <a:ext cx="896448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1584</TotalTime>
  <Words>1131</Words>
  <Application>Microsoft Office PowerPoint</Application>
  <PresentationFormat>Экран (4:3)</PresentationFormat>
  <Paragraphs>323</Paragraphs>
  <Slides>32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162</cp:revision>
  <dcterms:created xsi:type="dcterms:W3CDTF">2021-03-14T11:20:59Z</dcterms:created>
  <dcterms:modified xsi:type="dcterms:W3CDTF">2021-09-28T08:59:37Z</dcterms:modified>
</cp:coreProperties>
</file>