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3" r:id="rId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A7E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25" d="100"/>
          <a:sy n="125" d="100"/>
        </p:scale>
        <p:origin x="-384" y="-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1D96E-8DD8-4CB2-A252-16F8094EF792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FC40-F049-4178-8387-6C8A62F03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1D96E-8DD8-4CB2-A252-16F8094EF792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FC40-F049-4178-8387-6C8A62F03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1D96E-8DD8-4CB2-A252-16F8094EF792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FC40-F049-4178-8387-6C8A62F03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1D96E-8DD8-4CB2-A252-16F8094EF792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FC40-F049-4178-8387-6C8A62F03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1D96E-8DD8-4CB2-A252-16F8094EF792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FC40-F049-4178-8387-6C8A62F03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1D96E-8DD8-4CB2-A252-16F8094EF792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FC40-F049-4178-8387-6C8A62F03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1D96E-8DD8-4CB2-A252-16F8094EF792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FC40-F049-4178-8387-6C8A62F03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1D96E-8DD8-4CB2-A252-16F8094EF792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FC40-F049-4178-8387-6C8A62F03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1D96E-8DD8-4CB2-A252-16F8094EF792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FC40-F049-4178-8387-6C8A62F03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1D96E-8DD8-4CB2-A252-16F8094EF792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FC40-F049-4178-8387-6C8A62F03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1D96E-8DD8-4CB2-A252-16F8094EF792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EFC40-F049-4178-8387-6C8A62F03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1D96E-8DD8-4CB2-A252-16F8094EF792}" type="datetimeFigureOut">
              <a:rPr lang="ru-RU" smtClean="0"/>
              <a:pPr/>
              <a:t>01.03.2023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EFC40-F049-4178-8387-6C8A62F03B5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etodskazka221@yandex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86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F:\Методический батл\Оформление логотипа\Логотип МБ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2571750"/>
            <a:ext cx="3076290" cy="2571750"/>
          </a:xfrm>
          <a:prstGeom prst="rect">
            <a:avLst/>
          </a:prstGeom>
          <a:noFill/>
        </p:spPr>
      </p:pic>
      <p:pic>
        <p:nvPicPr>
          <p:cNvPr id="1029" name="Picture 5" descr="C:\Users\User\Downloads\Логотип 202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0"/>
            <a:ext cx="2680905" cy="155475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357290" y="1214428"/>
            <a:ext cx="7500990" cy="78581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  <a:ea typeface="Tahoma" pitchFamily="34" charset="0"/>
                <a:cs typeface="Tahoma" pitchFamily="34" charset="0"/>
              </a:rPr>
              <a:t>МЕТОДИЧЕСКИЙ БАТЛ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  <a:ea typeface="Tahoma" pitchFamily="34" charset="0"/>
                <a:cs typeface="Tahoma" pitchFamily="34" charset="0"/>
              </a:rPr>
              <a:t>«ПЕДАГОГИЧЕСКИЙ ДУЭТ»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14480" y="1857370"/>
            <a:ext cx="6572296" cy="71438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  <a:ea typeface="Tahoma" pitchFamily="34" charset="0"/>
                <a:cs typeface="Tahoma" pitchFamily="34" charset="0"/>
              </a:rPr>
              <a:t>методический игровой проект </a:t>
            </a:r>
          </a:p>
          <a:p>
            <a:pPr algn="ctr"/>
            <a:r>
              <a:rPr lang="ru-RU" sz="2800" b="1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rebuchet MS" pitchFamily="34" charset="0"/>
                <a:ea typeface="Tahoma" pitchFamily="34" charset="0"/>
                <a:cs typeface="Tahoma" pitchFamily="34" charset="0"/>
              </a:rPr>
              <a:t>для педагогов и их наставников  ДОО г.Орска</a:t>
            </a:r>
            <a:endParaRPr lang="ru-RU" sz="2800" b="1" dirty="0">
              <a:ln w="11430"/>
              <a:solidFill>
                <a:srgbClr val="8000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rebuchet MS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4643452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г.Орск, Оренбургская область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9322" y="4643452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ИМЦ </a:t>
            </a:r>
            <a:r>
              <a:rPr lang="ru-RU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Управления образования</a:t>
            </a: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" y="0"/>
            <a:ext cx="914386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F:\Методический батл\Оформление логотипа\Логотип МБ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42858"/>
            <a:ext cx="1733286" cy="1449011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071670" y="428610"/>
            <a:ext cx="6929518" cy="17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ru-RU" sz="1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Цель: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marL="0" marR="0" lvl="0" indent="0" algn="l" defTabSz="914400" rtl="0" eaLnBrk="1" fontAlgn="base" latinLnBrk="0" hangingPunct="1">
              <a:spcBef>
                <a:spcPts val="1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создание условий для развития профессиональной педагогической компетентности молодого специалиста и повышения эффективности деятельности наставников в системе дошкольного образования г. Орска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42976" y="2143122"/>
            <a:ext cx="7858180" cy="262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Задачи:</a:t>
            </a:r>
          </a:p>
          <a:p>
            <a:pPr marL="0" marR="0" lvl="0" indent="0" algn="l" defTabSz="914400" rtl="0" eaLnBrk="0" fontAlgn="base" latinLnBrk="0" hangingPunct="0">
              <a:spcBef>
                <a:spcPts val="1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выявить лучшие педагогические дуэты (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наставник+подопечный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), активизировать их совместную деятельность; </a:t>
            </a:r>
          </a:p>
          <a:p>
            <a:pPr marL="0" marR="0" lvl="0" indent="0" algn="l" defTabSz="914400" rtl="0" eaLnBrk="0" fontAlgn="base" latinLnBrk="0" hangingPunct="0">
              <a:spcBef>
                <a:spcPts val="1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способствовать повышению профессиональной педагогической компетентности  педагогов дошкольных образовательных учреждений г.Орска; </a:t>
            </a:r>
          </a:p>
          <a:p>
            <a:pPr marL="0" marR="0" lvl="0" indent="0" algn="l" defTabSz="914400" rtl="0" eaLnBrk="0" fontAlgn="base" latinLnBrk="0" hangingPunct="0">
              <a:spcBef>
                <a:spcPts val="1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ea typeface="Arial Unicode MS" pitchFamily="34" charset="-128"/>
                <a:cs typeface="Arial Unicode MS" pitchFamily="34" charset="-128"/>
              </a:rPr>
              <a:t>предоставить участникам возможность соревноваться в масштабе, выходящем за рамки учреждения.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" y="0"/>
            <a:ext cx="914386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F:\Методический батл\Оформление логотипа\Логотип МБ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42858"/>
            <a:ext cx="1733286" cy="144901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214414" y="0"/>
            <a:ext cx="7786742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Book Antiqua" pitchFamily="18" charset="0"/>
              </a:rPr>
              <a:t>Участники</a:t>
            </a:r>
          </a:p>
          <a:p>
            <a:pPr algn="ctr">
              <a:spcBef>
                <a:spcPts val="100"/>
              </a:spcBef>
            </a:pPr>
            <a:r>
              <a:rPr lang="ru-RU" sz="2000" b="1" dirty="0" smtClean="0">
                <a:latin typeface="Book Antiqua" pitchFamily="18" charset="0"/>
              </a:rPr>
              <a:t>    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Педагогические работники дошкольных образовательных </a:t>
            </a:r>
          </a:p>
          <a:p>
            <a:pPr algn="ctr">
              <a:spcBef>
                <a:spcPts val="100"/>
              </a:spcBef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учреждений г.Орска.  Количество  от одного ДОУ неограниченно.</a:t>
            </a:r>
          </a:p>
          <a:p>
            <a:pPr algn="ctr">
              <a:spcBef>
                <a:spcPts val="100"/>
              </a:spcBef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Участие - добровольное. </a:t>
            </a:r>
          </a:p>
          <a:p>
            <a:pPr algn="ctr">
              <a:spcBef>
                <a:spcPts val="100"/>
              </a:spcBef>
            </a:pPr>
            <a:r>
              <a:rPr lang="ru-RU" sz="1600" b="1" u="sng" dirty="0" smtClean="0">
                <a:solidFill>
                  <a:srgbClr val="002A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 номинация </a:t>
            </a:r>
            <a:r>
              <a:rPr lang="ru-RU" sz="1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«Педагогический дуэт»</a:t>
            </a:r>
            <a:endParaRPr lang="ru-RU" sz="16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>
              <a:spcBef>
                <a:spcPts val="100"/>
              </a:spcBef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Команды из 2-х человек: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педагог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, имеющий недостаточный опыт профессиональной деятельности и </a:t>
            </a:r>
            <a:r>
              <a:rPr lang="ru-RU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педагог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– наставник.</a:t>
            </a:r>
          </a:p>
          <a:p>
            <a:pPr algn="ctr">
              <a:spcBef>
                <a:spcPts val="100"/>
              </a:spcBef>
            </a:pPr>
            <a:r>
              <a:rPr lang="ru-RU" sz="1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 номинация </a:t>
            </a:r>
            <a:r>
              <a:rPr lang="ru-RU" sz="1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</a:t>
            </a:r>
            <a:r>
              <a:rPr lang="ru-RU" sz="1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Педагоги -напарники»</a:t>
            </a:r>
            <a:endParaRPr lang="ru-RU" sz="16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>
              <a:spcBef>
                <a:spcPts val="100"/>
              </a:spcBef>
            </a:pPr>
            <a:r>
              <a:rPr lang="ru-RU" sz="1600" b="1" dirty="0" smtClean="0">
                <a:solidFill>
                  <a:srgbClr val="002A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Команды из 2-х человек:  </a:t>
            </a:r>
            <a:r>
              <a:rPr lang="ru-RU" sz="1600" b="1" dirty="0" err="1" smtClean="0">
                <a:solidFill>
                  <a:srgbClr val="002A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н-р</a:t>
            </a:r>
            <a:r>
              <a:rPr lang="ru-RU" sz="1600" b="1" dirty="0" smtClean="0">
                <a:solidFill>
                  <a:srgbClr val="002A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:  2 педагога, работающие на одной группе или 2 педагога, имеющие равнозначный уровень квалификации, работающие над одной методической темой или 2 педагога-единомышленника, взаимно обогащающие свою профессиональную деятельность т.д.</a:t>
            </a:r>
            <a:endParaRPr lang="ru-RU" sz="2000" b="1" dirty="0">
              <a:solidFill>
                <a:srgbClr val="002A7E"/>
              </a:solidFill>
            </a:endParaRPr>
          </a:p>
        </p:txBody>
      </p:sp>
      <p:pic>
        <p:nvPicPr>
          <p:cNvPr id="3077" name="Picture 5" descr="C:\Users\User\Downloads\Много педагогов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3167013"/>
            <a:ext cx="3500462" cy="1976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" y="0"/>
            <a:ext cx="914386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F:\Методический батл\Оформление логотипа\Логотип МБ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142858"/>
            <a:ext cx="1733286" cy="1449011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00034" y="1714494"/>
          <a:ext cx="8358245" cy="2682240"/>
        </p:xfrm>
        <a:graphic>
          <a:graphicData uri="http://schemas.openxmlformats.org/drawingml/2006/table">
            <a:tbl>
              <a:tblPr/>
              <a:tblGrid>
                <a:gridCol w="439908"/>
                <a:gridCol w="4060686"/>
                <a:gridCol w="1143008"/>
                <a:gridCol w="857256"/>
                <a:gridCol w="1857387"/>
              </a:tblGrid>
              <a:tr h="179314">
                <a:tc gridSpan="5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6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Дистанционный</a:t>
                      </a:r>
                      <a:endParaRPr lang="ru-RU" sz="16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4371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000" b="1" i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Этап</a:t>
                      </a:r>
                      <a:endParaRPr lang="ru-RU" sz="10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Образовательная область</a:t>
                      </a:r>
                      <a:endParaRPr lang="ru-RU" sz="1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Дата</a:t>
                      </a:r>
                      <a:endParaRPr lang="ru-RU" sz="1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Время</a:t>
                      </a:r>
                      <a:endParaRPr lang="ru-RU" sz="1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Место проведения</a:t>
                      </a:r>
                      <a:endParaRPr lang="ru-RU" sz="16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1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Физическое развитие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0</a:t>
                      </a:r>
                      <a:r>
                        <a:rPr lang="ru-RU" sz="16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6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.03.2023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14.00</a:t>
                      </a:r>
                      <a:endParaRPr lang="ru-RU" sz="16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Zoom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1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Развитие речи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14.03.2023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14.00</a:t>
                      </a:r>
                      <a:endParaRPr lang="ru-RU" sz="16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Zoom</a:t>
                      </a:r>
                      <a:endParaRPr lang="ru-RU" sz="16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1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Социально - коммуникативное развитие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24.03.2023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14.00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Zoom</a:t>
                      </a:r>
                      <a:endParaRPr lang="ru-RU" sz="16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1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Художественно - эстетическое развитие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04.04.2023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14.00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Zoom</a:t>
                      </a:r>
                      <a:endParaRPr lang="ru-RU" sz="16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14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00" b="1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Познавательное развитие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14.04.2023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14.00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Zoom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9314">
                <a:tc gridSpan="5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b="1" dirty="0" smtClean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2. Очный</a:t>
                      </a:r>
                      <a:endParaRPr lang="ru-RU" sz="1600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B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628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Финал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25.04.2023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10.00</a:t>
                      </a:r>
                      <a:endParaRPr lang="ru-RU" sz="16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61130" marR="6113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</a:pPr>
                      <a:r>
                        <a:rPr lang="ru-RU" sz="1600" b="1" i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</a:rPr>
                        <a:t>МДОАУ № 221 «Сказка» г.Орска</a:t>
                      </a:r>
                      <a:endParaRPr lang="ru-RU" sz="1600" b="1" i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Times New Roman"/>
                      </a:endParaRPr>
                    </a:p>
                  </a:txBody>
                  <a:tcPr marL="61130" marR="6113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3108" y="142858"/>
            <a:ext cx="664373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Формат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1.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Дистанционный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 период с 01.03.2023 г. – 14.04.2023 г. в 5 этапов. Каждый этап посвящен одной образовательной области по ФГОС ДО.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2.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Очный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25.04.2023 г. Финал на базе МДОАУ «Детский сад № 221 «Сказка» комбинированного вида г. Орска»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86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F:\Методический батл\Оформление логотипа\Логотип МБ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42858"/>
            <a:ext cx="1733286" cy="144901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86116" y="285734"/>
            <a:ext cx="4335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часть.  ДИСТАНЦИОННАЯ    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2" descr="C:\Users\User\Downloads\дуэт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214560"/>
            <a:ext cx="2970569" cy="1357322"/>
          </a:xfrm>
          <a:prstGeom prst="rect">
            <a:avLst/>
          </a:prstGeom>
          <a:noFill/>
        </p:spPr>
      </p:pic>
      <p:pic>
        <p:nvPicPr>
          <p:cNvPr id="1027" name="Picture 3" descr="C:\Users\User\Downloads\зумм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86578" y="2214560"/>
            <a:ext cx="1949951" cy="1486439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/>
          <p:nvPr/>
        </p:nvCxnSpPr>
        <p:spPr>
          <a:xfrm rot="10800000">
            <a:off x="4000496" y="3571882"/>
            <a:ext cx="2928958" cy="1588"/>
          </a:xfrm>
          <a:prstGeom prst="straightConnector1">
            <a:avLst/>
          </a:prstGeom>
          <a:ln w="38100">
            <a:solidFill>
              <a:srgbClr val="002A7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V="1">
            <a:off x="5572132" y="1857370"/>
            <a:ext cx="1071570" cy="28575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214810" y="3143254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и задания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428860" y="857238"/>
            <a:ext cx="59293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A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этапов </a:t>
            </a:r>
            <a:r>
              <a:rPr lang="en-US" sz="2400" b="1" dirty="0" smtClean="0">
                <a:solidFill>
                  <a:srgbClr val="002A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r>
              <a:rPr lang="ru-RU" sz="2400" b="1" dirty="0" smtClean="0">
                <a:solidFill>
                  <a:srgbClr val="002A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solidFill>
                  <a:srgbClr val="002A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</a:t>
            </a:r>
            <a:r>
              <a:rPr lang="ru-RU" sz="2400" b="1" dirty="0" smtClean="0">
                <a:solidFill>
                  <a:srgbClr val="002A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образовательных областей</a:t>
            </a:r>
            <a:endParaRPr lang="ru-RU" sz="2400" b="1" dirty="0">
              <a:solidFill>
                <a:srgbClr val="002A7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71538" y="4143386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теоретические знания  методик и практические  умения, общая эрудиция, критическое мышление, общая культура и т.д.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6248" y="2000246"/>
            <a:ext cx="1071570" cy="792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6643702" y="150018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группа в Телеграмм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" y="0"/>
            <a:ext cx="914386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F:\Методический батл\Оформление логотипа\Логотип МБ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42858"/>
            <a:ext cx="1733286" cy="1449011"/>
          </a:xfrm>
          <a:prstGeom prst="rect">
            <a:avLst/>
          </a:prstGeom>
          <a:noFill/>
        </p:spPr>
      </p:pic>
      <p:pic>
        <p:nvPicPr>
          <p:cNvPr id="19457" name="Picture 1" descr="C:\Users\User\Downloads\Пьедейстайл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500048"/>
            <a:ext cx="3571868" cy="259080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214296"/>
            <a:ext cx="40155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часть. ФИНАЛ (ОЧНАЯ)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C:\Users\User\Downloads\лоГОТИП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1357304"/>
            <a:ext cx="4685394" cy="362246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214942" y="3214692"/>
            <a:ext cx="3786182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00"/>
              </a:spcBef>
            </a:pPr>
            <a:r>
              <a:rPr lang="ru-RU" sz="1600" b="1" u="sng" dirty="0" smtClean="0">
                <a:solidFill>
                  <a:srgbClr val="002A7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1 номинация </a:t>
            </a:r>
          </a:p>
          <a:p>
            <a:pPr algn="ctr">
              <a:spcBef>
                <a:spcPts val="100"/>
              </a:spcBef>
            </a:pPr>
            <a:r>
              <a:rPr lang="ru-RU" sz="1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«Педагогический дуэт»</a:t>
            </a:r>
            <a:endParaRPr lang="ru-RU" sz="16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>
              <a:spcBef>
                <a:spcPts val="100"/>
              </a:spcBef>
            </a:pP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     </a:t>
            </a:r>
          </a:p>
          <a:p>
            <a:pPr algn="ctr">
              <a:spcBef>
                <a:spcPts val="100"/>
              </a:spcBef>
            </a:pPr>
            <a:r>
              <a:rPr lang="ru-RU" sz="16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2 номинация </a:t>
            </a:r>
          </a:p>
          <a:p>
            <a:pPr algn="ctr">
              <a:spcBef>
                <a:spcPts val="100"/>
              </a:spcBef>
            </a:pPr>
            <a:r>
              <a:rPr lang="ru-RU" sz="1600" b="1" u="sng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«</a:t>
            </a:r>
            <a:r>
              <a:rPr lang="ru-RU" sz="1600" b="1" u="sng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Педагоги-напарники»</a:t>
            </a:r>
            <a:endParaRPr lang="ru-RU" sz="16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86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 descr="F:\Методический батл\Оформление логотипа\Логотип МБ (3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6" y="142858"/>
            <a:ext cx="1733286" cy="144901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28860" y="357172"/>
            <a:ext cx="5264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Координатор  Методического 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батла</a:t>
            </a:r>
            <a:endParaRPr lang="ru-RU" sz="24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«Педагогический дуэт»</a:t>
            </a: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357290" y="1643056"/>
            <a:ext cx="7143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Карпачёва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  Татьяна Анатольевна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старший воспитатель МДОАУ № 221 «Сказка» г. Орска,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телефоны: сот.: 8(912)3529158;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раб.: 8(3537)37-23-47; 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E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mail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  <a:hlinkClick r:id="rId4"/>
              </a:rPr>
              <a:t>metodskazka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  <a:hlinkClick r:id="rId4"/>
              </a:rPr>
              <a:t>221@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  <a:hlinkClick r:id="rId4"/>
              </a:rPr>
              <a:t>yandex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itchFamily="18" charset="0"/>
                <a:cs typeface="Times New Roman" pitchFamily="18" charset="0"/>
                <a:hlinkClick r:id="rId4"/>
              </a:rPr>
              <a:t>ru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</TotalTime>
  <Words>381</Words>
  <Application>Microsoft Office PowerPoint</Application>
  <PresentationFormat>Экран (16:9)</PresentationFormat>
  <Paragraphs>78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60</cp:revision>
  <dcterms:created xsi:type="dcterms:W3CDTF">2023-02-24T05:45:20Z</dcterms:created>
  <dcterms:modified xsi:type="dcterms:W3CDTF">2023-03-01T15:24:51Z</dcterms:modified>
</cp:coreProperties>
</file>