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8" r:id="rId3"/>
    <p:sldId id="259" r:id="rId4"/>
    <p:sldId id="264" r:id="rId5"/>
    <p:sldId id="276" r:id="rId6"/>
    <p:sldId id="275" r:id="rId7"/>
    <p:sldId id="284" r:id="rId8"/>
    <p:sldId id="285" r:id="rId9"/>
    <p:sldId id="279" r:id="rId10"/>
    <p:sldId id="274" r:id="rId11"/>
    <p:sldId id="288" r:id="rId12"/>
    <p:sldId id="265" r:id="rId13"/>
    <p:sldId id="266" r:id="rId14"/>
    <p:sldId id="281" r:id="rId15"/>
    <p:sldId id="277" r:id="rId16"/>
    <p:sldId id="271" r:id="rId17"/>
    <p:sldId id="280" r:id="rId18"/>
    <p:sldId id="272" r:id="rId19"/>
    <p:sldId id="289" r:id="rId20"/>
    <p:sldId id="290" r:id="rId21"/>
    <p:sldId id="291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9933"/>
    <a:srgbClr val="800080"/>
    <a:srgbClr val="CC0066"/>
    <a:srgbClr val="0000FF"/>
    <a:srgbClr val="CC6600"/>
    <a:srgbClr val="FF3300"/>
    <a:srgbClr val="00CC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7" autoAdjust="0"/>
    <p:restoredTop sz="94552" autoAdjust="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81E5-B08A-47E3-B066-440C2B85F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2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DD53-DFBF-40C5-9243-9A9A07D4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51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41DE-730F-41E9-B631-AB3B59F5D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47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1E53-13E4-4A8F-8A70-199102D65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58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BA93-1C70-4EA1-9E80-63E6896BF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07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7768-46AB-480B-A33D-8A8EB571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34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AC5A-0354-4F4E-A99E-E200BBFF2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7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2F4B-AD06-4222-83B6-43C7A354C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29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8629B-FCDE-4EB4-A58B-514240346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0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E188-D996-480A-A10E-90F65204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98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D26A-57A2-4986-99FB-D18D6E8EE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0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FF50-EF34-4527-8B99-573BEED0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76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7EF81-9962-4EE8-9926-A60EFB36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4348" y="0"/>
            <a:ext cx="3960812" cy="84931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5940425" cy="25923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dirty="0" smtClean="0">
                <a:solidFill>
                  <a:srgbClr val="008000"/>
                </a:solidFill>
              </a:rPr>
              <a:t>	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</a:t>
            </a:r>
            <a:r>
              <a:rPr lang="ru-RU" alt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всегда сопровождался массовым весельем. Молодежь собиралась у качелей - 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алтыбакан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пели, танцевали, играли в национальные игры. Также на 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устраивались 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айтысы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в своем мастерстве соревновались акыны - поэты-певцы-импровизаторы.</a:t>
            </a:r>
          </a:p>
        </p:txBody>
      </p:sp>
      <p:pic>
        <p:nvPicPr>
          <p:cNvPr id="10244" name="Picture 8" descr="kaz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21937" y="285728"/>
            <a:ext cx="3322063" cy="2738435"/>
          </a:xfrm>
          <a:noFill/>
        </p:spPr>
      </p:pic>
      <p:pic>
        <p:nvPicPr>
          <p:cNvPr id="10245" name="Picture 9" descr="aitis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20" y="3000372"/>
            <a:ext cx="5688013" cy="3600450"/>
          </a:xfrm>
          <a:noFill/>
        </p:spPr>
      </p:pic>
      <p:pic>
        <p:nvPicPr>
          <p:cNvPr id="10246" name="Picture 8" descr="C:\Users\админ\Desktop\орнамен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291623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42976" y="0"/>
            <a:ext cx="3960812" cy="849313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Состязания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5940425" cy="301942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dirty="0" smtClean="0">
                <a:solidFill>
                  <a:srgbClr val="008000"/>
                </a:solidFill>
              </a:rPr>
              <a:t>	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</a:t>
            </a:r>
            <a:r>
              <a:rPr lang="ru-RU" alt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сопровождался массовым весельем. Все пели, танцевали, играли в национальные игры. Часто устраивались соревнования между юношами в борьбе, или скачках. Иногда юноши соревновались в умении держаться в седле с девушками. </a:t>
            </a:r>
          </a:p>
        </p:txBody>
      </p:sp>
      <p:pic>
        <p:nvPicPr>
          <p:cNvPr id="11268" name="Picture 7" descr="C:\Users\админ\Desktop\ска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51482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Содержимое 6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9194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70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71" name="Picture 2" descr="C:\Users\админ\Desktop\кан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9481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C:\Users\админ\Desktop\казахи поволжь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7574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800" dirty="0" smtClean="0">
                <a:solidFill>
                  <a:schemeClr val="accent2"/>
                </a:solidFill>
              </a:rPr>
              <a:t>	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Безусловно, современные очертания праздника существенно отличаются от их прежнего содержания. Это не только театрализованные представления и богато убранные юрты, вкусно приготовленный 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наурыз-коже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и проведение благотворительных акций, народно-спортивных игр, уход за зелеными насаждениями, посадка деревьев, очистка парковых и других зон отдыха, улиц и площадей.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893175" cy="16557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rgbClr val="003300"/>
                </a:solidFill>
              </a:rPr>
              <a:t>	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наши дни "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мейрамы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стал общенародным праздником весны, труда и единства. Древний праздник </a:t>
            </a:r>
            <a:r>
              <a:rPr lang="ru-RU" alt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гармонично трансформировался в современную жизнь, сохранив преемственность традиций древности.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14678" y="571480"/>
            <a:ext cx="56784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весна уж точно!</a:t>
            </a:r>
            <a:b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равны и </a:t>
            </a: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день, и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ночь,</a:t>
            </a:r>
            <a:b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 невзгоды наши ушли прочь…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20713"/>
            <a:ext cx="82153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 этот день Весну с почётом встретить надо.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Пусть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Наурыз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принесёт нам света, тепла,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Надежды, счастья, веры и много добра!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админ\Desktop\танец народ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74993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835150" y="260350"/>
            <a:ext cx="54737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Возьмемся за руки, друзья, </a:t>
            </a:r>
            <a:b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мы – единая семья: </a:t>
            </a:r>
            <a:b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Татарин, русский и казах, </a:t>
            </a:r>
            <a:b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Литовец, немец и поляк. </a:t>
            </a:r>
            <a:b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нашим праздничным столом </a:t>
            </a:r>
            <a:b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вместе песни запоем! </a:t>
            </a:r>
            <a:r>
              <a:rPr lang="ru-RU" altLang="ru-RU" sz="1800" dirty="0">
                <a:solidFill>
                  <a:srgbClr val="CC6600"/>
                </a:solidFill>
              </a:rPr>
              <a:t/>
            </a:r>
            <a:br>
              <a:rPr lang="ru-RU" altLang="ru-RU" sz="1800" dirty="0">
                <a:solidFill>
                  <a:srgbClr val="CC6600"/>
                </a:solidFill>
              </a:rPr>
            </a:br>
            <a:endParaRPr lang="ru-RU" altLang="ru-RU" sz="18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87338"/>
            <a:ext cx="5638811" cy="64928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</a:rPr>
              <a:t>Общая информация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600076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008000"/>
                </a:solidFill>
              </a:rPr>
              <a:t>	</a:t>
            </a:r>
            <a:r>
              <a:rPr lang="ru-RU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главный праздник в году  у казахов,  отмечаемый уже более пяти тысяч лет.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праздник весны, обновления природы, начала нового года, новой жизни.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отмечается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21-23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в день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весеннего равноденствия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Название праздника "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состоит из двух древнеиранских слов "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(новый) и "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роуз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(день).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админ\Desktop\ю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806767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42844" y="214290"/>
            <a:ext cx="807249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казахский обычай гостей праздника угощать </a:t>
            </a:r>
            <a:r>
              <a:rPr lang="ru-RU" alt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баурсаками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конфетами.</a:t>
            </a:r>
          </a:p>
          <a:p>
            <a:pPr algn="ctr"/>
            <a:endParaRPr lang="ru-RU" altLang="ru-RU" sz="1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админ\Desktop\тюльп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776605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979613" y="0"/>
            <a:ext cx="4968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altLang="ru-RU" sz="2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Наурыз</a:t>
            </a:r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– это праздник равноденствия,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 еще плюс и приветствия!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этот день не обижай,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 с улыбкой приглашай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Всех людей и всех детей.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Не стесняйтесь, приходите!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 на праздник поглядите!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0756">
            <a:off x="553660" y="2018090"/>
            <a:ext cx="428625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809999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46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348" y="285729"/>
            <a:ext cx="7772400" cy="1143008"/>
          </a:xfrm>
        </p:spPr>
        <p:txBody>
          <a:bodyPr/>
          <a:lstStyle/>
          <a:p>
            <a:pPr eaLnBrk="1" hangingPunct="1"/>
            <a:r>
              <a:rPr lang="ru-RU" alt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кутты</a:t>
            </a: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болсын</a:t>
            </a: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altLang="ru-RU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1285860"/>
            <a:ext cx="6134114" cy="13684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переводе с казахского «Будет счастливым </a:t>
            </a:r>
            <a:r>
              <a:rPr lang="ru-RU" alt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!». Традиционное поздравление с  </a:t>
            </a:r>
            <a:r>
              <a:rPr lang="ru-RU" alt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Наурызом</a:t>
            </a:r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7929618" cy="30241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 дверь для всех гостей - для пожилых и для детей.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навстречу нам идет, весна на праздник всех зовет!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4282" y="357166"/>
            <a:ext cx="8678893" cy="23050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праздника </a:t>
            </a:r>
            <a:r>
              <a:rPr lang="ru-RU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Наурыз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имеет непростую судьбу, который берёт свои истоки из глубин древности.  С него начинается новый год у многих среднеазиатских народов. А суть этого праздника заключается в единении человека и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4813"/>
            <a:ext cx="860745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Празднование </a:t>
            </a:r>
            <a:r>
              <a:rPr lang="ru-RU" alt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Наурыза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начиналось традиционной встречей рассвета,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связанного со старинным ритуалом - </a:t>
            </a:r>
            <a:r>
              <a:rPr lang="ru-RU" altLang="ru-RU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"Если увидишь родник - расчищай </a:t>
            </a:r>
            <a:r>
              <a:rPr lang="ru-RU" altLang="ru-RU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исток</a:t>
            </a:r>
            <a:r>
              <a:rPr lang="ru-RU" altLang="ru-RU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Встречая рассвет, все взрослое население, молодежь и дети, взяв в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лопаты, кетмени, собирались в условленном месте у родника или арыка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производили его расчистку. 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вместе под руководством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почтенных стариков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производили посадку деревьев. При этом по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установившейся  </a:t>
            </a:r>
            <a:r>
              <a:rPr lang="ru-RU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произносились слова: 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altLang="ru-RU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останется в памяти от человека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дерево, нежели стадо", "Срубил одно дерево - посади десять!".</a:t>
            </a: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исполнения ритуальных мероприятий три человека в образе </a:t>
            </a:r>
            <a:r>
              <a:rPr lang="ru-RU" alt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жыршы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alt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азывалы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(глашатая) обходили все улицы, площади, дворы и звали всех на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Они одевались в яркие, праздничные костюмы. Ими могли быть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 казахских сказок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Алдар</a:t>
            </a:r>
            <a:r>
              <a:rPr lang="ru-RU" alt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Косе, </a:t>
            </a:r>
            <a:r>
              <a:rPr lang="ru-RU" altLang="ru-RU" sz="20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Жиренше</a:t>
            </a:r>
            <a:r>
              <a:rPr lang="ru-RU" alt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красавица </a:t>
            </a:r>
            <a:r>
              <a:rPr lang="ru-RU" altLang="ru-RU" sz="20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Карашаш</a:t>
            </a:r>
            <a:r>
              <a:rPr lang="ru-RU" alt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6286512" cy="6192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u-RU" sz="2000" dirty="0" smtClean="0">
                <a:solidFill>
                  <a:srgbClr val="FF9933"/>
                </a:solidFill>
              </a:rPr>
              <a:t>	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встрече Нового года казахи относились очень ответственно, начинали готовиться к нему заранее, приводили в порядок хозяйство, расчищали арыки, убирали жилище, одевали чистую нарядную одежду, готовили богатый стол, а в знак пожелания урожая, изобилия, дождя, молока, все емкости в жилище наполняли молоком, ключевой водой, айраном и зерном. Ведь согласно приметам , как встретишь год, так его и проведешь. Как говорили старики, когда </a:t>
            </a:r>
            <a:r>
              <a:rPr lang="ru-RU" alt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 в дом, все болезни и неудачи должны обходить его стороной. </a:t>
            </a:r>
            <a:endParaRPr lang="ru-RU" alt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празднования </a:t>
            </a:r>
            <a:r>
              <a:rPr lang="ru-RU" alt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Наурыза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старались быть в добром расположении духа, при встрече заключали друг друга в объятья, высказывали самые добрые пожелания, чтобы все беды и несчастья обходили их стороной.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6356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праздника </a:t>
            </a:r>
            <a:r>
              <a:rPr lang="ru-RU" alt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тюльпан 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  <a:endParaRPr lang="ru-RU" altLang="ru-RU" sz="6600" smtClean="0"/>
          </a:p>
        </p:txBody>
      </p:sp>
      <p:pic>
        <p:nvPicPr>
          <p:cNvPr id="128009" name="Picture 9" descr="тюльп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4" y="1196753"/>
            <a:ext cx="4110117" cy="5472336"/>
          </a:xfrm>
          <a:prstGeom prst="roundRect">
            <a:avLst>
              <a:gd name="adj" fmla="val 11111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174625" y="519113"/>
            <a:ext cx="9067800" cy="1339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smtClean="0"/>
              <a:t>	</a:t>
            </a:r>
            <a:endParaRPr lang="ru-RU" altLang="ru-RU" sz="2200" smtClean="0"/>
          </a:p>
        </p:txBody>
      </p:sp>
      <p:sp>
        <p:nvSpPr>
          <p:cNvPr id="177157" name="Rectangle 5"/>
          <p:cNvSpPr>
            <a:spLocks noRot="1" noChangeArrowheads="1"/>
          </p:cNvSpPr>
          <p:nvPr/>
        </p:nvSpPr>
        <p:spPr bwMode="auto">
          <a:xfrm>
            <a:off x="0" y="214290"/>
            <a:ext cx="838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Кыдыр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Ата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7158" name="Rectangle 6"/>
          <p:cNvSpPr>
            <a:spLocks noRot="1" noChangeArrowheads="1"/>
          </p:cNvSpPr>
          <p:nvPr/>
        </p:nvSpPr>
        <p:spPr bwMode="auto">
          <a:xfrm>
            <a:off x="0" y="1214422"/>
            <a:ext cx="5165729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святой старец, традиционный персонаж театрализованного праздника </a:t>
            </a:r>
            <a:r>
              <a:rPr lang="ru-RU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Наурыз-мейрамы</a:t>
            </a:r>
            <a:r>
              <a:rPr lang="ru-RU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Именно в мартовскую ночь, согласно казахской мифологии, землю обходит святой старец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Кыдыр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полубожество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мудрый волшебник, способный взглядом растопить камень и превратить его в поляну, усеянную тюльпанами или подснежниками.    От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Кыдыр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ждут подарков, чего-то доброго и хорошего, с ним связывают надежды</a:t>
            </a:r>
          </a:p>
        </p:txBody>
      </p:sp>
      <p:pic>
        <p:nvPicPr>
          <p:cNvPr id="8197" name="Picture 9" descr="C:\Users\админ\Desktop\кадыр а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781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7" grpId="0"/>
      <p:bldP spid="17715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3178175" cy="850900"/>
          </a:xfrm>
        </p:spPr>
        <p:txBody>
          <a:bodyPr/>
          <a:lstStyle/>
          <a:p>
            <a:pPr eaLnBrk="1" hangingPunct="1"/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көже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4572000" cy="3095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ru-RU" sz="1800" dirty="0" smtClean="0"/>
              <a:t>	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угощением на праздничном </a:t>
            </a:r>
            <a:r>
              <a:rPr lang="ru-RU" alt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дастархане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блюдо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alt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коже". </a:t>
            </a:r>
            <a:r>
              <a:rPr lang="ru-RU" alt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коже - это ритуальное блюдо, похлебка, включающая в себя семь компонентов: воду, мясо, соль жир, муку, злаки и молоко. 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 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alt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коже символизировал единство.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86216" y="3929066"/>
            <a:ext cx="485778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Цифра семь сама по себе имеет сакральный характер у казахов. Семь компонентов </a:t>
            </a:r>
            <a:r>
              <a:rPr lang="ru-RU" alt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коже означали семь элементов жизни. Огромный котел для </a:t>
            </a:r>
            <a:r>
              <a:rPr lang="ru-RU" alt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наурыз</a:t>
            </a:r>
            <a:r>
              <a:rPr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коже</a:t>
            </a:r>
            <a:endParaRPr lang="ru-RU" alt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Обязательными </a:t>
            </a:r>
            <a:r>
              <a:rPr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ингредиентами являются: мясо, молочные продукты, несколько видов круп</a:t>
            </a:r>
            <a:r>
              <a:rPr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бульон</a:t>
            </a:r>
            <a:r>
              <a:rPr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лапша, соль.</a:t>
            </a:r>
          </a:p>
        </p:txBody>
      </p:sp>
      <p:pic>
        <p:nvPicPr>
          <p:cNvPr id="9221" name="Picture 5" descr="bf69a431ecadbed9163be06b51a46eac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4276726" cy="334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Содержимое 3" descr="image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714752"/>
            <a:ext cx="4300779" cy="28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284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Общая информация</vt:lpstr>
      <vt:lpstr>Слайд 3</vt:lpstr>
      <vt:lpstr>Слайд 4</vt:lpstr>
      <vt:lpstr>Слайд 5</vt:lpstr>
      <vt:lpstr>Слайд 6</vt:lpstr>
      <vt:lpstr>Символ праздника Наурыз- тюльпан </vt:lpstr>
      <vt:lpstr>Слайд 8</vt:lpstr>
      <vt:lpstr>Наурыз көже</vt:lpstr>
      <vt:lpstr>Традиции</vt:lpstr>
      <vt:lpstr>Состязания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Наурыз кутты болсын!</vt:lpstr>
    </vt:vector>
  </TitlesOfParts>
  <Company>testent.ru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Наурыз мейрамы</dc:title>
  <dc:creator>testent.ru</dc:creator>
  <cp:lastModifiedBy>User</cp:lastModifiedBy>
  <cp:revision>36</cp:revision>
  <dcterms:created xsi:type="dcterms:W3CDTF">2014-03-16T10:56:02Z</dcterms:created>
  <dcterms:modified xsi:type="dcterms:W3CDTF">2022-03-19T12:22:42Z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1691593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