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88" r:id="rId3"/>
    <p:sldId id="260" r:id="rId4"/>
    <p:sldId id="262" r:id="rId5"/>
    <p:sldId id="263" r:id="rId6"/>
    <p:sldId id="259" r:id="rId7"/>
    <p:sldId id="320" r:id="rId8"/>
    <p:sldId id="264" r:id="rId9"/>
    <p:sldId id="261" r:id="rId10"/>
    <p:sldId id="267" r:id="rId11"/>
    <p:sldId id="287" r:id="rId12"/>
    <p:sldId id="270" r:id="rId13"/>
    <p:sldId id="268" r:id="rId14"/>
    <p:sldId id="280" r:id="rId15"/>
    <p:sldId id="269" r:id="rId16"/>
    <p:sldId id="271" r:id="rId17"/>
    <p:sldId id="272" r:id="rId18"/>
    <p:sldId id="273" r:id="rId19"/>
    <p:sldId id="275" r:id="rId20"/>
    <p:sldId id="266" r:id="rId21"/>
    <p:sldId id="27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522" y="-77"/>
      </p:cViewPr>
      <p:guideLst>
        <p:guide orient="horz" pos="215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602BB-F8CA-488E-8D73-8C62E87138DC}" type="datetimeFigureOut">
              <a:rPr lang="ru-RU" smtClean="0"/>
              <a:pPr/>
              <a:t>02.09.2022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EC1D3-A1A9-4102-A0A6-CCE71A8BF03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691680" y="2780928"/>
            <a:ext cx="6297597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</a:t>
            </a:r>
            <a:r>
              <a:rPr lang="ru-RU" sz="28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как инновационная технология развития ключевых компетентностей </a:t>
            </a:r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XXI</a:t>
            </a:r>
            <a:r>
              <a:rPr lang="ru-RU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века у дошкольников.</a:t>
            </a:r>
          </a:p>
        </p:txBody>
      </p:sp>
      <p:sp>
        <p:nvSpPr>
          <p:cNvPr id="14" name="TextBox 7"/>
          <p:cNvSpPr txBox="1"/>
          <p:nvPr/>
        </p:nvSpPr>
        <p:spPr>
          <a:xfrm>
            <a:off x="270510" y="0"/>
            <a:ext cx="919797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i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МДОАУ «Детский сад </a:t>
            </a:r>
          </a:p>
          <a:p>
            <a:pPr algn="ctr"/>
            <a:r>
              <a:rPr lang="ru-RU" b="1" i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№ 221 «Сказка» </a:t>
            </a:r>
          </a:p>
          <a:p>
            <a:pPr algn="ctr"/>
            <a:r>
              <a:rPr lang="ru-RU" b="1" i="1" dirty="0" smtClean="0">
                <a:ln w="11430"/>
                <a:solidFill>
                  <a:srgbClr val="00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комбинированного вида г.Орска»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2483768" y="5445224"/>
            <a:ext cx="666023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i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Составила: Воспитатель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anose="02050604050505020204" pitchFamily="18" charset="0"/>
              </a:rPr>
              <a:t>Регер Кристина Валерьевна</a:t>
            </a:r>
            <a:endParaRPr lang="ru-RU" sz="28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1556286"/>
            <a:ext cx="864096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	</a:t>
            </a:r>
            <a:endParaRPr lang="ru-RU" sz="60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ASUS\Desktop\тимбилдинг\20220419_1649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212976"/>
            <a:ext cx="4632515" cy="347438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1027" name="Picture 3" descr="C:\Users\ASUS\Desktop\тимбилдинг\20220419_1648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16632"/>
            <a:ext cx="4800000" cy="3600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548680"/>
            <a:ext cx="361348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Лабиринты</a:t>
            </a: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-243408"/>
            <a:ext cx="361348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Лабиринты</a:t>
            </a: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6" name="Picture 2" descr="C:\Users\ASUS\Desktop\Видео  тимбилдинг\VideoCapture_20220830-161248.jpg"/>
          <p:cNvPicPr>
            <a:picLocks noChangeAspect="1" noChangeArrowheads="1"/>
          </p:cNvPicPr>
          <p:nvPr/>
        </p:nvPicPr>
        <p:blipFill>
          <a:blip r:embed="rId3" cstate="print"/>
          <a:srcRect t="7501" r="16329"/>
          <a:stretch>
            <a:fillRect/>
          </a:stretch>
        </p:blipFill>
        <p:spPr bwMode="auto">
          <a:xfrm>
            <a:off x="251520" y="3861048"/>
            <a:ext cx="4283968" cy="26639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SUS\Desktop\Видео  тимбилдинг\20220830_160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620688"/>
            <a:ext cx="384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SUS\Desktop\Видео  тимбилдинг\20220830_161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764704"/>
            <a:ext cx="384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9" name="Picture 5" descr="C:\Users\ASUS\Desktop\Видео  тимбилдинг\VideoCapture_20220830-161211.jpg"/>
          <p:cNvPicPr>
            <a:picLocks noChangeAspect="1" noChangeArrowheads="1"/>
          </p:cNvPicPr>
          <p:nvPr/>
        </p:nvPicPr>
        <p:blipFill>
          <a:blip r:embed="rId6" cstate="print"/>
          <a:srcRect t="5000" r="20383"/>
          <a:stretch>
            <a:fillRect/>
          </a:stretch>
        </p:blipFill>
        <p:spPr bwMode="auto">
          <a:xfrm>
            <a:off x="4932040" y="3861048"/>
            <a:ext cx="4076393" cy="2735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ASUS\Desktop\тимбилдинг\20220419_165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836712"/>
            <a:ext cx="3840000" cy="2880000"/>
          </a:xfrm>
          <a:prstGeom prst="flowChartAlternateProcess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2051" name="Picture 3" descr="C:\Users\ASUS\Desktop\тимбилдинг\20220419_1655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836712"/>
            <a:ext cx="3840001" cy="2880000"/>
          </a:xfrm>
          <a:prstGeom prst="flowChartAlternateProcess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2052" name="Picture 4" descr="C:\Users\ASUS\Desktop\тимбилдинг\20220419_1654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3861048"/>
            <a:ext cx="3840000" cy="2880000"/>
          </a:xfrm>
          <a:prstGeom prst="flowChartAlternateProcess">
            <a:avLst/>
          </a:prstGeom>
          <a:noFill/>
          <a:ln w="38100">
            <a:solidFill>
              <a:srgbClr val="FFC000"/>
            </a:solidFill>
          </a:ln>
        </p:spPr>
      </p:pic>
      <p:pic>
        <p:nvPicPr>
          <p:cNvPr id="2053" name="Picture 5" descr="C:\Users\ASUS\Desktop\тимбилдинг\20220419_16534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861048"/>
            <a:ext cx="3840000" cy="2880000"/>
          </a:xfrm>
          <a:prstGeom prst="flowChartAlternateProcess">
            <a:avLst/>
          </a:prstGeom>
          <a:noFill/>
          <a:ln w="38100">
            <a:solidFill>
              <a:srgbClr val="FFC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835696" y="-243408"/>
            <a:ext cx="583264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с обручем</a:t>
            </a:r>
          </a:p>
          <a:p>
            <a:pPr algn="ctr"/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ASUS\Desktop\тимбилдинг\20220420_0917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60648"/>
            <a:ext cx="3840000" cy="2880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5" name="Picture 3" descr="C:\Users\ASUS\Desktop\тимбилдинг\20220420_091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260648"/>
            <a:ext cx="3840000" cy="2880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7" name="Picture 5" descr="C:\Users\ASUS\Desktop\тимбилдинг\20220420_1009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356992"/>
            <a:ext cx="3840000" cy="2880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3079" name="Picture 7" descr="C:\Users\ASUS\Desktop\тимбилдинг\20220420_10114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3356992"/>
            <a:ext cx="3840000" cy="2880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1187624" y="2708920"/>
            <a:ext cx="700629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со стаканчиками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2" name="Picture 3" descr="C:\Users\ASUS\Desktop\Видео  тимбилдинг\20220816_0902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58000"/>
            <a:ext cx="4800000" cy="3600000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C:\Users\ASUS\Desktop\Видео  тимбилдинг\20220816_0904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32656"/>
            <a:ext cx="4800000" cy="3600000"/>
          </a:xfrm>
          <a:prstGeom prst="roundRect">
            <a:avLst>
              <a:gd name="adj" fmla="val 16667"/>
            </a:avLst>
          </a:prstGeom>
          <a:ln w="38100">
            <a:solidFill>
              <a:srgbClr val="FFC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4716016" y="764704"/>
            <a:ext cx="442798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с мячами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4098" name="Picture 2" descr="C:\Users\ASUS\Desktop\тимбилдинг\20220421_090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76672"/>
            <a:ext cx="3840000" cy="28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4099" name="Picture 3" descr="C:\Users\ASUS\Desktop\тимбилдинг\20220421_090448.jpg"/>
          <p:cNvPicPr>
            <a:picLocks noChangeAspect="1" noChangeArrowheads="1"/>
          </p:cNvPicPr>
          <p:nvPr/>
        </p:nvPicPr>
        <p:blipFill>
          <a:blip r:embed="rId4" cstate="print"/>
          <a:srcRect l="20079"/>
          <a:stretch>
            <a:fillRect/>
          </a:stretch>
        </p:blipFill>
        <p:spPr bwMode="auto">
          <a:xfrm rot="5400000">
            <a:off x="2893344" y="3595488"/>
            <a:ext cx="3068960" cy="28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pic>
        <p:nvPicPr>
          <p:cNvPr id="4100" name="Picture 4" descr="C:\Users\ASUS\Desktop\тимбилдинг\20220421_090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476672"/>
            <a:ext cx="3840000" cy="288000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899592" y="2852936"/>
            <a:ext cx="74626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Через болото по кочкам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5122" name="Picture 2" descr="C:\Users\ASUS\Desktop\тимбилдинг\20220421_091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20000" cy="3240000"/>
          </a:xfrm>
          <a:prstGeom prst="snip2Diag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123" name="Picture 3" descr="C:\Users\ASUS\Desktop\тимбилдинг\20220421_0918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28" y="3572915"/>
            <a:ext cx="4320000" cy="3240000"/>
          </a:xfrm>
          <a:prstGeom prst="snip2DiagRect">
            <a:avLst/>
          </a:prstGeom>
          <a:noFill/>
          <a:ln w="38100">
            <a:solidFill>
              <a:srgbClr val="7030A0"/>
            </a:solidFill>
          </a:ln>
        </p:spPr>
      </p:pic>
      <p:pic>
        <p:nvPicPr>
          <p:cNvPr id="5124" name="Picture 4" descr="C:\Users\ASUS\Desktop\тимбилдинг\20220421_09181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88640"/>
            <a:ext cx="4320000" cy="3240000"/>
          </a:xfrm>
          <a:prstGeom prst="snip2DiagRect">
            <a:avLst/>
          </a:prstGeom>
          <a:noFill/>
          <a:ln w="38100">
            <a:solidFill>
              <a:srgbClr val="7030A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79576" y="3716819"/>
            <a:ext cx="4427984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Запутанная дорожка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6147" name="Picture 3" descr="C:\Users\ASUS\Desktop\тимбилдинг\20220505_092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4800000" cy="3600000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6148" name="Picture 4" descr="C:\Users\ASUS\Desktop\тимбилдинг\20220505_092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88640"/>
            <a:ext cx="4800000" cy="3600000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0" y="260350"/>
            <a:ext cx="4236085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гимнастическими</a:t>
            </a:r>
          </a:p>
          <a:p>
            <a:pPr algn="ctr"/>
            <a:r>
              <a:rPr lang="ru-RU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палками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7170" name="Picture 2" descr="C:\Users\ASUS\Desktop\тимбилдинг\20220422_165946_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4319885" cy="3240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7171" name="Picture 3" descr="C:\Users\ASUS\Desktop\тимбилдинг\20220422_1701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847" y="3573398"/>
            <a:ext cx="4320000" cy="3240000"/>
          </a:xfrm>
          <a:prstGeom prst="round2Same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7172" name="Picture 4" descr="C:\Users\ASUS\Desktop\тимбилдинг\20220422_170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88640"/>
            <a:ext cx="4320000" cy="324000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43626" y="3789209"/>
            <a:ext cx="4427984" cy="2584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gradFill>
                  <a:gsLst>
                    <a:gs pos="0">
                      <a:srgbClr val="FBFB11"/>
                    </a:gs>
                    <a:gs pos="100000">
                      <a:srgbClr val="838309"/>
                    </a:gs>
                  </a:gsLst>
                  <a:lin scaled="0"/>
                </a:gra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Игры с резинками - хваталками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noFill/>
          </a:ln>
        </p:spPr>
      </p:pic>
      <p:pic>
        <p:nvPicPr>
          <p:cNvPr id="1027" name="Picture 3" descr="C:\Users\ASUS\Desktop\Видео  тимбилдинг\20220819_1632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384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ASUS\Desktop\Видео  тимбилдинг\20220822_1139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4664"/>
            <a:ext cx="384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2" name="Picture 8" descr="C:\Users\ASUS\Desktop\Видео  тимбилдинг\20220822_1144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645024"/>
            <a:ext cx="3840000" cy="288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бъект 2"/>
          <p:cNvSpPr>
            <a:spLocks noGrp="1"/>
          </p:cNvSpPr>
          <p:nvPr/>
        </p:nvSpPr>
        <p:spPr>
          <a:xfrm>
            <a:off x="467544" y="1556792"/>
            <a:ext cx="8352928" cy="438219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9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5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11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7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1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7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97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sz="2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23728" y="3501008"/>
            <a:ext cx="447712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Team-</a:t>
            </a:r>
            <a:r>
              <a:rPr lang="ru-RU" sz="3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команда</a:t>
            </a:r>
            <a:endParaRPr lang="ru-RU" sz="36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3848" y="4293096"/>
            <a:ext cx="403244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b="1" cap="all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Bulding</a:t>
            </a:r>
            <a:r>
              <a:rPr lang="en-US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-</a:t>
            </a:r>
            <a:r>
              <a:rPr lang="ru-RU" sz="3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</a:rPr>
              <a:t>строительство</a:t>
            </a:r>
            <a:endParaRPr lang="ru-RU" sz="3600" b="1" cap="all" spc="0" dirty="0">
              <a:ln w="0"/>
              <a:solidFill>
                <a:srgbClr val="00206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339752" y="548680"/>
            <a:ext cx="4464496" cy="266429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Выгнутая вправо стрелка 9"/>
          <p:cNvSpPr/>
          <p:nvPr/>
        </p:nvSpPr>
        <p:spPr>
          <a:xfrm>
            <a:off x="6660232" y="2420888"/>
            <a:ext cx="1945904" cy="2323121"/>
          </a:xfrm>
          <a:prstGeom prst="curved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n w="5715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1" name="Выгнутая влево стрелка 10"/>
          <p:cNvSpPr/>
          <p:nvPr/>
        </p:nvSpPr>
        <p:spPr>
          <a:xfrm>
            <a:off x="899592" y="2348880"/>
            <a:ext cx="1474447" cy="1827556"/>
          </a:xfrm>
          <a:prstGeom prst="curved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n w="38100"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483768" y="1484784"/>
            <a:ext cx="40953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Тимбилдинг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0"/>
            <a:ext cx="7990656" cy="5472608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Таким </a:t>
            </a:r>
            <a:r>
              <a:rPr lang="ru-RU" sz="3200" b="1" dirty="0">
                <a:solidFill>
                  <a:srgbClr val="002060"/>
                </a:solidFill>
              </a:rPr>
              <a:t>образом, детский тимбилдинг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превращается из простого активного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времяпровождения в увлекательный и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мощный инструмент, закладывающий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фундамент психологически стабильного </a:t>
            </a: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и успешного человека в будущем.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ns2.mir-konkursov.ru/userfiles/2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60032" y="4259840"/>
            <a:ext cx="3384376" cy="25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6" name="Picture 4" descr="Надпись Спасибо за внимание: скачать на прозрачном фоне — 3mu.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04664" y="1700808"/>
            <a:ext cx="12004574" cy="2427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Объект 2"/>
          <p:cNvSpPr>
            <a:spLocks noGrp="1"/>
          </p:cNvSpPr>
          <p:nvPr/>
        </p:nvSpPr>
        <p:spPr>
          <a:xfrm>
            <a:off x="467544" y="1556792"/>
            <a:ext cx="8352928" cy="4382194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9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5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11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7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1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7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97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</a:t>
            </a:r>
            <a:r>
              <a:rPr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командообразование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игрового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развлекательного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творческого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характера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направленные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участниками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сплоченности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коллектива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основе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осознания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общих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ценностей</a:t>
            </a:r>
            <a:r>
              <a:rPr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28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представлений</a:t>
            </a:r>
            <a:r>
              <a:rPr sz="2800" b="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28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/>
        </p:nvSpPr>
        <p:spPr>
          <a:xfrm>
            <a:off x="323528" y="260648"/>
            <a:ext cx="756084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ЕСЛИ</a:t>
            </a:r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МЫ </a:t>
            </a:r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ЕДИНЫ</a:t>
            </a:r>
            <a:r>
              <a:rPr sz="3600" b="1" dirty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, </a:t>
            </a:r>
            <a:br>
              <a:rPr sz="3600" b="1" dirty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</a:br>
            <a:r>
              <a:rPr sz="3600" b="1" dirty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		ТО </a:t>
            </a:r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МЫ</a:t>
            </a:r>
            <a:r>
              <a:rPr lang="ru-RU"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sz="3600" b="1" dirty="0" smtClean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 </a:t>
            </a:r>
            <a:r>
              <a:rPr sz="3600" b="1" dirty="0">
                <a:solidFill>
                  <a:srgbClr val="FF0000"/>
                </a:solidFill>
                <a:latin typeface="Gabriola" panose="04040605051002020D02" pitchFamily="82" charset="0"/>
                <a:cs typeface="Times New Roman" panose="02020603050405020304" pitchFamily="18" charset="0"/>
              </a:rPr>
              <a:t>НЕПОБЕДИМЫ</a:t>
            </a:r>
            <a:endParaRPr sz="3600" b="1" dirty="0">
              <a:solidFill>
                <a:srgbClr val="FF0000"/>
              </a:solidFill>
              <a:latin typeface="Gabriola" panose="04040605051002020D02" pitchFamily="82" charset="0"/>
              <a:ea typeface="Times New Roman" panose="02020603050405020304" pitchFamily="18" charset="0"/>
            </a:endParaRPr>
          </a:p>
        </p:txBody>
      </p:sp>
      <p:pic>
        <p:nvPicPr>
          <p:cNvPr id="14338" name="Picture 2" descr="C:\Users\ASUS\Desktop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4509120"/>
            <a:ext cx="6120680" cy="26299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Объект 2"/>
          <p:cNvSpPr>
            <a:spLocks noGrp="1"/>
          </p:cNvSpPr>
          <p:nvPr/>
        </p:nvSpPr>
        <p:spPr>
          <a:xfrm>
            <a:off x="467544" y="1268760"/>
            <a:ext cx="8676456" cy="331236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9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5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11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7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1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7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97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8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83568" y="1094547"/>
            <a:ext cx="7776864" cy="35394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создание  позитивных  изменений  в  социально-психологических параметрах команды после непосредственного участия в обучении, что способствует эффективной работе команды в реальных условиях.</a:t>
            </a:r>
            <a:r>
              <a:rPr lang="ru-RU" sz="3200" b="1" i="1" cap="all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C:\Users\User\Downloads\Мы команда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509120"/>
            <a:ext cx="597666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Заголовок 1"/>
          <p:cNvSpPr>
            <a:spLocks noGrp="1"/>
          </p:cNvSpPr>
          <p:nvPr/>
        </p:nvSpPr>
        <p:spPr>
          <a:xfrm>
            <a:off x="1403648" y="260648"/>
            <a:ext cx="684076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Основная  цель 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тимбилдинга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9144000" cy="6858000"/>
          </a:xfrm>
          <a:prstGeom prst="rect">
            <a:avLst/>
          </a:prstGeom>
          <a:noFill/>
        </p:spPr>
      </p:pic>
      <p:sp>
        <p:nvSpPr>
          <p:cNvPr id="8" name="Объект 2"/>
          <p:cNvSpPr>
            <a:spLocks noGrp="1"/>
          </p:cNvSpPr>
          <p:nvPr/>
        </p:nvSpPr>
        <p:spPr>
          <a:xfrm>
            <a:off x="467544" y="1268760"/>
            <a:ext cx="8676456" cy="331236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9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5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11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7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1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7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97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8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83568" y="2571874"/>
            <a:ext cx="7776864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611560" y="692696"/>
            <a:ext cx="7632848" cy="452431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продемонстрировать преимущества командной работы;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усовершенствовать общение в команде;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освоить навыки обратной связи;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усовершенствовать процессы принятия решений в команде;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научить  видеть  человека  в  командной  роли,  развить  среди  членов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команды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уважение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 роли  каждого,  улучшить  способность  принимать  ограничения 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использовать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сильные стороны каждого участника;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получить удовольствие от совместной работы.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/>
        </p:nvSpPr>
        <p:spPr>
          <a:xfrm>
            <a:off x="1763688" y="0"/>
            <a:ext cx="662473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тимбилдинга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Picture 3" descr="Детский спорт картинки - 80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941168"/>
            <a:ext cx="2736304" cy="1767247"/>
          </a:xfrm>
          <a:prstGeom prst="rect">
            <a:avLst/>
          </a:prstGeom>
          <a:noFill/>
        </p:spPr>
      </p:pic>
      <p:pic>
        <p:nvPicPr>
          <p:cNvPr id="10" name="Picture 3" descr="Детский спорт картинки - 80 фото - картинки и рисунки: скачать бесплатн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79512" y="5090753"/>
            <a:ext cx="2736304" cy="1767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/>
        </p:nvSpPr>
        <p:spPr>
          <a:xfrm>
            <a:off x="755576" y="476672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200" b="1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видов  </a:t>
            </a:r>
            <a:r>
              <a:rPr kumimoji="0" lang="ru-RU" sz="3200" b="1" u="none" strike="noStrike" kern="1200" cap="all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тимбилдинга</a:t>
            </a:r>
            <a:r>
              <a:rPr kumimoji="0" lang="ru-RU" sz="3200" b="1" u="none" strike="noStrike" kern="1200" cap="all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sz="3200" b="1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/>
        </p:nvSpPr>
        <p:spPr>
          <a:xfrm>
            <a:off x="467544" y="1268760"/>
            <a:ext cx="8676456" cy="331236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9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5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11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7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1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7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97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sz="2400" b="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тимбилдинги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физическую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Логико-психологические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тимбилдинги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интеллектуальную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Творческие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тимбилдинги</a:t>
            </a:r>
            <a:r>
              <a: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sz="2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направлены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эмоциональную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</a:t>
            </a:r>
            <a:r>
              <a:rPr sz="2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sz="28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5362" name="Picture 2" descr="C:\Users\ASUS\Desktop\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0181" y="4437112"/>
            <a:ext cx="6276155" cy="2629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37399"/>
            <a:ext cx="7990656" cy="4419872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/>
          <p:cNvSpPr txBox="1"/>
          <p:nvPr/>
        </p:nvSpPr>
        <p:spPr>
          <a:xfrm>
            <a:off x="35744" y="38609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837" y="693022"/>
            <a:ext cx="2528570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«По любимому цветку, цвету, игрушке, книжке и т.п.»</a:t>
            </a:r>
            <a:endParaRPr lang="ru-RU" sz="2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Облачный сервис 19"/>
          <p:cNvSpPr/>
          <p:nvPr/>
        </p:nvSpPr>
        <p:spPr>
          <a:xfrm rot="240000">
            <a:off x="2484755" y="2059305"/>
            <a:ext cx="4176395" cy="2232025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16" name="Прямоугольник 15"/>
          <p:cNvSpPr/>
          <p:nvPr/>
        </p:nvSpPr>
        <p:spPr>
          <a:xfrm>
            <a:off x="2700120" y="2780489"/>
            <a:ext cx="402206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Деление на команды</a:t>
            </a:r>
            <a:endParaRPr lang="ru-RU" sz="32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00115" y="692610"/>
            <a:ext cx="2524125" cy="9531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«Скороговорка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(считалочка)»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-252730" y="2564765"/>
            <a:ext cx="3166745" cy="9531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«Разрезанная открытка»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5940425" y="4004945"/>
            <a:ext cx="2719705" cy="1383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«найти и объединиться с тем»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564535" y="5156660"/>
            <a:ext cx="2116455" cy="9531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«По выбору</a:t>
            </a:r>
          </a:p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педагога.»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39750" y="4364990"/>
            <a:ext cx="2917190" cy="1383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«с кем больше всего любишь играть»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948132" y="2811605"/>
            <a:ext cx="1972310" cy="5219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«Цепочка».</a:t>
            </a:r>
            <a:endParaRPr lang="ru-RU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309072" y="693022"/>
            <a:ext cx="2528570" cy="5835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«По расчету»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Стрелка вправо 29"/>
          <p:cNvSpPr/>
          <p:nvPr/>
        </p:nvSpPr>
        <p:spPr>
          <a:xfrm rot="19140000">
            <a:off x="5775325" y="1725295"/>
            <a:ext cx="935990" cy="288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1" name="Стрелка вправо 30"/>
          <p:cNvSpPr/>
          <p:nvPr/>
        </p:nvSpPr>
        <p:spPr>
          <a:xfrm rot="11580000">
            <a:off x="1986915" y="3365500"/>
            <a:ext cx="690245" cy="273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2" name="Стрелка вправо 31"/>
          <p:cNvSpPr/>
          <p:nvPr/>
        </p:nvSpPr>
        <p:spPr>
          <a:xfrm rot="13620000">
            <a:off x="2728595" y="1781175"/>
            <a:ext cx="935990" cy="288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3" name="Стрелка вправо 32"/>
          <p:cNvSpPr/>
          <p:nvPr/>
        </p:nvSpPr>
        <p:spPr>
          <a:xfrm rot="3420000">
            <a:off x="6184900" y="3737610"/>
            <a:ext cx="721360" cy="288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4" name="Стрелка вправо 33"/>
          <p:cNvSpPr/>
          <p:nvPr/>
        </p:nvSpPr>
        <p:spPr>
          <a:xfrm rot="20580000">
            <a:off x="6397625" y="3277870"/>
            <a:ext cx="767080" cy="288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5" name="Стрелка вправо 34"/>
          <p:cNvSpPr/>
          <p:nvPr/>
        </p:nvSpPr>
        <p:spPr>
          <a:xfrm rot="16200000">
            <a:off x="4032250" y="1529080"/>
            <a:ext cx="935990" cy="288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6" name="Стрелка вправо 35"/>
          <p:cNvSpPr/>
          <p:nvPr/>
        </p:nvSpPr>
        <p:spPr>
          <a:xfrm rot="7260000">
            <a:off x="2613025" y="4011295"/>
            <a:ext cx="615950" cy="288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  <p:sp>
        <p:nvSpPr>
          <p:cNvPr id="37" name="Стрелка вправо 36"/>
          <p:cNvSpPr/>
          <p:nvPr/>
        </p:nvSpPr>
        <p:spPr>
          <a:xfrm rot="5400000">
            <a:off x="4175760" y="4617085"/>
            <a:ext cx="935990" cy="288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Объект 2"/>
          <p:cNvSpPr>
            <a:spLocks noGrp="1"/>
          </p:cNvSpPr>
          <p:nvPr/>
        </p:nvSpPr>
        <p:spPr>
          <a:xfrm>
            <a:off x="467544" y="1268760"/>
            <a:ext cx="8676456" cy="331236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 anchorCtr="0"/>
          <a:lstStyle>
            <a:lvl1pPr marL="342900" indent="-342900" algn="l" defTabSz="914400" rtl="0" eaLnBrk="1" latinLnBrk="0" hangingPunct="1">
              <a:spcBef>
                <a:spcPts val="8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9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25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119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979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99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1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785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1970" indent="-164465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sz="2800" b="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83568" y="2571874"/>
            <a:ext cx="7776864" cy="5847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179512" y="0"/>
            <a:ext cx="8964488" cy="43396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принципы 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работы:</a:t>
            </a:r>
            <a:endParaRPr lang="ru-RU" sz="36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стоит сильно увлекаться играми соревновательного характера.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игре лучше всего использовать местоимение «мы».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в коем случае нельзя сравнивать детей, ни по каким параметрам.  При этом следует подчеркнуть значимость каждого ребенка.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выполнения задания похвалы достоин абсолютно каждый.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 составлении  сценария  следует  учитывать,  что  постепенное 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усложнение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дает ощущение прогресса и стимул двигаться вперёд.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8" name="Picture 8" descr="Играющие дети ПНГ на Прозрачном Фоне • Скачать PNG Играющие дет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3531230"/>
            <a:ext cx="6480720" cy="3326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Фон для презентации Спорт - 66 фото для презентаций и картинок на рабочий  сто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64704"/>
            <a:ext cx="7990656" cy="4419872"/>
          </a:xfrm>
        </p:spPr>
        <p:txBody>
          <a:bodyPr>
            <a:noAutofit/>
          </a:bodyPr>
          <a:lstStyle/>
          <a:p>
            <a:pPr algn="l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большинства  игр 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требуется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приспособлений.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Местом  проведения  </a:t>
            </a:r>
            <a:r>
              <a:rPr lang="ru-RU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тимбилдинга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может  быть  и группа детского сада,  и  спортивный  и  музыкальный залы,  и  физкультурная 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площадка, 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живописные  зоны  отдыха  –  главное,  оторваться  от  привычного рабочего места.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ns2.mir-konkursov.ru/userfiles/29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283968" y="4149080"/>
            <a:ext cx="3384376" cy="259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/>
          <p:nvPr/>
        </p:nvSpPr>
        <p:spPr>
          <a:xfrm>
            <a:off x="467544" y="40466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Достоинство  технологии  детского  </a:t>
            </a:r>
            <a:r>
              <a:rPr kumimoji="0" lang="ru-RU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тимбилдинга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4643</TotalTime>
  <Words>333</Words>
  <Application>Microsoft Office PowerPoint</Application>
  <PresentationFormat>Экран (4:3)</PresentationFormat>
  <Paragraphs>57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 </vt:lpstr>
      <vt:lpstr>Слайд 8</vt:lpstr>
      <vt:lpstr> для  большинства  игр  не требуется  никаких приспособлений.  Местом  проведения  тимбилдинга  может  быть  и группа детского сада,  и  спортивный  и  музыкальный залы,  и  физкультурная площадка,  живописные  зоны  отдыха  –  главное,  оторваться  от  привычного рабочего места. 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Таким образом, детский тимбилдинг  превращается из простого активного  времяпровождения в увлекательный и  мощный инструмент, закладывающий  фундамент психологически стабильного  и успешного человека в будущем.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 Windows</dc:creator>
  <cp:lastModifiedBy>Пользователь Windows</cp:lastModifiedBy>
  <cp:revision>1035</cp:revision>
  <dcterms:created xsi:type="dcterms:W3CDTF">2022-05-08T15:29:00Z</dcterms:created>
  <dcterms:modified xsi:type="dcterms:W3CDTF">2022-09-05T16:29:59Z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98A770B6A8164C7CAE6A5B99AFE88487</vt:lpwstr>
  </property>
  <property fmtid="{D5CDD505-2E9C-101B-9397-08002B2CF9AE}" pid="3" name="KSOProductBuildVer">
    <vt:lpwstr>1049-11.2.0.11254</vt:lpwstr>
  </property>
</Properties>
</file>