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309" r:id="rId13"/>
    <p:sldId id="267" r:id="rId14"/>
    <p:sldId id="268" r:id="rId15"/>
    <p:sldId id="290" r:id="rId16"/>
    <p:sldId id="291" r:id="rId17"/>
    <p:sldId id="292" r:id="rId18"/>
    <p:sldId id="293" r:id="rId19"/>
    <p:sldId id="294" r:id="rId20"/>
    <p:sldId id="269" r:id="rId21"/>
    <p:sldId id="270" r:id="rId22"/>
    <p:sldId id="274" r:id="rId23"/>
    <p:sldId id="275" r:id="rId24"/>
    <p:sldId id="308" r:id="rId25"/>
    <p:sldId id="276" r:id="rId26"/>
    <p:sldId id="277" r:id="rId27"/>
    <p:sldId id="278" r:id="rId28"/>
    <p:sldId id="279" r:id="rId29"/>
    <p:sldId id="280" r:id="rId30"/>
    <p:sldId id="281" r:id="rId31"/>
    <p:sldId id="282" r:id="rId32"/>
    <p:sldId id="283" r:id="rId33"/>
    <p:sldId id="295" r:id="rId34"/>
    <p:sldId id="296" r:id="rId35"/>
    <p:sldId id="299" r:id="rId36"/>
    <p:sldId id="298" r:id="rId37"/>
    <p:sldId id="302" r:id="rId38"/>
    <p:sldId id="303" r:id="rId39"/>
    <p:sldId id="307" r:id="rId40"/>
    <p:sldId id="297" r:id="rId41"/>
    <p:sldId id="304" r:id="rId42"/>
    <p:sldId id="300" r:id="rId43"/>
    <p:sldId id="301" r:id="rId44"/>
    <p:sldId id="305" r:id="rId45"/>
    <p:sldId id="306" r:id="rId46"/>
    <p:sldId id="288" r:id="rId47"/>
    <p:sldId id="289" r:id="rId4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14.09.2022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14.09.2022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14.09.2022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14.09.2022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14.09.2022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14.09.2022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2" y="14599"/>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87524" y="224644"/>
            <a:ext cx="8568952" cy="6408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ru-RU" b="1" dirty="0" smtClean="0">
                <a:solidFill>
                  <a:schemeClr val="tx2">
                    <a:lumMod val="75000"/>
                  </a:schemeClr>
                </a:solidFill>
              </a:rPr>
              <a:t>Муниципальное дошкольное образовательное автономное учреждение </a:t>
            </a:r>
          </a:p>
          <a:p>
            <a:pPr algn="ctr"/>
            <a:r>
              <a:rPr lang="ru-RU" b="1" dirty="0" smtClean="0">
                <a:solidFill>
                  <a:schemeClr val="tx2">
                    <a:lumMod val="75000"/>
                  </a:schemeClr>
                </a:solidFill>
              </a:rPr>
              <a:t>«Детский сад № 221 «Сказка» комбинированного вида г. Орска»</a:t>
            </a:r>
          </a:p>
          <a:p>
            <a:pPr algn="ctr"/>
            <a:endParaRPr lang="ru-RU" sz="3200" b="1" dirty="0">
              <a:solidFill>
                <a:srgbClr val="7030A0"/>
              </a:solidFill>
            </a:endParaRPr>
          </a:p>
          <a:p>
            <a:pPr algn="ctr"/>
            <a:r>
              <a:rPr lang="ru-RU" sz="3200" b="1" dirty="0" smtClean="0">
                <a:solidFill>
                  <a:srgbClr val="002060"/>
                </a:solidFill>
              </a:rPr>
              <a:t>Презентация </a:t>
            </a:r>
            <a:r>
              <a:rPr lang="ru-RU" sz="3200" b="1" dirty="0" smtClean="0">
                <a:solidFill>
                  <a:srgbClr val="002060"/>
                </a:solidFill>
              </a:rPr>
              <a:t>опыта работы</a:t>
            </a:r>
          </a:p>
          <a:p>
            <a:pPr algn="ctr"/>
            <a:endParaRPr lang="ru-RU" sz="3200" b="1" dirty="0">
              <a:solidFill>
                <a:srgbClr val="7030A0"/>
              </a:solidFill>
            </a:endParaRPr>
          </a:p>
          <a:p>
            <a:pPr algn="ctr"/>
            <a:r>
              <a:rPr lang="ru-RU" sz="3600" b="1" u="sng" dirty="0" smtClean="0">
                <a:solidFill>
                  <a:srgbClr val="002060"/>
                </a:solidFill>
              </a:rPr>
              <a:t>«Современные образовательные конструкторы:</a:t>
            </a:r>
            <a:r>
              <a:rPr lang="ru-RU" sz="3600" b="1" u="sng" dirty="0" smtClean="0">
                <a:solidFill>
                  <a:srgbClr val="FF0000"/>
                </a:solidFill>
              </a:rPr>
              <a:t> Йохокуб, ТИКО, </a:t>
            </a:r>
            <a:r>
              <a:rPr lang="ru-RU" sz="3600" b="1" u="sng" dirty="0" err="1" smtClean="0">
                <a:solidFill>
                  <a:srgbClr val="FF0000"/>
                </a:solidFill>
              </a:rPr>
              <a:t>Фанкластик</a:t>
            </a:r>
            <a:r>
              <a:rPr lang="ru-RU" sz="3600" b="1" u="sng" dirty="0">
                <a:solidFill>
                  <a:srgbClr val="FF0000"/>
                </a:solidFill>
              </a:rPr>
              <a:t> </a:t>
            </a:r>
            <a:r>
              <a:rPr lang="ru-RU" sz="3600" b="1" u="sng" dirty="0" smtClean="0">
                <a:solidFill>
                  <a:srgbClr val="002060"/>
                </a:solidFill>
              </a:rPr>
              <a:t>– как средство формирования инженерного мышления дошкольников</a:t>
            </a:r>
            <a:r>
              <a:rPr lang="ru-RU" sz="3600" b="1" dirty="0" smtClean="0">
                <a:solidFill>
                  <a:srgbClr val="002060"/>
                </a:solidFill>
              </a:rPr>
              <a:t>»</a:t>
            </a:r>
            <a:endParaRPr lang="ru-RU" sz="3600" b="1" dirty="0" smtClean="0">
              <a:solidFill>
                <a:srgbClr val="002060"/>
              </a:solidFill>
            </a:endParaRPr>
          </a:p>
          <a:p>
            <a:pPr algn="r"/>
            <a:endParaRPr lang="ru-RU" sz="2400" b="1" dirty="0" smtClean="0">
              <a:solidFill>
                <a:srgbClr val="7030A0"/>
              </a:solidFill>
            </a:endParaRPr>
          </a:p>
          <a:p>
            <a:pPr algn="r"/>
            <a:r>
              <a:rPr lang="ru-RU" sz="2400" b="1" dirty="0" smtClean="0">
                <a:solidFill>
                  <a:schemeClr val="tx2">
                    <a:lumMod val="75000"/>
                  </a:schemeClr>
                </a:solidFill>
              </a:rPr>
              <a:t>Воспитатель МДОАУ №221 </a:t>
            </a:r>
          </a:p>
          <a:p>
            <a:pPr algn="r"/>
            <a:r>
              <a:rPr lang="ru-RU" sz="2400" b="1" dirty="0" smtClean="0">
                <a:solidFill>
                  <a:schemeClr val="tx2">
                    <a:lumMod val="75000"/>
                  </a:schemeClr>
                </a:solidFill>
              </a:rPr>
              <a:t>Богданова Т.В.</a:t>
            </a:r>
          </a:p>
          <a:p>
            <a:pPr algn="r"/>
            <a:r>
              <a:rPr lang="en-US" sz="2400" b="1" dirty="0" smtClean="0">
                <a:solidFill>
                  <a:schemeClr val="tx2">
                    <a:lumMod val="75000"/>
                  </a:schemeClr>
                </a:solidFill>
              </a:rPr>
              <a:t>I</a:t>
            </a:r>
            <a:r>
              <a:rPr lang="ru-RU" sz="2400" b="1" dirty="0" smtClean="0">
                <a:solidFill>
                  <a:schemeClr val="tx2">
                    <a:lumMod val="75000"/>
                  </a:schemeClr>
                </a:solidFill>
              </a:rPr>
              <a:t> кв. категория</a:t>
            </a:r>
            <a:r>
              <a:rPr lang="en-US" sz="2400" b="1" dirty="0" smtClean="0">
                <a:solidFill>
                  <a:schemeClr val="tx2">
                    <a:lumMod val="75000"/>
                  </a:schemeClr>
                </a:solidFill>
              </a:rPr>
              <a:t> </a:t>
            </a:r>
            <a:endParaRPr lang="ru-RU" sz="2400" b="1" dirty="0">
              <a:solidFill>
                <a:schemeClr val="tx2">
                  <a:lumMod val="75000"/>
                </a:schemeClr>
              </a:solidFill>
            </a:endParaRPr>
          </a:p>
          <a:p>
            <a:pPr algn="ctr"/>
            <a:endParaRPr lang="ru-RU" sz="3600" b="1" dirty="0">
              <a:solidFill>
                <a:schemeClr val="tx2">
                  <a:lumMod val="75000"/>
                </a:schemeClr>
              </a:solidFill>
            </a:endParaRPr>
          </a:p>
        </p:txBody>
      </p:sp>
    </p:spTree>
    <p:extLst>
      <p:ext uri="{BB962C8B-B14F-4D97-AF65-F5344CB8AC3E}">
        <p14:creationId xmlns:p14="http://schemas.microsoft.com/office/powerpoint/2010/main" val="36981560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19"/>
            <a:ext cx="9144000" cy="690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821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920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2089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32656"/>
            <a:ext cx="842733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6953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7" y="10552"/>
            <a:ext cx="9217717" cy="684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414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7366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8330279"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3281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32656"/>
            <a:ext cx="8334726"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959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484028"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108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260648"/>
            <a:ext cx="8380405"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1770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496944" cy="639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293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88"/>
            <a:ext cx="9150926" cy="685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4024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 y="15668"/>
            <a:ext cx="9134903" cy="6842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9977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2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124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68562" y="188640"/>
            <a:ext cx="3411550" cy="1107996"/>
          </a:xfrm>
          <a:prstGeom prst="rect">
            <a:avLst/>
          </a:prstGeom>
        </p:spPr>
        <p:txBody>
          <a:bodyPr wrap="square">
            <a:spAutoFit/>
          </a:bodyPr>
          <a:lstStyle/>
          <a:p>
            <a:r>
              <a:rPr lang="ru-RU" sz="6600" b="1" dirty="0">
                <a:ln w="10541" cmpd="sng">
                  <a:solidFill>
                    <a:srgbClr val="FF0000"/>
                  </a:solidFill>
                  <a:prstDash val="solid"/>
                </a:ln>
                <a:solidFill>
                  <a:srgbClr val="FF0000"/>
                </a:solidFill>
                <a:ea typeface="Calibri"/>
                <a:cs typeface="Times New Roman"/>
              </a:rPr>
              <a:t>«ТИКО» </a:t>
            </a:r>
            <a:endParaRPr lang="ru-RU" sz="6600" dirty="0">
              <a:solidFill>
                <a:prstClr val="black"/>
              </a:solidFill>
            </a:endParaRPr>
          </a:p>
        </p:txBody>
      </p:sp>
      <p:pic>
        <p:nvPicPr>
          <p:cNvPr id="133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701" y="99268"/>
            <a:ext cx="3207120" cy="953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940" y="1124744"/>
            <a:ext cx="3851243" cy="2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1444" y="1080832"/>
            <a:ext cx="3909791" cy="293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6094" y="3140967"/>
            <a:ext cx="2688887" cy="358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047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95536" y="1124744"/>
            <a:ext cx="5544616" cy="4924425"/>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r>
              <a:rPr lang="ru-RU" sz="2000" dirty="0" smtClean="0">
                <a:ln>
                  <a:solidFill>
                    <a:srgbClr val="0070C0"/>
                  </a:solidFill>
                </a:ln>
                <a:solidFill>
                  <a:srgbClr val="4F81BD">
                    <a:lumMod val="75000"/>
                  </a:srgbClr>
                </a:solidFill>
                <a:latin typeface="Times New Roman"/>
              </a:rPr>
              <a:t>Автор</a:t>
            </a:r>
            <a:r>
              <a:rPr lang="ru-RU" sz="2000" dirty="0">
                <a:ln>
                  <a:solidFill>
                    <a:srgbClr val="0070C0"/>
                  </a:solidFill>
                </a:ln>
                <a:solidFill>
                  <a:srgbClr val="4F81BD">
                    <a:lumMod val="75000"/>
                  </a:srgbClr>
                </a:solidFill>
                <a:latin typeface="Times New Roman"/>
              </a:rPr>
              <a:t> </a:t>
            </a:r>
            <a:r>
              <a:rPr lang="ru-RU" sz="2000" i="1" dirty="0">
                <a:ln>
                  <a:solidFill>
                    <a:srgbClr val="FF0000"/>
                  </a:solidFill>
                </a:ln>
                <a:solidFill>
                  <a:srgbClr val="FF0000"/>
                </a:solidFill>
                <a:latin typeface="Times New Roman"/>
              </a:rPr>
              <a:t>«</a:t>
            </a:r>
            <a:r>
              <a:rPr lang="ru-RU" sz="2000" b="1" i="1" dirty="0">
                <a:ln>
                  <a:solidFill>
                    <a:srgbClr val="FF0000"/>
                  </a:solidFill>
                </a:ln>
                <a:solidFill>
                  <a:srgbClr val="FF0000"/>
                </a:solidFill>
                <a:latin typeface="Times New Roman"/>
              </a:rPr>
              <a:t>Йохокуба</a:t>
            </a:r>
            <a:r>
              <a:rPr lang="ru-RU" sz="2000" i="1" dirty="0">
                <a:ln>
                  <a:solidFill>
                    <a:srgbClr val="FF0000"/>
                  </a:solidFill>
                </a:ln>
                <a:solidFill>
                  <a:srgbClr val="FF0000"/>
                </a:solidFill>
                <a:latin typeface="Times New Roman"/>
              </a:rPr>
              <a:t>»</a:t>
            </a:r>
            <a:r>
              <a:rPr lang="ru-RU" sz="2000" dirty="0">
                <a:ln>
                  <a:solidFill>
                    <a:srgbClr val="0070C0"/>
                  </a:solidFill>
                </a:ln>
                <a:solidFill>
                  <a:srgbClr val="4F81BD">
                    <a:lumMod val="75000"/>
                  </a:srgbClr>
                </a:solidFill>
                <a:latin typeface="Times New Roman"/>
              </a:rPr>
              <a:t> Елена Чуйкова как то решила, что картон — это идеальный материал для игрушки. Он дешевый и </a:t>
            </a:r>
            <a:r>
              <a:rPr lang="ru-RU" sz="2000" b="1" dirty="0">
                <a:ln>
                  <a:solidFill>
                    <a:srgbClr val="0070C0"/>
                  </a:solidFill>
                </a:ln>
                <a:solidFill>
                  <a:srgbClr val="4F81BD">
                    <a:lumMod val="75000"/>
                  </a:srgbClr>
                </a:solidFill>
                <a:latin typeface="Times New Roman"/>
              </a:rPr>
              <a:t>экологичный</a:t>
            </a:r>
            <a:r>
              <a:rPr lang="ru-RU" sz="2000" dirty="0">
                <a:ln>
                  <a:solidFill>
                    <a:srgbClr val="0070C0"/>
                  </a:solidFill>
                </a:ln>
                <a:solidFill>
                  <a:srgbClr val="4F81BD">
                    <a:lumMod val="75000"/>
                  </a:srgbClr>
                </a:solidFill>
                <a:latin typeface="Times New Roman"/>
              </a:rPr>
              <a:t>, его можно раскрасить в любые цвета, а когда игрушка надоела, не жалко выбросить.</a:t>
            </a:r>
            <a:endParaRPr lang="ru-RU" sz="2000" dirty="0">
              <a:ln>
                <a:solidFill>
                  <a:srgbClr val="0070C0"/>
                </a:solidFill>
              </a:ln>
              <a:solidFill>
                <a:srgbClr val="4F81BD">
                  <a:lumMod val="75000"/>
                </a:srgbClr>
              </a:solidFill>
            </a:endParaRPr>
          </a:p>
          <a:p>
            <a:pPr algn="just"/>
            <a:r>
              <a:rPr lang="ru-RU" sz="2000" dirty="0" smtClean="0">
                <a:ln>
                  <a:solidFill>
                    <a:srgbClr val="FF0000"/>
                  </a:solidFill>
                </a:ln>
                <a:solidFill>
                  <a:srgbClr val="FF0000"/>
                </a:solidFill>
                <a:latin typeface="Times New Roman"/>
              </a:rPr>
              <a:t>«Йохокуб</a:t>
            </a:r>
            <a:r>
              <a:rPr lang="ru-RU" sz="2000" dirty="0">
                <a:ln>
                  <a:solidFill>
                    <a:srgbClr val="FF0000"/>
                  </a:solidFill>
                </a:ln>
                <a:solidFill>
                  <a:srgbClr val="FF0000"/>
                </a:solidFill>
                <a:latin typeface="Times New Roman"/>
              </a:rPr>
              <a:t>» </a:t>
            </a:r>
            <a:r>
              <a:rPr lang="ru-RU" sz="2000" dirty="0">
                <a:ln>
                  <a:solidFill>
                    <a:srgbClr val="0070C0"/>
                  </a:solidFill>
                </a:ln>
                <a:solidFill>
                  <a:srgbClr val="4F81BD">
                    <a:lumMod val="75000"/>
                  </a:srgbClr>
                </a:solidFill>
                <a:latin typeface="Times New Roman"/>
              </a:rPr>
              <a:t>— это картонный конструктор, позволяющий создавать различные фигуры из кубов и призм. </a:t>
            </a:r>
            <a:r>
              <a:rPr lang="ru-RU" sz="2000" dirty="0">
                <a:ln>
                  <a:solidFill>
                    <a:srgbClr val="0070C0"/>
                  </a:solidFill>
                </a:ln>
                <a:solidFill>
                  <a:srgbClr val="4F81BD">
                    <a:lumMod val="75000"/>
                  </a:srgbClr>
                </a:solidFill>
                <a:latin typeface="Times New Roman"/>
              </a:rPr>
              <a:t>Игрушка развивает воображение и мелкую моторику. </a:t>
            </a:r>
            <a:endParaRPr lang="ru-RU" sz="2000" dirty="0" smtClean="0">
              <a:ln>
                <a:solidFill>
                  <a:srgbClr val="0070C0"/>
                </a:solidFill>
              </a:ln>
              <a:solidFill>
                <a:srgbClr val="4F81BD">
                  <a:lumMod val="75000"/>
                </a:srgbClr>
              </a:solidFill>
              <a:latin typeface="Times New Roman"/>
            </a:endParaRPr>
          </a:p>
          <a:p>
            <a:pPr algn="just"/>
            <a:r>
              <a:rPr lang="ru-RU" sz="2000" dirty="0" smtClean="0">
                <a:ln>
                  <a:solidFill>
                    <a:srgbClr val="0070C0"/>
                  </a:solidFill>
                </a:ln>
                <a:solidFill>
                  <a:srgbClr val="0070C0"/>
                </a:solidFill>
                <a:latin typeface="Times New Roman"/>
              </a:rPr>
              <a:t>Конструктор </a:t>
            </a:r>
            <a:r>
              <a:rPr lang="ru-RU" sz="2000" dirty="0">
                <a:ln>
                  <a:solidFill>
                    <a:srgbClr val="0070C0"/>
                  </a:solidFill>
                </a:ln>
                <a:solidFill>
                  <a:srgbClr val="0070C0"/>
                </a:solidFill>
                <a:latin typeface="Times New Roman"/>
              </a:rPr>
              <a:t>состоит из кубиков и призм, которые собираются в 3D из плоских форм и соединяются между собой скобами в любом направлении двумя способами.</a:t>
            </a:r>
            <a:endParaRPr lang="ru-RU" sz="2000" dirty="0">
              <a:ln>
                <a:solidFill>
                  <a:srgbClr val="0070C0"/>
                </a:solidFill>
              </a:ln>
              <a:solidFill>
                <a:srgbClr val="0070C0"/>
              </a:solidFill>
            </a:endParaRPr>
          </a:p>
          <a:p>
            <a:pPr algn="just"/>
            <a:r>
              <a:rPr lang="ru-RU" sz="2000" dirty="0">
                <a:ln>
                  <a:solidFill>
                    <a:srgbClr val="0070C0"/>
                  </a:solidFill>
                </a:ln>
                <a:solidFill>
                  <a:srgbClr val="0070C0"/>
                </a:solidFill>
                <a:latin typeface="Times New Roman"/>
              </a:rPr>
              <a:t>Кубики из картона очень легко декорировать — раскрашивать, наклеивать стикеры, </a:t>
            </a:r>
            <a:r>
              <a:rPr lang="ru-RU" sz="2000" dirty="0" smtClean="0">
                <a:ln>
                  <a:solidFill>
                    <a:srgbClr val="0070C0"/>
                  </a:solidFill>
                </a:ln>
                <a:solidFill>
                  <a:srgbClr val="0070C0"/>
                </a:solidFill>
                <a:latin typeface="Times New Roman"/>
              </a:rPr>
              <a:t>аппликации.</a:t>
            </a:r>
            <a:endParaRPr lang="ru-RU" sz="2000" dirty="0">
              <a:ln>
                <a:solidFill>
                  <a:srgbClr val="0070C0"/>
                </a:solidFill>
              </a:ln>
              <a:solidFill>
                <a:srgbClr val="0070C0"/>
              </a:solidFill>
            </a:endParaRPr>
          </a:p>
          <a:p>
            <a:pPr algn="just"/>
            <a:endParaRPr lang="ru-RU" sz="1400" dirty="0">
              <a:ln>
                <a:solidFill>
                  <a:srgbClr val="0070C0"/>
                </a:solidFill>
              </a:ln>
              <a:solidFill>
                <a:srgbClr val="4F81BD">
                  <a:lumMod val="75000"/>
                </a:srgbClr>
              </a:solidFill>
            </a:endParaRPr>
          </a:p>
        </p:txBody>
      </p:sp>
      <p:sp>
        <p:nvSpPr>
          <p:cNvPr id="3" name="Прямоугольник 2"/>
          <p:cNvSpPr/>
          <p:nvPr/>
        </p:nvSpPr>
        <p:spPr>
          <a:xfrm>
            <a:off x="1475656" y="188640"/>
            <a:ext cx="3312368" cy="830997"/>
          </a:xfrm>
          <a:prstGeom prst="rect">
            <a:avLst/>
          </a:prstGeom>
        </p:spPr>
        <p:txBody>
          <a:bodyPr wrap="square">
            <a:spAutoFit/>
          </a:bodyPr>
          <a:lstStyle/>
          <a:p>
            <a:r>
              <a:rPr lang="ru-RU" sz="4800" b="1" dirty="0">
                <a:ln>
                  <a:solidFill>
                    <a:srgbClr val="FF0000"/>
                  </a:solidFill>
                </a:ln>
                <a:solidFill>
                  <a:srgbClr val="FF0000"/>
                </a:solidFill>
                <a:latin typeface="Times New Roman"/>
              </a:rPr>
              <a:t>«Йохокуб» </a:t>
            </a:r>
            <a:endParaRPr lang="ru-RU" sz="4400" b="1" dirty="0">
              <a:solidFill>
                <a:prstClr val="black"/>
              </a:solidFill>
            </a:endParaRPr>
          </a:p>
        </p:txBody>
      </p:sp>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153" y="973850"/>
            <a:ext cx="3083326" cy="176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2763530"/>
            <a:ext cx="2226018" cy="2116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931337"/>
            <a:ext cx="1986618" cy="175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566" y="51688"/>
            <a:ext cx="2735874" cy="93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17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475656" y="188640"/>
            <a:ext cx="3312368" cy="830997"/>
          </a:xfrm>
          <a:prstGeom prst="rect">
            <a:avLst/>
          </a:prstGeom>
        </p:spPr>
        <p:txBody>
          <a:bodyPr wrap="square">
            <a:spAutoFit/>
          </a:bodyPr>
          <a:lstStyle/>
          <a:p>
            <a:r>
              <a:rPr lang="ru-RU" sz="4800" b="1" dirty="0">
                <a:ln>
                  <a:solidFill>
                    <a:srgbClr val="FF0000"/>
                  </a:solidFill>
                </a:ln>
                <a:solidFill>
                  <a:srgbClr val="FF0000"/>
                </a:solidFill>
                <a:latin typeface="Times New Roman"/>
              </a:rPr>
              <a:t>«Йохокуб» </a:t>
            </a:r>
            <a:endParaRPr lang="ru-RU" sz="4400" b="1" dirty="0">
              <a:solidFill>
                <a:prstClr val="black"/>
              </a:solidFill>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566" y="51688"/>
            <a:ext cx="2735874" cy="93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8" name="Picture 2" descr="C:\Users\1\Desktop\кванториум Богданова\IMG_20220914_1605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276871"/>
            <a:ext cx="4121443" cy="3177433"/>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C:\Users\1\Desktop\кванториум Богданова\IMG_20220914_1234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8825" y="2276872"/>
            <a:ext cx="4236577" cy="3177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313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744"/>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475656" y="188640"/>
            <a:ext cx="3312368" cy="830997"/>
          </a:xfrm>
          <a:prstGeom prst="rect">
            <a:avLst/>
          </a:prstGeom>
        </p:spPr>
        <p:txBody>
          <a:bodyPr wrap="square">
            <a:spAutoFit/>
          </a:bodyPr>
          <a:lstStyle/>
          <a:p>
            <a:r>
              <a:rPr lang="ru-RU" sz="4800" b="1" dirty="0">
                <a:ln>
                  <a:solidFill>
                    <a:srgbClr val="FF0000"/>
                  </a:solidFill>
                </a:ln>
                <a:solidFill>
                  <a:srgbClr val="FF0000"/>
                </a:solidFill>
                <a:latin typeface="Times New Roman"/>
              </a:rPr>
              <a:t>«Йохокуб» </a:t>
            </a:r>
            <a:endParaRPr lang="ru-RU" sz="4400" b="1" dirty="0">
              <a:solidFill>
                <a:prstClr val="black"/>
              </a:solidFill>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566" y="51688"/>
            <a:ext cx="2735874" cy="93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019637"/>
            <a:ext cx="5195392" cy="3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3429000"/>
            <a:ext cx="4460623" cy="334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9750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744"/>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475656" y="188640"/>
            <a:ext cx="3312368" cy="830997"/>
          </a:xfrm>
          <a:prstGeom prst="rect">
            <a:avLst/>
          </a:prstGeom>
        </p:spPr>
        <p:txBody>
          <a:bodyPr wrap="square">
            <a:spAutoFit/>
          </a:bodyPr>
          <a:lstStyle/>
          <a:p>
            <a:r>
              <a:rPr lang="ru-RU" sz="4800" b="1" dirty="0">
                <a:ln>
                  <a:solidFill>
                    <a:srgbClr val="FF0000"/>
                  </a:solidFill>
                </a:ln>
                <a:solidFill>
                  <a:srgbClr val="FF0000"/>
                </a:solidFill>
                <a:latin typeface="Times New Roman"/>
              </a:rPr>
              <a:t>«Йохокуб» </a:t>
            </a:r>
            <a:endParaRPr lang="ru-RU" sz="4400" b="1" dirty="0">
              <a:solidFill>
                <a:prstClr val="black"/>
              </a:solidFill>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566" y="51688"/>
            <a:ext cx="2735874" cy="93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390" y="1124744"/>
            <a:ext cx="5036687" cy="377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054808"/>
            <a:ext cx="3881731" cy="291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65321" y="4054818"/>
            <a:ext cx="3512840" cy="263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854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744"/>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475656" y="188640"/>
            <a:ext cx="3312368" cy="830997"/>
          </a:xfrm>
          <a:prstGeom prst="rect">
            <a:avLst/>
          </a:prstGeom>
        </p:spPr>
        <p:txBody>
          <a:bodyPr wrap="square">
            <a:spAutoFit/>
          </a:bodyPr>
          <a:lstStyle/>
          <a:p>
            <a:r>
              <a:rPr lang="ru-RU" sz="4800" b="1" dirty="0">
                <a:ln>
                  <a:solidFill>
                    <a:srgbClr val="FF0000"/>
                  </a:solidFill>
                </a:ln>
                <a:solidFill>
                  <a:srgbClr val="FF0000"/>
                </a:solidFill>
                <a:latin typeface="Times New Roman"/>
              </a:rPr>
              <a:t>«Йохокуб» </a:t>
            </a:r>
            <a:endParaRPr lang="ru-RU" sz="4400" b="1" dirty="0">
              <a:solidFill>
                <a:prstClr val="black"/>
              </a:solidFill>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566" y="51688"/>
            <a:ext cx="2735874" cy="93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6417"/>
          <a:stretch/>
        </p:blipFill>
        <p:spPr bwMode="auto">
          <a:xfrm>
            <a:off x="611560" y="1412776"/>
            <a:ext cx="7560691" cy="473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5020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2767"/>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947629"/>
            <a:ext cx="5976664" cy="3785652"/>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r>
              <a:rPr lang="ru-RU" sz="2000" dirty="0">
                <a:ln>
                  <a:solidFill>
                    <a:srgbClr val="0070C0"/>
                  </a:solidFill>
                </a:ln>
                <a:solidFill>
                  <a:srgbClr val="0070C0"/>
                </a:solidFill>
                <a:latin typeface="arial"/>
              </a:rPr>
              <a:t>Конструкторы </a:t>
            </a:r>
            <a:r>
              <a:rPr lang="ru-RU" sz="2000" dirty="0">
                <a:ln>
                  <a:solidFill>
                    <a:srgbClr val="FF0000"/>
                  </a:solidFill>
                </a:ln>
                <a:solidFill>
                  <a:srgbClr val="FF0000"/>
                </a:solidFill>
                <a:latin typeface="arial"/>
              </a:rPr>
              <a:t>Polydron® </a:t>
            </a:r>
            <a:r>
              <a:rPr lang="ru-RU" sz="2000" dirty="0">
                <a:ln>
                  <a:solidFill>
                    <a:srgbClr val="0070C0"/>
                  </a:solidFill>
                </a:ln>
                <a:solidFill>
                  <a:srgbClr val="0070C0"/>
                </a:solidFill>
                <a:latin typeface="arial"/>
              </a:rPr>
              <a:t>используются по всему миру. Эти наборы — идеальное и простое в использовании решение для развития логического и пространственного мышления. Конструктор по своей сути является игрой, но с его помощью дети смогут освоить даже самые необычные математические и пространственные задачи, научатся фантазировать и смогут придумать свои модели и </a:t>
            </a:r>
            <a:r>
              <a:rPr lang="ru-RU" sz="2000" dirty="0" smtClean="0">
                <a:ln>
                  <a:solidFill>
                    <a:srgbClr val="0070C0"/>
                  </a:solidFill>
                </a:ln>
                <a:solidFill>
                  <a:srgbClr val="0070C0"/>
                </a:solidFill>
                <a:latin typeface="arial"/>
              </a:rPr>
              <a:t>фигуры</a:t>
            </a:r>
            <a:r>
              <a:rPr lang="ru-RU" sz="2000" dirty="0">
                <a:ln>
                  <a:solidFill>
                    <a:srgbClr val="0070C0"/>
                  </a:solidFill>
                </a:ln>
                <a:solidFill>
                  <a:srgbClr val="0070C0"/>
                </a:solidFill>
                <a:latin typeface="arial"/>
              </a:rPr>
              <a:t>. Детали конструкторов идеально крепятся друг к другу, благодаря чему дети без проблем будут строить 2- и 3-мерные фигуры.</a:t>
            </a:r>
            <a:endParaRPr lang="ru-RU" sz="2000" dirty="0">
              <a:ln>
                <a:solidFill>
                  <a:srgbClr val="0070C0"/>
                </a:solidFill>
              </a:ln>
              <a:solidFill>
                <a:srgbClr val="0070C0"/>
              </a:solidFill>
            </a:endParaRPr>
          </a:p>
        </p:txBody>
      </p:sp>
      <p:sp>
        <p:nvSpPr>
          <p:cNvPr id="4" name="Прямоугольник 3"/>
          <p:cNvSpPr/>
          <p:nvPr/>
        </p:nvSpPr>
        <p:spPr>
          <a:xfrm>
            <a:off x="1547664" y="116632"/>
            <a:ext cx="3528392" cy="830997"/>
          </a:xfrm>
          <a:prstGeom prst="rect">
            <a:avLst/>
          </a:prstGeom>
        </p:spPr>
        <p:txBody>
          <a:bodyPr wrap="square">
            <a:spAutoFit/>
          </a:bodyPr>
          <a:lstStyle/>
          <a:p>
            <a:r>
              <a:rPr lang="ru-RU" sz="4800" b="1" dirty="0" smtClean="0">
                <a:ln>
                  <a:solidFill>
                    <a:srgbClr val="FF0000"/>
                  </a:solidFill>
                </a:ln>
                <a:solidFill>
                  <a:srgbClr val="FF0000"/>
                </a:solidFill>
                <a:latin typeface="arial"/>
              </a:rPr>
              <a:t>Polydron</a:t>
            </a:r>
            <a:endParaRPr lang="ru-RU" sz="4400" b="1" dirty="0">
              <a:solidFill>
                <a:prstClr val="black"/>
              </a:solidFill>
            </a:endParaRPr>
          </a:p>
        </p:txBody>
      </p:sp>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947629"/>
            <a:ext cx="1747971" cy="304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9695" y="4022786"/>
            <a:ext cx="1878837" cy="259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4776275"/>
            <a:ext cx="2054161" cy="193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4871545"/>
            <a:ext cx="1746748" cy="174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80974" y="5084622"/>
            <a:ext cx="1973740" cy="131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6156176" y="208964"/>
            <a:ext cx="2679815" cy="646331"/>
          </a:xfrm>
          <a:prstGeom prst="rect">
            <a:avLst/>
          </a:prstGeom>
          <a:solidFill>
            <a:schemeClr val="bg1"/>
          </a:solidFill>
          <a:ln>
            <a:solidFill>
              <a:schemeClr val="bg1"/>
            </a:solidFill>
          </a:ln>
        </p:spPr>
        <p:txBody>
          <a:bodyPr wrap="square">
            <a:spAutoFit/>
          </a:bodyPr>
          <a:lstStyle/>
          <a:p>
            <a:r>
              <a:rPr lang="ru-RU" sz="3600" b="1" dirty="0">
                <a:ln>
                  <a:solidFill>
                    <a:prstClr val="black"/>
                  </a:solidFill>
                </a:ln>
                <a:solidFill>
                  <a:prstClr val="black"/>
                </a:solidFill>
                <a:latin typeface="arial"/>
              </a:rPr>
              <a:t>Polydron®</a:t>
            </a:r>
            <a:endParaRPr lang="ru-RU" sz="3200" b="1" dirty="0">
              <a:ln>
                <a:solidFill>
                  <a:prstClr val="black"/>
                </a:solidFill>
              </a:ln>
              <a:solidFill>
                <a:prstClr val="black"/>
              </a:solidFill>
            </a:endParaRPr>
          </a:p>
        </p:txBody>
      </p:sp>
      <p:pic>
        <p:nvPicPr>
          <p:cNvPr id="1434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4597" y="116632"/>
            <a:ext cx="3707385" cy="7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39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36712"/>
            <a:ext cx="3978771" cy="3096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669" y="827940"/>
            <a:ext cx="4576348" cy="3327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9317" y="3717032"/>
            <a:ext cx="3873996" cy="299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09317" y="116632"/>
            <a:ext cx="4342526" cy="711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n w="10541" cmpd="sng">
                  <a:solidFill>
                    <a:srgbClr val="FF0000"/>
                  </a:solidFill>
                  <a:prstDash val="solid"/>
                </a:ln>
                <a:solidFill>
                  <a:srgbClr val="FF0000"/>
                </a:solidFill>
              </a:rPr>
              <a:t>Виды конструктора Полидрон</a:t>
            </a:r>
            <a:endParaRPr lang="ru-RU" sz="2400" b="1" dirty="0">
              <a:ln w="10541" cmpd="sng">
                <a:solidFill>
                  <a:srgbClr val="FF0000"/>
                </a:solidFill>
                <a:prstDash val="solid"/>
              </a:ln>
              <a:solidFill>
                <a:srgbClr val="FF0000"/>
              </a:solidFill>
            </a:endParaRPr>
          </a:p>
        </p:txBody>
      </p:sp>
    </p:spTree>
    <p:extLst>
      <p:ext uri="{BB962C8B-B14F-4D97-AF65-F5344CB8AC3E}">
        <p14:creationId xmlns:p14="http://schemas.microsoft.com/office/powerpoint/2010/main" val="4041037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0"/>
            <a:ext cx="9141696" cy="6859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46415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09317" y="116632"/>
            <a:ext cx="4342526" cy="711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4800" b="1" dirty="0">
                <a:ln>
                  <a:solidFill>
                    <a:srgbClr val="FF0000"/>
                  </a:solidFill>
                </a:ln>
                <a:solidFill>
                  <a:srgbClr val="FF0000"/>
                </a:solidFill>
                <a:latin typeface="arial"/>
              </a:rPr>
              <a:t>Polydron</a:t>
            </a:r>
            <a:endParaRPr lang="ru-RU" sz="4400" b="1" dirty="0">
              <a:solidFill>
                <a:prstClr val="black"/>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827940"/>
            <a:ext cx="7632848" cy="5724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7371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908720"/>
            <a:ext cx="6336704" cy="4801314"/>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r>
              <a:rPr lang="ru-RU" dirty="0">
                <a:ln>
                  <a:solidFill>
                    <a:srgbClr val="0070C0"/>
                  </a:solidFill>
                </a:ln>
                <a:solidFill>
                  <a:srgbClr val="0070C0"/>
                </a:solidFill>
                <a:latin typeface="Tahoma"/>
              </a:rPr>
              <a:t>Замечательный конструктор нового поколения </a:t>
            </a:r>
            <a:r>
              <a:rPr lang="ru-RU" dirty="0">
                <a:ln>
                  <a:solidFill>
                    <a:srgbClr val="FF0000"/>
                  </a:solidFill>
                </a:ln>
                <a:solidFill>
                  <a:srgbClr val="FF0000"/>
                </a:solidFill>
                <a:latin typeface="Tahoma"/>
              </a:rPr>
              <a:t>"Кубус" </a:t>
            </a:r>
            <a:r>
              <a:rPr lang="ru-RU" dirty="0">
                <a:ln>
                  <a:solidFill>
                    <a:srgbClr val="0070C0"/>
                  </a:solidFill>
                </a:ln>
                <a:solidFill>
                  <a:srgbClr val="0070C0"/>
                </a:solidFill>
                <a:latin typeface="Tahoma"/>
              </a:rPr>
              <a:t>предназначен для 3D моделирования и создания плоскостных фигур. Он достаточно прост в применении и идеально подойдет для детей в возрасте от трех лет. </a:t>
            </a:r>
            <a:r>
              <a:rPr lang="ru-RU" dirty="0">
                <a:ln>
                  <a:solidFill>
                    <a:srgbClr val="0070C0"/>
                  </a:solidFill>
                </a:ln>
                <a:solidFill>
                  <a:srgbClr val="0070C0"/>
                </a:solidFill>
              </a:rPr>
              <a:t/>
            </a:r>
            <a:br>
              <a:rPr lang="ru-RU" dirty="0">
                <a:ln>
                  <a:solidFill>
                    <a:srgbClr val="0070C0"/>
                  </a:solidFill>
                </a:ln>
                <a:solidFill>
                  <a:srgbClr val="0070C0"/>
                </a:solidFill>
              </a:rPr>
            </a:br>
            <a:r>
              <a:rPr lang="ru-RU" dirty="0">
                <a:ln>
                  <a:solidFill>
                    <a:srgbClr val="0070C0"/>
                  </a:solidFill>
                </a:ln>
                <a:solidFill>
                  <a:srgbClr val="0070C0"/>
                </a:solidFill>
                <a:latin typeface="Tahoma"/>
              </a:rPr>
              <a:t>Яркие необычные кубики из пластмассы можно закреплять, ставя друг на друга или использовать только одну половину детали для создания объемных поделок. Кубики разного цвета. Кроме основных оттенков есть еще розовый, коричневый, оранжевый, белый и фиолетовый цвета</a:t>
            </a:r>
            <a:r>
              <a:rPr lang="ru-RU" dirty="0" smtClean="0">
                <a:ln>
                  <a:solidFill>
                    <a:srgbClr val="0070C0"/>
                  </a:solidFill>
                </a:ln>
                <a:solidFill>
                  <a:srgbClr val="0070C0"/>
                </a:solidFill>
                <a:latin typeface="Tahoma"/>
              </a:rPr>
              <a:t>.</a:t>
            </a:r>
            <a:r>
              <a:rPr lang="ru-RU" dirty="0">
                <a:ln>
                  <a:solidFill>
                    <a:srgbClr val="0070C0"/>
                  </a:solidFill>
                </a:ln>
                <a:solidFill>
                  <a:srgbClr val="0070C0"/>
                </a:solidFill>
              </a:rPr>
              <a:t/>
            </a:r>
            <a:br>
              <a:rPr lang="ru-RU" dirty="0">
                <a:ln>
                  <a:solidFill>
                    <a:srgbClr val="0070C0"/>
                  </a:solidFill>
                </a:ln>
                <a:solidFill>
                  <a:srgbClr val="0070C0"/>
                </a:solidFill>
              </a:rPr>
            </a:br>
            <a:r>
              <a:rPr lang="ru-RU" dirty="0">
                <a:ln>
                  <a:solidFill>
                    <a:srgbClr val="0070C0"/>
                  </a:solidFill>
                </a:ln>
                <a:solidFill>
                  <a:srgbClr val="0070C0"/>
                </a:solidFill>
                <a:latin typeface="Tahoma"/>
              </a:rPr>
              <a:t>Из такого конструктора можно собрать все, что угодно: деревья, сфинкса и египетские пирамиды, всадника на лошади, корабль и так далее. </a:t>
            </a:r>
            <a:r>
              <a:rPr lang="ru-RU" dirty="0">
                <a:ln>
                  <a:solidFill>
                    <a:srgbClr val="0070C0"/>
                  </a:solidFill>
                </a:ln>
                <a:solidFill>
                  <a:srgbClr val="0070C0"/>
                </a:solidFill>
              </a:rPr>
              <a:t/>
            </a:r>
            <a:br>
              <a:rPr lang="ru-RU" dirty="0">
                <a:ln>
                  <a:solidFill>
                    <a:srgbClr val="0070C0"/>
                  </a:solidFill>
                </a:ln>
                <a:solidFill>
                  <a:srgbClr val="0070C0"/>
                </a:solidFill>
              </a:rPr>
            </a:br>
            <a:r>
              <a:rPr lang="ru-RU" dirty="0">
                <a:ln>
                  <a:solidFill>
                    <a:srgbClr val="0070C0"/>
                  </a:solidFill>
                </a:ln>
                <a:solidFill>
                  <a:srgbClr val="0070C0"/>
                </a:solidFill>
                <a:latin typeface="Tahoma"/>
              </a:rPr>
              <a:t>Во время увлекательного занятия ваш ребенок разовьет мелкую моторику пальцев и кистей рук, пространственное и логическое мышление, в полной мере проявит свои творческие способности.</a:t>
            </a:r>
            <a:endParaRPr lang="ru-RU" dirty="0">
              <a:ln>
                <a:solidFill>
                  <a:srgbClr val="0070C0"/>
                </a:solidFill>
              </a:ln>
              <a:solidFill>
                <a:srgbClr val="0070C0"/>
              </a:solidFill>
            </a:endParaRPr>
          </a:p>
        </p:txBody>
      </p:sp>
      <p:sp>
        <p:nvSpPr>
          <p:cNvPr id="3" name="Прямоугольник 2"/>
          <p:cNvSpPr/>
          <p:nvPr/>
        </p:nvSpPr>
        <p:spPr>
          <a:xfrm>
            <a:off x="2195736" y="116632"/>
            <a:ext cx="2664296" cy="769441"/>
          </a:xfrm>
          <a:prstGeom prst="rect">
            <a:avLst/>
          </a:prstGeom>
        </p:spPr>
        <p:txBody>
          <a:bodyPr wrap="square">
            <a:spAutoFit/>
          </a:bodyPr>
          <a:lstStyle/>
          <a:p>
            <a:r>
              <a:rPr lang="ru-RU" sz="4400" b="1" dirty="0">
                <a:ln>
                  <a:solidFill>
                    <a:srgbClr val="FF0000"/>
                  </a:solidFill>
                </a:ln>
                <a:solidFill>
                  <a:srgbClr val="FF0000"/>
                </a:solidFill>
                <a:latin typeface="Tahoma"/>
              </a:rPr>
              <a:t>"Кубус" </a:t>
            </a:r>
            <a:endParaRPr lang="ru-RU" sz="4400" b="1" dirty="0">
              <a:solidFill>
                <a:prstClr val="black"/>
              </a:solidFill>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097" y="4653136"/>
            <a:ext cx="2436490" cy="195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292" y="472899"/>
            <a:ext cx="2324101" cy="227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8747" y="2924944"/>
            <a:ext cx="2265190" cy="153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4583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116632"/>
            <a:ext cx="2664296" cy="769441"/>
          </a:xfrm>
          <a:prstGeom prst="rect">
            <a:avLst/>
          </a:prstGeom>
        </p:spPr>
        <p:txBody>
          <a:bodyPr wrap="square">
            <a:spAutoFit/>
          </a:bodyPr>
          <a:lstStyle/>
          <a:p>
            <a:r>
              <a:rPr lang="ru-RU" sz="4400" b="1" dirty="0">
                <a:ln>
                  <a:solidFill>
                    <a:srgbClr val="FF0000"/>
                  </a:solidFill>
                </a:ln>
                <a:solidFill>
                  <a:srgbClr val="FF0000"/>
                </a:solidFill>
                <a:latin typeface="Tahoma"/>
              </a:rPr>
              <a:t>"Кубус" </a:t>
            </a:r>
            <a:endParaRPr lang="ru-RU" sz="4400" b="1" dirty="0">
              <a:solidFill>
                <a:prstClr val="black"/>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873675"/>
            <a:ext cx="5502804" cy="4127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3171753"/>
            <a:ext cx="4722975" cy="354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75374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4" y="30057"/>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907704" y="116632"/>
            <a:ext cx="4418197" cy="1015663"/>
          </a:xfrm>
          <a:prstGeom prst="rect">
            <a:avLst/>
          </a:prstGeom>
        </p:spPr>
        <p:txBody>
          <a:bodyPr wrap="none">
            <a:spAutoFit/>
          </a:bodyPr>
          <a:lstStyle/>
          <a:p>
            <a:r>
              <a:rPr lang="en-US" sz="6000" b="1" dirty="0" smtClean="0">
                <a:ln>
                  <a:solidFill>
                    <a:srgbClr val="FF0000"/>
                  </a:solidFill>
                </a:ln>
                <a:solidFill>
                  <a:srgbClr val="FF0000"/>
                </a:solidFill>
                <a:latin typeface="PT Sans"/>
              </a:rPr>
              <a:t>Smart Stick</a:t>
            </a:r>
            <a:endParaRPr lang="ru-RU" sz="5400" b="1" dirty="0">
              <a:solidFill>
                <a:prstClr val="black"/>
              </a:solidFill>
            </a:endParaRP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88" y="1132295"/>
            <a:ext cx="3540875" cy="330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4437112"/>
            <a:ext cx="4086315" cy="2277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107526" y="1020792"/>
            <a:ext cx="4784953" cy="3416320"/>
          </a:xfrm>
          <a:prstGeom prst="rect">
            <a:avLst/>
          </a:prstGeom>
          <a:solidFill>
            <a:schemeClr val="accent5">
              <a:lumMod val="40000"/>
              <a:lumOff val="60000"/>
            </a:schemeClr>
          </a:solidFill>
        </p:spPr>
        <p:txBody>
          <a:bodyPr wrap="square">
            <a:spAutoFit/>
          </a:bodyPr>
          <a:lstStyle/>
          <a:p>
            <a:pPr fontAlgn="base"/>
            <a:r>
              <a:rPr lang="ru-RU" sz="2400" b="1" dirty="0" smtClean="0">
                <a:solidFill>
                  <a:schemeClr val="accent1">
                    <a:lumMod val="75000"/>
                  </a:schemeClr>
                </a:solidFill>
                <a:latin typeface="Comic Sans MS"/>
              </a:rPr>
              <a:t>Развивает детский </a:t>
            </a:r>
            <a:r>
              <a:rPr lang="ru-RU" sz="2400" b="1" dirty="0">
                <a:solidFill>
                  <a:schemeClr val="accent1">
                    <a:lumMod val="75000"/>
                  </a:schemeClr>
                </a:solidFill>
                <a:latin typeface="Comic Sans MS"/>
              </a:rPr>
              <a:t>интеллект и </a:t>
            </a:r>
            <a:r>
              <a:rPr lang="ru-RU" sz="2400" b="1" dirty="0" smtClean="0">
                <a:solidFill>
                  <a:schemeClr val="accent1">
                    <a:lumMod val="75000"/>
                  </a:schemeClr>
                </a:solidFill>
                <a:latin typeface="Comic Sans MS"/>
              </a:rPr>
              <a:t>пространственное </a:t>
            </a:r>
            <a:r>
              <a:rPr lang="ru-RU" sz="2400" b="1" dirty="0">
                <a:solidFill>
                  <a:schemeClr val="accent1">
                    <a:lumMod val="75000"/>
                  </a:schemeClr>
                </a:solidFill>
                <a:latin typeface="Comic Sans MS"/>
              </a:rPr>
              <a:t>восприятие </a:t>
            </a:r>
            <a:r>
              <a:rPr lang="ru-RU" sz="2400" b="1" dirty="0" smtClean="0">
                <a:solidFill>
                  <a:schemeClr val="accent1">
                    <a:lumMod val="75000"/>
                  </a:schemeClr>
                </a:solidFill>
                <a:latin typeface="Comic Sans MS"/>
              </a:rPr>
              <a:t>детей, </a:t>
            </a:r>
            <a:r>
              <a:rPr lang="ru-RU" sz="2400" b="1" dirty="0">
                <a:solidFill>
                  <a:schemeClr val="accent1">
                    <a:lumMod val="75000"/>
                  </a:schemeClr>
                </a:solidFill>
                <a:latin typeface="Comic Sans MS"/>
              </a:rPr>
              <a:t>координацию рук и глаз.</a:t>
            </a:r>
            <a:endParaRPr lang="ru-RU" sz="2400" b="1" dirty="0">
              <a:solidFill>
                <a:schemeClr val="accent1">
                  <a:lumMod val="75000"/>
                </a:schemeClr>
              </a:solidFill>
              <a:latin typeface="Inter"/>
            </a:endParaRPr>
          </a:p>
          <a:p>
            <a:pPr fontAlgn="base"/>
            <a:r>
              <a:rPr lang="ru-RU" sz="2400" b="1" dirty="0">
                <a:solidFill>
                  <a:schemeClr val="accent1">
                    <a:lumMod val="75000"/>
                  </a:schemeClr>
                </a:solidFill>
                <a:latin typeface="Comic Sans MS"/>
              </a:rPr>
              <a:t>Улучшает воображение и творческие способности детей.</a:t>
            </a:r>
            <a:endParaRPr lang="ru-RU" sz="2400" b="1" dirty="0">
              <a:solidFill>
                <a:schemeClr val="accent1">
                  <a:lumMod val="75000"/>
                </a:schemeClr>
              </a:solidFill>
              <a:latin typeface="Inter"/>
            </a:endParaRPr>
          </a:p>
          <a:p>
            <a:pPr fontAlgn="base"/>
            <a:r>
              <a:rPr lang="ru-RU" sz="2400" b="1" dirty="0" smtClean="0">
                <a:solidFill>
                  <a:schemeClr val="accent1">
                    <a:lumMod val="75000"/>
                  </a:schemeClr>
                </a:solidFill>
                <a:latin typeface="Comic Sans MS"/>
              </a:rPr>
              <a:t>Улучшает </a:t>
            </a:r>
            <a:r>
              <a:rPr lang="ru-RU" sz="2400" b="1" dirty="0">
                <a:solidFill>
                  <a:schemeClr val="accent1">
                    <a:lumMod val="75000"/>
                  </a:schemeClr>
                </a:solidFill>
                <a:latin typeface="Comic Sans MS"/>
              </a:rPr>
              <a:t>Сенсорное развитие ребенка</a:t>
            </a:r>
            <a:r>
              <a:rPr lang="ru-RU" dirty="0">
                <a:solidFill>
                  <a:srgbClr val="222222"/>
                </a:solidFill>
                <a:latin typeface="Comic Sans MS"/>
              </a:rPr>
              <a:t>.</a:t>
            </a:r>
            <a:endParaRPr lang="ru-RU" b="0" i="0" dirty="0">
              <a:solidFill>
                <a:srgbClr val="222222"/>
              </a:solidFill>
              <a:effectLst/>
              <a:latin typeface="Inter"/>
            </a:endParaRPr>
          </a:p>
        </p:txBody>
      </p:sp>
    </p:spTree>
    <p:extLst>
      <p:ext uri="{BB962C8B-B14F-4D97-AF65-F5344CB8AC3E}">
        <p14:creationId xmlns:p14="http://schemas.microsoft.com/office/powerpoint/2010/main" val="31949225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4" y="30057"/>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907704" y="116632"/>
            <a:ext cx="4418197" cy="1015663"/>
          </a:xfrm>
          <a:prstGeom prst="rect">
            <a:avLst/>
          </a:prstGeom>
        </p:spPr>
        <p:txBody>
          <a:bodyPr wrap="none">
            <a:spAutoFit/>
          </a:bodyPr>
          <a:lstStyle/>
          <a:p>
            <a:r>
              <a:rPr lang="en-US" sz="6000" b="1" dirty="0" smtClean="0">
                <a:ln>
                  <a:solidFill>
                    <a:srgbClr val="FF0000"/>
                  </a:solidFill>
                </a:ln>
                <a:solidFill>
                  <a:srgbClr val="FF0000"/>
                </a:solidFill>
                <a:latin typeface="PT Sans"/>
              </a:rPr>
              <a:t>Smart Stick</a:t>
            </a:r>
            <a:endParaRPr lang="ru-RU" sz="5400" b="1" dirty="0">
              <a:solidFill>
                <a:prstClr val="black"/>
              </a:solidFill>
            </a:endParaRPr>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392"/>
          <a:stretch/>
        </p:blipFill>
        <p:spPr bwMode="auto">
          <a:xfrm>
            <a:off x="1115616" y="1020214"/>
            <a:ext cx="6146389" cy="5606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6003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4" y="30057"/>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907704" y="116632"/>
            <a:ext cx="4418197" cy="1015663"/>
          </a:xfrm>
          <a:prstGeom prst="rect">
            <a:avLst/>
          </a:prstGeom>
        </p:spPr>
        <p:txBody>
          <a:bodyPr wrap="none">
            <a:spAutoFit/>
          </a:bodyPr>
          <a:lstStyle/>
          <a:p>
            <a:r>
              <a:rPr lang="en-US" sz="6000" b="1" dirty="0" smtClean="0">
                <a:ln>
                  <a:solidFill>
                    <a:srgbClr val="FF0000"/>
                  </a:solidFill>
                </a:ln>
                <a:solidFill>
                  <a:srgbClr val="FF0000"/>
                </a:solidFill>
                <a:latin typeface="PT Sans"/>
              </a:rPr>
              <a:t>Smart Stick</a:t>
            </a:r>
            <a:endParaRPr lang="ru-RU" sz="5400" b="1" dirty="0">
              <a:solidFill>
                <a:prstClr val="black"/>
              </a:solidFill>
            </a:endParaRPr>
          </a:p>
        </p:txBody>
      </p:sp>
      <p:pic>
        <p:nvPicPr>
          <p:cNvPr id="25602" name="Picture 2" descr="C:\Users\1\Desktop\кванториум Богданова\IMG_20220914_1519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751" y="1132295"/>
            <a:ext cx="7200000"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2528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4" y="30057"/>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907704" y="116632"/>
            <a:ext cx="4418197" cy="1015663"/>
          </a:xfrm>
          <a:prstGeom prst="rect">
            <a:avLst/>
          </a:prstGeom>
        </p:spPr>
        <p:txBody>
          <a:bodyPr wrap="none">
            <a:spAutoFit/>
          </a:bodyPr>
          <a:lstStyle/>
          <a:p>
            <a:r>
              <a:rPr lang="en-US" sz="6000" b="1" dirty="0" smtClean="0">
                <a:ln>
                  <a:solidFill>
                    <a:srgbClr val="FF0000"/>
                  </a:solidFill>
                </a:ln>
                <a:solidFill>
                  <a:srgbClr val="FF0000"/>
                </a:solidFill>
                <a:latin typeface="PT Sans"/>
              </a:rPr>
              <a:t>Smart Stick</a:t>
            </a:r>
            <a:endParaRPr lang="ru-RU" sz="5400" b="1" dirty="0">
              <a:solidFill>
                <a:prstClr val="black"/>
              </a:solidFill>
            </a:endParaRPr>
          </a:p>
        </p:txBody>
      </p:sp>
      <p:pic>
        <p:nvPicPr>
          <p:cNvPr id="24578" name="Picture 2" descr="C:\Users\1\Desktop\кванториум Богданова\IMG_20220914_1521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32295"/>
            <a:ext cx="48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C:\Users\1\Desktop\кванториум Богданова\IMG_20220914_1521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3122966"/>
            <a:ext cx="4823896" cy="361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2003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4" y="30057"/>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907704" y="116632"/>
            <a:ext cx="4418197" cy="1015663"/>
          </a:xfrm>
          <a:prstGeom prst="rect">
            <a:avLst/>
          </a:prstGeom>
        </p:spPr>
        <p:txBody>
          <a:bodyPr wrap="none">
            <a:spAutoFit/>
          </a:bodyPr>
          <a:lstStyle/>
          <a:p>
            <a:r>
              <a:rPr lang="en-US" sz="6000" b="1" dirty="0" smtClean="0">
                <a:ln>
                  <a:solidFill>
                    <a:srgbClr val="FF0000"/>
                  </a:solidFill>
                </a:ln>
                <a:solidFill>
                  <a:srgbClr val="FF0000"/>
                </a:solidFill>
                <a:latin typeface="PT Sans"/>
              </a:rPr>
              <a:t>Smart Stick</a:t>
            </a:r>
            <a:endParaRPr lang="ru-RU" sz="5400" b="1" dirty="0">
              <a:solidFill>
                <a:prstClr val="black"/>
              </a:solidFill>
            </a:endParaRPr>
          </a:p>
        </p:txBody>
      </p:sp>
      <p:pic>
        <p:nvPicPr>
          <p:cNvPr id="26626" name="Picture 2" descr="C:\Users\1\Desktop\кванториум Богданова\IMG_20220914_152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204" y="1132295"/>
            <a:ext cx="4923860" cy="3692895"/>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C:\Users\1\Desktop\кванториум Богданова\IMG_20220914_1521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649"/>
          <a:stretch/>
        </p:blipFill>
        <p:spPr bwMode="auto">
          <a:xfrm>
            <a:off x="4427984" y="2245068"/>
            <a:ext cx="4242798" cy="452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7392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4" y="30057"/>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907704" y="116632"/>
            <a:ext cx="4418197" cy="1015663"/>
          </a:xfrm>
          <a:prstGeom prst="rect">
            <a:avLst/>
          </a:prstGeom>
        </p:spPr>
        <p:txBody>
          <a:bodyPr wrap="none">
            <a:spAutoFit/>
          </a:bodyPr>
          <a:lstStyle/>
          <a:p>
            <a:r>
              <a:rPr lang="en-US" sz="6000" b="1" dirty="0" smtClean="0">
                <a:ln>
                  <a:solidFill>
                    <a:srgbClr val="FF0000"/>
                  </a:solidFill>
                </a:ln>
                <a:solidFill>
                  <a:srgbClr val="FF0000"/>
                </a:solidFill>
                <a:latin typeface="PT Sans"/>
              </a:rPr>
              <a:t>Smart Stick</a:t>
            </a:r>
            <a:endParaRPr lang="ru-RU" sz="5400" b="1" dirty="0">
              <a:solidFill>
                <a:prstClr val="black"/>
              </a:solidFill>
            </a:endParaRPr>
          </a:p>
        </p:txBody>
      </p:sp>
      <p:pic>
        <p:nvPicPr>
          <p:cNvPr id="27650" name="Picture 2" descr="C:\Users\1\Desktop\кванториум Богданова\IMG_20220914_1523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900" y="1052735"/>
            <a:ext cx="7390476" cy="5542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0386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4" y="30057"/>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907704" y="116632"/>
            <a:ext cx="4418197" cy="1015663"/>
          </a:xfrm>
          <a:prstGeom prst="rect">
            <a:avLst/>
          </a:prstGeom>
        </p:spPr>
        <p:txBody>
          <a:bodyPr wrap="none">
            <a:spAutoFit/>
          </a:bodyPr>
          <a:lstStyle/>
          <a:p>
            <a:r>
              <a:rPr lang="en-US" sz="6000" b="1" dirty="0" smtClean="0">
                <a:ln>
                  <a:solidFill>
                    <a:srgbClr val="FF0000"/>
                  </a:solidFill>
                </a:ln>
                <a:solidFill>
                  <a:srgbClr val="FF0000"/>
                </a:solidFill>
                <a:latin typeface="PT Sans"/>
              </a:rPr>
              <a:t>Smart Stick</a:t>
            </a:r>
            <a:endParaRPr lang="ru-RU" sz="5400" b="1" dirty="0">
              <a:solidFill>
                <a:prstClr val="black"/>
              </a:solidFill>
            </a:endParaRPr>
          </a:p>
        </p:txBody>
      </p:sp>
      <p:pic>
        <p:nvPicPr>
          <p:cNvPr id="33794" name="Picture 2" descr="C:\Users\1\Desktop\кванториум Богданова\IMG_20220914_1454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32295"/>
            <a:ext cx="4502433" cy="3376825"/>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C:\Users\1\Desktop\кванториум Богданова\IMG_20220914_1456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2888940"/>
            <a:ext cx="4751888" cy="356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356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53"/>
            <a:ext cx="9144000" cy="685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33461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6" y="1247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7504" y="116632"/>
            <a:ext cx="9036496" cy="923330"/>
          </a:xfrm>
          <a:prstGeom prst="rect">
            <a:avLst/>
          </a:prstGeom>
        </p:spPr>
        <p:txBody>
          <a:bodyPr wrap="square">
            <a:spAutoFit/>
          </a:bodyPr>
          <a:lstStyle/>
          <a:p>
            <a:r>
              <a:rPr lang="en-US" sz="5400" b="1" dirty="0">
                <a:solidFill>
                  <a:srgbClr val="FF0000"/>
                </a:solidFill>
                <a:latin typeface="GT Eesti Pro"/>
              </a:rPr>
              <a:t>Straw </a:t>
            </a:r>
            <a:r>
              <a:rPr lang="en-US" sz="5400" b="1" dirty="0" smtClean="0">
                <a:solidFill>
                  <a:srgbClr val="FF0000"/>
                </a:solidFill>
                <a:latin typeface="GT Eesti Pro"/>
              </a:rPr>
              <a:t>Blocks</a:t>
            </a:r>
            <a:r>
              <a:rPr lang="ru-RU" sz="5400" b="1" dirty="0" smtClean="0">
                <a:solidFill>
                  <a:srgbClr val="FF0000"/>
                </a:solidFill>
                <a:latin typeface="GT Eesti Pro"/>
              </a:rPr>
              <a:t> </a:t>
            </a:r>
            <a:r>
              <a:rPr lang="ru-RU" sz="5400" dirty="0" smtClean="0">
                <a:ln>
                  <a:solidFill>
                    <a:srgbClr val="FF0000"/>
                  </a:solidFill>
                </a:ln>
                <a:solidFill>
                  <a:srgbClr val="FF0000"/>
                </a:solidFill>
                <a:latin typeface="PT Sans"/>
              </a:rPr>
              <a:t>«Соломинки»</a:t>
            </a:r>
            <a:endParaRPr lang="ru-RU" sz="4800" dirty="0">
              <a:solidFill>
                <a:prstClr val="black"/>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381429"/>
            <a:ext cx="3827910" cy="287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0533" y="2683499"/>
            <a:ext cx="3954528" cy="390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16244" y="1056556"/>
            <a:ext cx="8416196" cy="1938992"/>
          </a:xfrm>
          <a:prstGeom prst="rect">
            <a:avLst/>
          </a:prstGeom>
          <a:solidFill>
            <a:schemeClr val="accent5">
              <a:lumMod val="40000"/>
              <a:lumOff val="60000"/>
            </a:schemeClr>
          </a:solidFill>
        </p:spPr>
        <p:txBody>
          <a:bodyPr wrap="square">
            <a:spAutoFit/>
          </a:bodyPr>
          <a:lstStyle/>
          <a:p>
            <a:r>
              <a:rPr lang="ru-RU" sz="2000" b="1" dirty="0">
                <a:solidFill>
                  <a:srgbClr val="002060"/>
                </a:solidFill>
                <a:latin typeface="Arial"/>
              </a:rPr>
              <a:t>Соломинки, из которых можно создать гигантские фигуры несомненно вызовет восторг у ребенка. Этот конструктор не похож ни на какой другой! С его помощью дети смогут открыть для себя удивительный мир объемного конструирования и научатся создавать самые различные пространственные модели. </a:t>
            </a:r>
            <a:endParaRPr lang="ru-RU" sz="2000" b="1" dirty="0">
              <a:solidFill>
                <a:srgbClr val="002060"/>
              </a:solidFill>
            </a:endParaRPr>
          </a:p>
        </p:txBody>
      </p:sp>
    </p:spTree>
    <p:extLst>
      <p:ext uri="{BB962C8B-B14F-4D97-AF65-F5344CB8AC3E}">
        <p14:creationId xmlns:p14="http://schemas.microsoft.com/office/powerpoint/2010/main" val="38900368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6" y="1247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7504" y="116632"/>
            <a:ext cx="9036496" cy="923330"/>
          </a:xfrm>
          <a:prstGeom prst="rect">
            <a:avLst/>
          </a:prstGeom>
        </p:spPr>
        <p:txBody>
          <a:bodyPr wrap="square">
            <a:spAutoFit/>
          </a:bodyPr>
          <a:lstStyle/>
          <a:p>
            <a:r>
              <a:rPr lang="en-US" sz="5400" b="1" dirty="0">
                <a:solidFill>
                  <a:srgbClr val="FF0000"/>
                </a:solidFill>
                <a:latin typeface="GT Eesti Pro"/>
              </a:rPr>
              <a:t>Straw </a:t>
            </a:r>
            <a:r>
              <a:rPr lang="en-US" sz="5400" b="1" dirty="0" smtClean="0">
                <a:solidFill>
                  <a:srgbClr val="FF0000"/>
                </a:solidFill>
                <a:latin typeface="GT Eesti Pro"/>
              </a:rPr>
              <a:t>Blocks</a:t>
            </a:r>
            <a:r>
              <a:rPr lang="ru-RU" sz="5400" b="1" dirty="0" smtClean="0">
                <a:solidFill>
                  <a:srgbClr val="FF0000"/>
                </a:solidFill>
                <a:latin typeface="GT Eesti Pro"/>
              </a:rPr>
              <a:t> </a:t>
            </a:r>
            <a:r>
              <a:rPr lang="ru-RU" sz="5400" dirty="0" smtClean="0">
                <a:ln>
                  <a:solidFill>
                    <a:srgbClr val="FF0000"/>
                  </a:solidFill>
                </a:ln>
                <a:solidFill>
                  <a:srgbClr val="FF0000"/>
                </a:solidFill>
                <a:latin typeface="PT Sans"/>
              </a:rPr>
              <a:t>«Соломинки»</a:t>
            </a:r>
            <a:endParaRPr lang="ru-RU" sz="4800" dirty="0">
              <a:solidFill>
                <a:prstClr val="black"/>
              </a:solidFill>
            </a:endParaRPr>
          </a:p>
        </p:txBody>
      </p:sp>
      <p:pic>
        <p:nvPicPr>
          <p:cNvPr id="30722" name="Picture 2" descr="C:\Users\1\Desktop\кванториум Богданова\IMG_20220914_1518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199" y="1039962"/>
            <a:ext cx="7560840" cy="5670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9485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6" y="1247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7504" y="116632"/>
            <a:ext cx="9036496" cy="923330"/>
          </a:xfrm>
          <a:prstGeom prst="rect">
            <a:avLst/>
          </a:prstGeom>
        </p:spPr>
        <p:txBody>
          <a:bodyPr wrap="square">
            <a:spAutoFit/>
          </a:bodyPr>
          <a:lstStyle/>
          <a:p>
            <a:r>
              <a:rPr lang="en-US" sz="5400" b="1" dirty="0">
                <a:solidFill>
                  <a:srgbClr val="FF0000"/>
                </a:solidFill>
                <a:latin typeface="GT Eesti Pro"/>
              </a:rPr>
              <a:t>Straw </a:t>
            </a:r>
            <a:r>
              <a:rPr lang="en-US" sz="5400" b="1" dirty="0" smtClean="0">
                <a:solidFill>
                  <a:srgbClr val="FF0000"/>
                </a:solidFill>
                <a:latin typeface="GT Eesti Pro"/>
              </a:rPr>
              <a:t>Blocks</a:t>
            </a:r>
            <a:r>
              <a:rPr lang="ru-RU" sz="5400" b="1" dirty="0" smtClean="0">
                <a:solidFill>
                  <a:srgbClr val="FF0000"/>
                </a:solidFill>
                <a:latin typeface="GT Eesti Pro"/>
              </a:rPr>
              <a:t> </a:t>
            </a:r>
            <a:r>
              <a:rPr lang="ru-RU" sz="5400" dirty="0" smtClean="0">
                <a:ln>
                  <a:solidFill>
                    <a:srgbClr val="FF0000"/>
                  </a:solidFill>
                </a:ln>
                <a:solidFill>
                  <a:srgbClr val="FF0000"/>
                </a:solidFill>
                <a:latin typeface="PT Sans"/>
              </a:rPr>
              <a:t>«Соломинки»</a:t>
            </a:r>
            <a:endParaRPr lang="ru-RU" sz="4800" dirty="0">
              <a:solidFill>
                <a:prstClr val="black"/>
              </a:solidFill>
            </a:endParaRPr>
          </a:p>
        </p:txBody>
      </p:sp>
      <p:pic>
        <p:nvPicPr>
          <p:cNvPr id="28674" name="Picture 2" descr="C:\Users\1\Desktop\кванториум Богданова\IMG_20220914_1514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124742"/>
            <a:ext cx="7279767" cy="545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0627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6" y="1247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7504" y="116632"/>
            <a:ext cx="9036496" cy="923330"/>
          </a:xfrm>
          <a:prstGeom prst="rect">
            <a:avLst/>
          </a:prstGeom>
        </p:spPr>
        <p:txBody>
          <a:bodyPr wrap="square">
            <a:spAutoFit/>
          </a:bodyPr>
          <a:lstStyle/>
          <a:p>
            <a:r>
              <a:rPr lang="en-US" sz="5400" b="1" dirty="0">
                <a:solidFill>
                  <a:srgbClr val="FF0000"/>
                </a:solidFill>
                <a:latin typeface="GT Eesti Pro"/>
              </a:rPr>
              <a:t>Straw </a:t>
            </a:r>
            <a:r>
              <a:rPr lang="en-US" sz="5400" b="1" dirty="0" smtClean="0">
                <a:solidFill>
                  <a:srgbClr val="FF0000"/>
                </a:solidFill>
                <a:latin typeface="GT Eesti Pro"/>
              </a:rPr>
              <a:t>Blocks</a:t>
            </a:r>
            <a:r>
              <a:rPr lang="ru-RU" sz="5400" b="1" dirty="0" smtClean="0">
                <a:solidFill>
                  <a:srgbClr val="FF0000"/>
                </a:solidFill>
                <a:latin typeface="GT Eesti Pro"/>
              </a:rPr>
              <a:t> </a:t>
            </a:r>
            <a:r>
              <a:rPr lang="ru-RU" sz="5400" dirty="0" smtClean="0">
                <a:ln>
                  <a:solidFill>
                    <a:srgbClr val="FF0000"/>
                  </a:solidFill>
                </a:ln>
                <a:solidFill>
                  <a:srgbClr val="FF0000"/>
                </a:solidFill>
                <a:latin typeface="PT Sans"/>
              </a:rPr>
              <a:t>«Соломинки»</a:t>
            </a:r>
            <a:endParaRPr lang="ru-RU" sz="4800" dirty="0">
              <a:solidFill>
                <a:prstClr val="black"/>
              </a:solidFill>
            </a:endParaRPr>
          </a:p>
        </p:txBody>
      </p:sp>
      <p:pic>
        <p:nvPicPr>
          <p:cNvPr id="29698" name="Picture 2" descr="C:\Users\1\Desktop\кванториум Богданова\IMG_20220914_1514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770" y="1033584"/>
            <a:ext cx="7247589" cy="543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0806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6" y="1247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7504" y="116632"/>
            <a:ext cx="9036496" cy="923330"/>
          </a:xfrm>
          <a:prstGeom prst="rect">
            <a:avLst/>
          </a:prstGeom>
        </p:spPr>
        <p:txBody>
          <a:bodyPr wrap="square">
            <a:spAutoFit/>
          </a:bodyPr>
          <a:lstStyle/>
          <a:p>
            <a:r>
              <a:rPr lang="en-US" sz="5400" b="1" dirty="0">
                <a:solidFill>
                  <a:srgbClr val="FF0000"/>
                </a:solidFill>
                <a:latin typeface="GT Eesti Pro"/>
              </a:rPr>
              <a:t>Straw </a:t>
            </a:r>
            <a:r>
              <a:rPr lang="en-US" sz="5400" b="1" dirty="0" smtClean="0">
                <a:solidFill>
                  <a:srgbClr val="FF0000"/>
                </a:solidFill>
                <a:latin typeface="GT Eesti Pro"/>
              </a:rPr>
              <a:t>Blocks</a:t>
            </a:r>
            <a:r>
              <a:rPr lang="ru-RU" sz="5400" b="1" dirty="0" smtClean="0">
                <a:solidFill>
                  <a:srgbClr val="FF0000"/>
                </a:solidFill>
                <a:latin typeface="GT Eesti Pro"/>
              </a:rPr>
              <a:t> </a:t>
            </a:r>
            <a:r>
              <a:rPr lang="ru-RU" sz="5400" dirty="0" smtClean="0">
                <a:ln>
                  <a:solidFill>
                    <a:srgbClr val="FF0000"/>
                  </a:solidFill>
                </a:ln>
                <a:solidFill>
                  <a:srgbClr val="FF0000"/>
                </a:solidFill>
                <a:latin typeface="PT Sans"/>
              </a:rPr>
              <a:t>«Соломинки»</a:t>
            </a:r>
            <a:endParaRPr lang="ru-RU" sz="4800" dirty="0">
              <a:solidFill>
                <a:prstClr val="black"/>
              </a:solidFill>
            </a:endParaRPr>
          </a:p>
        </p:txBody>
      </p:sp>
      <p:pic>
        <p:nvPicPr>
          <p:cNvPr id="31746" name="Picture 2" descr="C:\Users\1\Desktop\кванториум Богданова\IMG_20220914_1517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988840"/>
            <a:ext cx="5255944" cy="3941958"/>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C:\Users\1\Desktop\кванториум Богданова\IMG_20220914_1518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1799819"/>
            <a:ext cx="3240000"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7000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6" y="1247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7504" y="116632"/>
            <a:ext cx="9036496" cy="923330"/>
          </a:xfrm>
          <a:prstGeom prst="rect">
            <a:avLst/>
          </a:prstGeom>
        </p:spPr>
        <p:txBody>
          <a:bodyPr wrap="square">
            <a:spAutoFit/>
          </a:bodyPr>
          <a:lstStyle/>
          <a:p>
            <a:r>
              <a:rPr lang="en-US" sz="5400" b="1" dirty="0">
                <a:solidFill>
                  <a:srgbClr val="FF0000"/>
                </a:solidFill>
                <a:latin typeface="GT Eesti Pro"/>
              </a:rPr>
              <a:t>Straw </a:t>
            </a:r>
            <a:r>
              <a:rPr lang="en-US" sz="5400" b="1" dirty="0" smtClean="0">
                <a:solidFill>
                  <a:srgbClr val="FF0000"/>
                </a:solidFill>
                <a:latin typeface="GT Eesti Pro"/>
              </a:rPr>
              <a:t>Blocks</a:t>
            </a:r>
            <a:r>
              <a:rPr lang="ru-RU" sz="5400" b="1" dirty="0" smtClean="0">
                <a:solidFill>
                  <a:srgbClr val="FF0000"/>
                </a:solidFill>
                <a:latin typeface="GT Eesti Pro"/>
              </a:rPr>
              <a:t> </a:t>
            </a:r>
            <a:r>
              <a:rPr lang="ru-RU" sz="5400" dirty="0" smtClean="0">
                <a:ln>
                  <a:solidFill>
                    <a:srgbClr val="FF0000"/>
                  </a:solidFill>
                </a:ln>
                <a:solidFill>
                  <a:srgbClr val="FF0000"/>
                </a:solidFill>
                <a:latin typeface="PT Sans"/>
              </a:rPr>
              <a:t>«Соломинки»</a:t>
            </a:r>
            <a:endParaRPr lang="ru-RU" sz="4800" dirty="0">
              <a:solidFill>
                <a:prstClr val="black"/>
              </a:solidFill>
            </a:endParaRPr>
          </a:p>
        </p:txBody>
      </p:sp>
      <p:pic>
        <p:nvPicPr>
          <p:cNvPr id="32770" name="Picture 2" descr="C:\Users\1\Desktop\кванториум Богданова\IMG_20220914_1429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196752"/>
            <a:ext cx="3240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C:\Users\1\Desktop\кванториум Богданова\IMG_20220914_1449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9284" y="1556792"/>
            <a:ext cx="4992555"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824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4" y="30057"/>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95536" y="332656"/>
            <a:ext cx="8424936" cy="619268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C00000"/>
                </a:solidFill>
              </a:rPr>
              <a:t>Фрагменты образовательной деятельности </a:t>
            </a:r>
          </a:p>
          <a:p>
            <a:pPr algn="ctr"/>
            <a:r>
              <a:rPr lang="ru-RU" sz="2800" b="1" dirty="0" smtClean="0">
                <a:solidFill>
                  <a:srgbClr val="C00000"/>
                </a:solidFill>
              </a:rPr>
              <a:t>в форме </a:t>
            </a:r>
            <a:r>
              <a:rPr lang="ru-RU" sz="2800" b="1" dirty="0" err="1" smtClean="0">
                <a:solidFill>
                  <a:srgbClr val="C00000"/>
                </a:solidFill>
              </a:rPr>
              <a:t>квест</a:t>
            </a:r>
            <a:r>
              <a:rPr lang="ru-RU" sz="2800" b="1" dirty="0" smtClean="0">
                <a:solidFill>
                  <a:srgbClr val="C00000"/>
                </a:solidFill>
              </a:rPr>
              <a:t>-игры </a:t>
            </a:r>
          </a:p>
          <a:p>
            <a:pPr algn="ctr"/>
            <a:endParaRPr lang="ru-RU" sz="2800" b="1" dirty="0" smtClean="0">
              <a:solidFill>
                <a:srgbClr val="C00000"/>
              </a:solidFill>
            </a:endParaRPr>
          </a:p>
          <a:p>
            <a:pPr algn="ctr"/>
            <a:r>
              <a:rPr lang="ru-RU" sz="4400" b="1" dirty="0" smtClean="0">
                <a:solidFill>
                  <a:srgbClr val="C00000"/>
                </a:solidFill>
              </a:rPr>
              <a:t>«Путешествие по ТИКО стране»</a:t>
            </a:r>
          </a:p>
          <a:p>
            <a:pPr algn="ctr"/>
            <a:endParaRPr lang="ru-RU" sz="2800" b="1" dirty="0">
              <a:solidFill>
                <a:srgbClr val="C00000"/>
              </a:solidFill>
            </a:endParaRPr>
          </a:p>
          <a:p>
            <a:pPr algn="ctr"/>
            <a:r>
              <a:rPr lang="ru-RU" sz="2800" b="1" dirty="0" smtClean="0">
                <a:solidFill>
                  <a:srgbClr val="C00000"/>
                </a:solidFill>
              </a:rPr>
              <a:t>Цель: </a:t>
            </a:r>
            <a:r>
              <a:rPr lang="ru-RU" sz="2800" b="1" dirty="0" smtClean="0">
                <a:solidFill>
                  <a:srgbClr val="002060"/>
                </a:solidFill>
              </a:rPr>
              <a:t>Развивать способность к наглядному моделированию, через конструктивно-модельную деятельность с использованием инновационного современного образовательного конструктора нового поколения – «ТИКО»</a:t>
            </a:r>
            <a:endParaRPr lang="ru-RU" sz="2800" b="1" dirty="0">
              <a:solidFill>
                <a:srgbClr val="002060"/>
              </a:solidFill>
            </a:endParaRPr>
          </a:p>
        </p:txBody>
      </p:sp>
    </p:spTree>
    <p:extLst>
      <p:ext uri="{BB962C8B-B14F-4D97-AF65-F5344CB8AC3E}">
        <p14:creationId xmlns:p14="http://schemas.microsoft.com/office/powerpoint/2010/main" val="27719447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4" y="30057"/>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95536" y="332656"/>
            <a:ext cx="8424936" cy="619268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C00000"/>
                </a:solidFill>
              </a:rPr>
              <a:t>Фрагменты образовательной деятельности </a:t>
            </a:r>
          </a:p>
          <a:p>
            <a:pPr algn="ctr"/>
            <a:r>
              <a:rPr lang="ru-RU" sz="2800" b="1" dirty="0" smtClean="0">
                <a:solidFill>
                  <a:srgbClr val="C00000"/>
                </a:solidFill>
              </a:rPr>
              <a:t>в форме </a:t>
            </a:r>
            <a:r>
              <a:rPr lang="ru-RU" sz="2800" b="1" dirty="0" err="1" smtClean="0">
                <a:solidFill>
                  <a:srgbClr val="C00000"/>
                </a:solidFill>
              </a:rPr>
              <a:t>квест</a:t>
            </a:r>
            <a:r>
              <a:rPr lang="ru-RU" sz="2800" b="1" dirty="0" smtClean="0">
                <a:solidFill>
                  <a:srgbClr val="C00000"/>
                </a:solidFill>
              </a:rPr>
              <a:t>-игры </a:t>
            </a:r>
          </a:p>
          <a:p>
            <a:pPr algn="ctr"/>
            <a:endParaRPr lang="ru-RU" sz="2800" b="1" dirty="0" smtClean="0">
              <a:solidFill>
                <a:srgbClr val="C00000"/>
              </a:solidFill>
            </a:endParaRPr>
          </a:p>
          <a:p>
            <a:pPr algn="ctr"/>
            <a:r>
              <a:rPr lang="ru-RU" sz="4400" b="1" dirty="0" smtClean="0">
                <a:solidFill>
                  <a:srgbClr val="C00000"/>
                </a:solidFill>
              </a:rPr>
              <a:t>«Путешествие по ТИКО стране»</a:t>
            </a:r>
          </a:p>
          <a:p>
            <a:pPr algn="ctr"/>
            <a:endParaRPr lang="ru-RU" sz="2800" b="1" dirty="0" smtClean="0">
              <a:solidFill>
                <a:srgbClr val="C00000"/>
              </a:solidFill>
            </a:endParaRPr>
          </a:p>
          <a:p>
            <a:pPr algn="ctr"/>
            <a:endParaRPr lang="ru-RU" sz="2800" b="1" dirty="0">
              <a:solidFill>
                <a:srgbClr val="C00000"/>
              </a:solidFill>
            </a:endParaRPr>
          </a:p>
          <a:p>
            <a:pPr algn="ctr"/>
            <a:endParaRPr lang="ru-RU" sz="2800" b="1" dirty="0" smtClean="0">
              <a:solidFill>
                <a:srgbClr val="C00000"/>
              </a:solidFill>
            </a:endParaRPr>
          </a:p>
          <a:p>
            <a:pPr algn="ctr"/>
            <a:endParaRPr lang="ru-RU" sz="2800" b="1" dirty="0">
              <a:solidFill>
                <a:srgbClr val="C00000"/>
              </a:solidFill>
            </a:endParaRPr>
          </a:p>
          <a:p>
            <a:pPr algn="ctr"/>
            <a:endParaRPr lang="ru-RU" sz="2800" b="1" dirty="0" smtClean="0">
              <a:solidFill>
                <a:srgbClr val="C00000"/>
              </a:solidFill>
            </a:endParaRPr>
          </a:p>
          <a:p>
            <a:pPr algn="ctr"/>
            <a:endParaRPr lang="ru-RU" sz="2800" b="1" dirty="0">
              <a:solidFill>
                <a:srgbClr val="C00000"/>
              </a:solidFill>
            </a:endParaRPr>
          </a:p>
          <a:p>
            <a:pPr algn="ctr"/>
            <a:endParaRPr lang="ru-RU" sz="2800" b="1" dirty="0" smtClean="0">
              <a:solidFill>
                <a:srgbClr val="C00000"/>
              </a:solidFill>
            </a:endParaRPr>
          </a:p>
          <a:p>
            <a:pPr algn="ctr"/>
            <a:endParaRPr lang="ru-RU" sz="2800" b="1" dirty="0">
              <a:solidFill>
                <a:srgbClr val="C00000"/>
              </a:solidFill>
            </a:endParaRPr>
          </a:p>
        </p:txBody>
      </p:sp>
      <p:pic>
        <p:nvPicPr>
          <p:cNvPr id="16386" name="Picture 2" descr="C:\Users\1\Desktop\кванториум Богданова\IMG_20220823_0917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139" y="2743200"/>
            <a:ext cx="4800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547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53"/>
            <a:ext cx="9148609" cy="685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783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4"/>
            <a:ext cx="9125601" cy="687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12579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11560" y="404664"/>
            <a:ext cx="7920880" cy="590465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endParaRPr lang="ru-RU" sz="200" b="1" dirty="0" smtClean="0">
              <a:solidFill>
                <a:srgbClr val="C00000"/>
              </a:solidFill>
            </a:endParaRPr>
          </a:p>
          <a:p>
            <a:pPr algn="ctr"/>
            <a:r>
              <a:rPr lang="ru-RU" sz="2800" b="1" dirty="0" smtClean="0">
                <a:solidFill>
                  <a:srgbClr val="C00000"/>
                </a:solidFill>
              </a:rPr>
              <a:t>Мини</a:t>
            </a:r>
          </a:p>
          <a:p>
            <a:pPr algn="ctr"/>
            <a:r>
              <a:rPr lang="ru-RU" sz="2800" b="1" dirty="0" smtClean="0">
                <a:solidFill>
                  <a:srgbClr val="C00000"/>
                </a:solidFill>
              </a:rPr>
              <a:t>Кванториум</a:t>
            </a:r>
          </a:p>
          <a:p>
            <a:pPr algn="ctr"/>
            <a:r>
              <a:rPr lang="ru-RU" sz="2800" b="1" dirty="0" smtClean="0">
                <a:solidFill>
                  <a:srgbClr val="C00000"/>
                </a:solidFill>
              </a:rPr>
              <a:t>«ФанТик»</a:t>
            </a:r>
          </a:p>
          <a:p>
            <a:pPr algn="ctr"/>
            <a:endParaRPr lang="ru-RU" sz="3600" b="1" dirty="0">
              <a:solidFill>
                <a:srgbClr val="C00000"/>
              </a:solidFill>
            </a:endParaRPr>
          </a:p>
          <a:p>
            <a:pPr algn="ctr"/>
            <a:endParaRPr lang="ru-RU" sz="3600" b="1" dirty="0" smtClean="0">
              <a:solidFill>
                <a:srgbClr val="C00000"/>
              </a:solidFill>
            </a:endParaRPr>
          </a:p>
          <a:p>
            <a:pPr algn="ctr"/>
            <a:endParaRPr lang="ru-RU" sz="3600" b="1" dirty="0">
              <a:solidFill>
                <a:srgbClr val="C00000"/>
              </a:solidFill>
            </a:endParaRPr>
          </a:p>
        </p:txBody>
      </p:sp>
      <p:pic>
        <p:nvPicPr>
          <p:cNvPr id="7173"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57" b="100000" l="170" r="99490">
                        <a14:foregroundMark x1="26190" y1="67532" x2="26190" y2="67532"/>
                        <a14:foregroundMark x1="20578" y1="72727" x2="20578" y2="72727"/>
                        <a14:foregroundMark x1="41497" y1="58256" x2="41497" y2="58256"/>
                        <a14:foregroundMark x1="45408" y1="62523" x2="45408" y2="62523"/>
                        <a14:foregroundMark x1="51361" y1="56772" x2="51361" y2="56772"/>
                        <a14:foregroundMark x1="19728" y1="69944" x2="19728" y2="69944"/>
                        <a14:foregroundMark x1="42347" y1="82004" x2="42347" y2="82004"/>
                        <a14:foregroundMark x1="49320" y1="81076" x2="49320" y2="81076"/>
                        <a14:foregroundMark x1="45918" y1="82560" x2="45918" y2="82560"/>
                        <a14:foregroundMark x1="74150" y1="76994" x2="74150" y2="76994"/>
                        <a14:foregroundMark x1="80102" y1="77365" x2="80102" y2="77365"/>
                        <a14:foregroundMark x1="84864" y1="67161" x2="84864" y2="67161"/>
                      </a14:backgroundRemoval>
                    </a14:imgEffect>
                  </a14:imgLayer>
                </a14:imgProps>
              </a:ext>
              <a:ext uri="{28A0092B-C50C-407E-A947-70E740481C1C}">
                <a14:useLocalDpi xmlns:a14="http://schemas.microsoft.com/office/drawing/2010/main" val="0"/>
              </a:ext>
            </a:extLst>
          </a:blip>
          <a:srcRect/>
          <a:stretch>
            <a:fillRect/>
          </a:stretch>
        </p:blipFill>
        <p:spPr bwMode="auto">
          <a:xfrm>
            <a:off x="2699792" y="2934934"/>
            <a:ext cx="3664446" cy="33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65677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397"/>
            <a:ext cx="9144000" cy="6916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7601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20"/>
            <a:ext cx="9155523" cy="684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8677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TotalTime>
  <Words>263</Words>
  <Application>Microsoft Office PowerPoint</Application>
  <PresentationFormat>Экран (4:3)</PresentationFormat>
  <Paragraphs>66</Paragraphs>
  <Slides>47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47</vt:i4>
      </vt:variant>
    </vt:vector>
  </HeadingPairs>
  <TitlesOfParts>
    <vt:vector size="48"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1</cp:lastModifiedBy>
  <cp:revision>20</cp:revision>
  <dcterms:created xsi:type="dcterms:W3CDTF">2022-09-14T02:13:54Z</dcterms:created>
  <dcterms:modified xsi:type="dcterms:W3CDTF">2022-09-14T16:00:29Z</dcterms:modified>
</cp:coreProperties>
</file>