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3174" autoAdjust="0"/>
    <p:restoredTop sz="94660"/>
  </p:normalViewPr>
  <p:slideViewPr>
    <p:cSldViewPr snapToGrid="0">
      <p:cViewPr varScale="1">
        <p:scale>
          <a:sx n="91" d="100"/>
          <a:sy n="91" d="100"/>
        </p:scale>
        <p:origin x="-624" y="-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049890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379012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561323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1586158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33062205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2530383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pPr/>
              <a:t>2/26/2022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6117194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5564553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pPr/>
              <a:t>2/26/2022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0564757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73471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pPr/>
              <a:t>2/26/2022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127643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2/26/2022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7625117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2/26/2022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8475545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2/26/2022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4447066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pPr/>
              <a:t>2/26/2022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298419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3324155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2/26/2022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960139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  <p:sldLayoutId id="2147483712" r:id="rId13"/>
    <p:sldLayoutId id="2147483713" r:id="rId14"/>
    <p:sldLayoutId id="2147483714" r:id="rId15"/>
    <p:sldLayoutId id="214748371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4333" y="389467"/>
            <a:ext cx="8640356" cy="5181599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113382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080407" y="709977"/>
            <a:ext cx="5537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 масленицей</a:t>
            </a:r>
            <a:r>
              <a:rPr lang="ru-RU" sz="4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!</a:t>
            </a:r>
          </a:p>
        </p:txBody>
      </p:sp>
      <p:pic>
        <p:nvPicPr>
          <p:cNvPr id="3" name="Объект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0856"/>
            <a:ext cx="2753710" cy="1901482"/>
          </a:xfr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34813" y="1855929"/>
            <a:ext cx="7714594" cy="484917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785104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83741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ИСТОРИЯ ВОЗНИКНОВЕНИЯ ПРАЗДНИКА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93023" y="1118837"/>
            <a:ext cx="7738533" cy="5376556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spcAft>
                <a:spcPts val="1200"/>
              </a:spcAft>
            </a:pP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Масленица </a:t>
            </a: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один из самых любимых в народе праздников, самый шумный и веселый в народном календаре праздник. Причем, каждый год время Масленицы меняется, ведь это – «переходящий» праздник, время которого зависит от того, когда в данный год будет праздноваться Пасха.</a:t>
            </a:r>
          </a:p>
          <a:p>
            <a:pPr>
              <a:lnSpc>
                <a:spcPct val="150000"/>
              </a:lnSpc>
              <a:spcAft>
                <a:spcPts val="1200"/>
              </a:spcAft>
            </a:pP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переломе от зимы к весне на Руси исстари на Масленицу как бы повторяли зимние Святки. Однако Масленица берет начало еще в языческих традициях наших далеких предков – древних славян, которые в конце февраля – начале марта устраивали 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проводы Зимы </a:t>
            </a: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праздник, посвященный рождающемуся Солнцу. Потому и эмблемой этого старинного праздника стал блин, как знак Солнца.</a:t>
            </a:r>
          </a:p>
          <a:p>
            <a:endParaRPr lang="ru-RU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2848" y="1572750"/>
            <a:ext cx="2484661" cy="439296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189481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313038"/>
            <a:ext cx="8596668" cy="1260389"/>
          </a:xfrm>
        </p:spPr>
        <p:txBody>
          <a:bodyPr/>
          <a:lstStyle/>
          <a:p>
            <a:pPr algn="ctr"/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Каждый день Масленицы имеет свое название и свои забавы.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573427"/>
            <a:ext cx="8596668" cy="4467936"/>
          </a:xfrm>
        </p:spPr>
        <p:txBody>
          <a:bodyPr/>
          <a:lstStyle/>
          <a:p>
            <a:pPr marL="0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ru-RU" dirty="0" smtClean="0">
                <a:solidFill>
                  <a:srgbClr val="C00000"/>
                </a:solidFill>
              </a:rPr>
              <a:t>  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Понедельник – 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Встреча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Делали куклу – 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Масленицу</a:t>
            </a: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наряжали ее, усаживали в сани и везли на горку. Встречали ее песнями. Первыми были дети. Начиная с этого дня, дети каждый день катались с гор.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89365" y="3262795"/>
            <a:ext cx="4711262" cy="3067565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16080" y="2964419"/>
            <a:ext cx="4340961" cy="3028821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824804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60859" y="696508"/>
            <a:ext cx="8596668" cy="5386043"/>
          </a:xfrm>
        </p:spPr>
        <p:txBody>
          <a:bodyPr/>
          <a:lstStyle/>
          <a:p>
            <a:pPr marL="0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Вторник – 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аигрыш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Дети и взрослые ходили от дома к дому, поздравляли с Масленицей. Все ходили друг к другу в гости, пели песни, шутили, ели блины. В этот день начинались игрища и потехи, устраивались девичьи качели, поездки на лошадях.</a:t>
            </a:r>
          </a:p>
          <a:p>
            <a:pPr marL="0" indent="0">
              <a:lnSpc>
                <a:spcPct val="150000"/>
              </a:lnSpc>
              <a:spcAft>
                <a:spcPts val="1200"/>
              </a:spcAft>
              <a:buNone/>
            </a:pP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03352" y="2578743"/>
            <a:ext cx="6401857" cy="3979711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144180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428369"/>
            <a:ext cx="8596668" cy="5612994"/>
          </a:xfrm>
        </p:spPr>
        <p:txBody>
          <a:bodyPr/>
          <a:lstStyle/>
          <a:p>
            <a:pPr marL="0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ru-RU" dirty="0" smtClean="0"/>
              <a:t>    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Среда – 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Лакомка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Начинали кататься с гор взрослые. С этого дня по деревне катались на тройке с бубенцами. Родственники навещали друг друга семьями, ходили в гости с детьми, лакомились блинами и другими масленичными яствами.</a:t>
            </a:r>
          </a:p>
          <a:p>
            <a:pPr marL="0" indent="0">
              <a:lnSpc>
                <a:spcPct val="150000"/>
              </a:lnSpc>
              <a:spcAft>
                <a:spcPts val="1200"/>
              </a:spcAft>
              <a:buNone/>
            </a:pP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8464" y="2102069"/>
            <a:ext cx="8238863" cy="44450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322385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44382" y="504783"/>
            <a:ext cx="8228685" cy="3880773"/>
          </a:xfrm>
        </p:spPr>
        <p:txBody>
          <a:bodyPr/>
          <a:lstStyle/>
          <a:p>
            <a:pPr marL="0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ru-RU" dirty="0" smtClean="0"/>
              <a:t>    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Четверг – широкий разгуляй-четверток.</a:t>
            </a: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В этот день было больше всего развлечений. Устраивали конские бега, кулачные бои и борьбу. Строили снежный городок и брали его боем. Ряженые веселили народ. Все угощались блинами. Гуляли с утра до вечера, плясали, водили хороводы, пели частушки.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739198" y="560382"/>
            <a:ext cx="2410597" cy="2889414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9368" y="2720163"/>
            <a:ext cx="5201920" cy="304292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07006" y="3492512"/>
            <a:ext cx="4684191" cy="312157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325350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304801"/>
            <a:ext cx="8596668" cy="5736562"/>
          </a:xfrm>
        </p:spPr>
        <p:txBody>
          <a:bodyPr/>
          <a:lstStyle/>
          <a:p>
            <a:pPr marL="0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ru-RU" dirty="0" smtClean="0"/>
              <a:t>  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Пятница – 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Тёщины 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вечёрки. </a:t>
            </a: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тёщины вечёрки зятья угощали своих тёщ блинами. А девушки в полдень выносили блины в миске не голове и шли к горке. Тот парень, которому девушка понравилась, торопился отведать блинка, чтобы узнать: добрая ли хозяйка из неё выйдет.</a:t>
            </a:r>
          </a:p>
          <a:p>
            <a:pPr marL="0" indent="0">
              <a:lnSpc>
                <a:spcPct val="150000"/>
              </a:lnSpc>
              <a:spcAft>
                <a:spcPts val="1200"/>
              </a:spcAft>
              <a:buNone/>
            </a:pPr>
            <a:endParaRPr lang="ru-RU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90977" y="2273902"/>
            <a:ext cx="5081773" cy="343363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3334" y="2233951"/>
            <a:ext cx="4426272" cy="358919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722947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05947"/>
            <a:ext cx="8596668" cy="5835416"/>
          </a:xfrm>
        </p:spPr>
        <p:txBody>
          <a:bodyPr/>
          <a:lstStyle/>
          <a:p>
            <a:pPr marL="0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Суббота – </a:t>
            </a:r>
            <a:r>
              <a:rPr lang="ru-RU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</a:t>
            </a:r>
            <a:r>
              <a:rPr lang="ru-RU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оловкины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посиделки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В этот день молодожёны приглашали к себе в гости родных и потчевали их угощениями. Велись разговоры о житье – бытье, мирились, если до этого в ссоре находились. Вспоминали умерших родственников, говорили о них хорошие, добрые слова.</a:t>
            </a:r>
          </a:p>
          <a:p>
            <a:pPr marL="0" indent="0">
              <a:lnSpc>
                <a:spcPct val="150000"/>
              </a:lnSpc>
              <a:spcAft>
                <a:spcPts val="1200"/>
              </a:spcAft>
              <a:buNone/>
            </a:pP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47876" y="2001208"/>
            <a:ext cx="5918114" cy="451865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484832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461319"/>
            <a:ext cx="9065756" cy="5580043"/>
          </a:xfrm>
        </p:spPr>
        <p:txBody>
          <a:bodyPr/>
          <a:lstStyle/>
          <a:p>
            <a:pPr marL="0" indent="0" defTabSz="438150">
              <a:lnSpc>
                <a:spcPct val="150000"/>
              </a:lnSpc>
              <a:spcAft>
                <a:spcPts val="1200"/>
              </a:spcAft>
              <a:buNone/>
              <a:tabLst>
                <a:tab pos="271463" algn="l"/>
                <a:tab pos="7983538" algn="l"/>
              </a:tabLst>
            </a:pPr>
            <a:r>
              <a:rPr lang="ru-RU" dirty="0" smtClean="0"/>
              <a:t>   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Воскресенье – 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Прощённый 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день. </a:t>
            </a: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Это были проводы Масленицы. В поле раскладывали костер из соломы и сжигали куклу с песнями. Пепел разбрасывали по полю, чтобы на следующий год собрать богатый урожай. В прощённое воскресенье ходили друг к другу мириться и просить прощения, если обидели раньше. Говорили: «Прости меня, пожалуйста.» «Бог тебя простит и я прощаю.», отвечали на это. Потом целовались и не вспоминали про обиды. Но даже если не было ссор и обид, всё равно говорили: Прости меня.» Даже когда встречали незнакомого человека, просили у него прощения.</a:t>
            </a:r>
            <a:endParaRPr lang="ru-RU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52334" y="3846613"/>
            <a:ext cx="3751958" cy="288438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921491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Красный и оранжевый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314</TotalTime>
  <Words>518</Words>
  <Application>Microsoft Office PowerPoint</Application>
  <PresentationFormat>Произвольный</PresentationFormat>
  <Paragraphs>12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Грань</vt:lpstr>
      <vt:lpstr>Слайд 1</vt:lpstr>
      <vt:lpstr>ИСТОРИЯ ВОЗНИКНОВЕНИЯ ПРАЗДНИКА</vt:lpstr>
      <vt:lpstr>Каждый день Масленицы имеет свое название и свои забавы.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Дмитрий</dc:creator>
  <cp:lastModifiedBy>User</cp:lastModifiedBy>
  <cp:revision>26</cp:revision>
  <dcterms:created xsi:type="dcterms:W3CDTF">2021-03-07T11:57:18Z</dcterms:created>
  <dcterms:modified xsi:type="dcterms:W3CDTF">2022-02-26T16:31:39Z</dcterms:modified>
</cp:coreProperties>
</file>