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7" r:id="rId4"/>
    <p:sldId id="269" r:id="rId5"/>
    <p:sldId id="271" r:id="rId6"/>
    <p:sldId id="266" r:id="rId7"/>
    <p:sldId id="270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6073" y="522477"/>
            <a:ext cx="391185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191" y="1262380"/>
            <a:ext cx="8310880" cy="234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kazka221-orsk.netboard.me/6u6yj33ue89ah0b/?link=7Dhl4vMZ-JzYndcfH-oXMdm0jZ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228600" y="0"/>
            <a:ext cx="9144635" cy="6858000"/>
            <a:chOff x="0" y="0"/>
            <a:chExt cx="914463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5052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6151" y="1690624"/>
              <a:ext cx="7428230" cy="2533650"/>
            </a:xfrm>
            <a:custGeom>
              <a:avLst/>
              <a:gdLst/>
              <a:ahLst/>
              <a:cxnLst/>
              <a:rect l="l" t="t" r="r" b="b"/>
              <a:pathLst>
                <a:path w="7428230" h="2533650">
                  <a:moveTo>
                    <a:pt x="7427976" y="0"/>
                  </a:moveTo>
                  <a:lnTo>
                    <a:pt x="0" y="0"/>
                  </a:lnTo>
                  <a:lnTo>
                    <a:pt x="0" y="2533650"/>
                  </a:lnTo>
                  <a:lnTo>
                    <a:pt x="7427976" y="2533650"/>
                  </a:lnTo>
                  <a:lnTo>
                    <a:pt x="7427976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087" y="3592575"/>
              <a:ext cx="568325" cy="631825"/>
            </a:xfrm>
            <a:custGeom>
              <a:avLst/>
              <a:gdLst/>
              <a:ahLst/>
              <a:cxnLst/>
              <a:rect l="l" t="t" r="r" b="b"/>
              <a:pathLst>
                <a:path w="568325" h="631825">
                  <a:moveTo>
                    <a:pt x="0" y="631825"/>
                  </a:moveTo>
                  <a:lnTo>
                    <a:pt x="568325" y="6318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6151" y="1066799"/>
              <a:ext cx="1151255" cy="1257935"/>
            </a:xfrm>
            <a:custGeom>
              <a:avLst/>
              <a:gdLst/>
              <a:ahLst/>
              <a:cxnLst/>
              <a:rect l="l" t="t" r="r" b="b"/>
              <a:pathLst>
                <a:path w="1151255" h="1257935">
                  <a:moveTo>
                    <a:pt x="565150" y="623887"/>
                  </a:moveTo>
                  <a:lnTo>
                    <a:pt x="0" y="623887"/>
                  </a:lnTo>
                  <a:lnTo>
                    <a:pt x="0" y="1257363"/>
                  </a:lnTo>
                  <a:lnTo>
                    <a:pt x="565150" y="1257363"/>
                  </a:lnTo>
                  <a:lnTo>
                    <a:pt x="565150" y="623887"/>
                  </a:lnTo>
                  <a:close/>
                </a:path>
                <a:path w="1151255" h="1257935">
                  <a:moveTo>
                    <a:pt x="1150937" y="0"/>
                  </a:moveTo>
                  <a:lnTo>
                    <a:pt x="565150" y="0"/>
                  </a:lnTo>
                  <a:lnTo>
                    <a:pt x="565150" y="623887"/>
                  </a:lnTo>
                  <a:lnTo>
                    <a:pt x="1150937" y="623887"/>
                  </a:lnTo>
                  <a:lnTo>
                    <a:pt x="1150937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12" y="3592575"/>
              <a:ext cx="584200" cy="631825"/>
            </a:xfrm>
            <a:custGeom>
              <a:avLst/>
              <a:gdLst/>
              <a:ahLst/>
              <a:cxnLst/>
              <a:rect l="l" t="t" r="r" b="b"/>
              <a:pathLst>
                <a:path w="584200" h="631825">
                  <a:moveTo>
                    <a:pt x="0" y="631825"/>
                  </a:moveTo>
                  <a:lnTo>
                    <a:pt x="584200" y="631825"/>
                  </a:lnTo>
                  <a:lnTo>
                    <a:pt x="584200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1301" y="1690687"/>
              <a:ext cx="586105" cy="643255"/>
            </a:xfrm>
            <a:custGeom>
              <a:avLst/>
              <a:gdLst/>
              <a:ahLst/>
              <a:cxnLst/>
              <a:rect l="l" t="t" r="r" b="b"/>
              <a:pathLst>
                <a:path w="586105" h="643255">
                  <a:moveTo>
                    <a:pt x="585787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585787" y="642937"/>
                  </a:lnTo>
                  <a:lnTo>
                    <a:pt x="585787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1412" y="2324163"/>
              <a:ext cx="575310" cy="624205"/>
            </a:xfrm>
            <a:custGeom>
              <a:avLst/>
              <a:gdLst/>
              <a:ahLst/>
              <a:cxnLst/>
              <a:rect l="l" t="t" r="r" b="b"/>
              <a:pathLst>
                <a:path w="575310" h="624205">
                  <a:moveTo>
                    <a:pt x="0" y="623887"/>
                  </a:moveTo>
                  <a:lnTo>
                    <a:pt x="574738" y="623887"/>
                  </a:lnTo>
                  <a:lnTo>
                    <a:pt x="574738" y="0"/>
                  </a:lnTo>
                  <a:lnTo>
                    <a:pt x="0" y="0"/>
                  </a:lnTo>
                  <a:lnTo>
                    <a:pt x="0" y="62388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324163"/>
              <a:ext cx="582930" cy="633730"/>
            </a:xfrm>
            <a:custGeom>
              <a:avLst/>
              <a:gdLst/>
              <a:ahLst/>
              <a:cxnLst/>
              <a:rect l="l" t="t" r="r" b="b"/>
              <a:pathLst>
                <a:path w="582930" h="633730">
                  <a:moveTo>
                    <a:pt x="582612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82612" y="633412"/>
                  </a:lnTo>
                  <a:lnTo>
                    <a:pt x="582612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6151" y="2324163"/>
              <a:ext cx="574675" cy="633730"/>
            </a:xfrm>
            <a:custGeom>
              <a:avLst/>
              <a:gdLst/>
              <a:ahLst/>
              <a:cxnLst/>
              <a:rect l="l" t="t" r="r" b="b"/>
              <a:pathLst>
                <a:path w="574675" h="633730">
                  <a:moveTo>
                    <a:pt x="574675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74675" y="633412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87" y="2948050"/>
              <a:ext cx="568325" cy="644525"/>
            </a:xfrm>
            <a:custGeom>
              <a:avLst/>
              <a:gdLst/>
              <a:ahLst/>
              <a:cxnLst/>
              <a:rect l="l" t="t" r="r" b="b"/>
              <a:pathLst>
                <a:path w="568325" h="644525">
                  <a:moveTo>
                    <a:pt x="0" y="644525"/>
                  </a:moveTo>
                  <a:lnTo>
                    <a:pt x="568325" y="6445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44525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412" y="2948050"/>
              <a:ext cx="584200" cy="644525"/>
            </a:xfrm>
            <a:custGeom>
              <a:avLst/>
              <a:gdLst/>
              <a:ahLst/>
              <a:cxnLst/>
              <a:rect l="l" t="t" r="r" b="b"/>
              <a:pathLst>
                <a:path w="584200" h="644525">
                  <a:moveTo>
                    <a:pt x="584200" y="0"/>
                  </a:moveTo>
                  <a:lnTo>
                    <a:pt x="0" y="0"/>
                  </a:lnTo>
                  <a:lnTo>
                    <a:pt x="0" y="644525"/>
                  </a:lnTo>
                  <a:lnTo>
                    <a:pt x="584200" y="644525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14600" y="1981200"/>
            <a:ext cx="6400799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Образовательный</a:t>
            </a:r>
            <a:r>
              <a:rPr lang="ru-RU" sz="3200" b="1" spc="-6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  <a:r>
              <a:rPr lang="ru-RU" sz="3200" b="1" spc="-4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проект</a:t>
            </a:r>
          </a:p>
          <a:p>
            <a:pPr algn="ctr">
              <a:lnSpc>
                <a:spcPct val="100000"/>
              </a:lnSpc>
            </a:pPr>
            <a:r>
              <a:rPr lang="ru-RU" sz="3200" b="1" spc="-2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«Сказочная» лаборатория</a:t>
            </a:r>
          </a:p>
          <a:p>
            <a:pPr algn="ctr">
              <a:lnSpc>
                <a:spcPct val="100000"/>
              </a:lnSpc>
            </a:pPr>
            <a:r>
              <a:rPr sz="3200" b="1" spc="-5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ин</a:t>
            </a:r>
            <a:r>
              <a:rPr sz="3200" b="1" spc="-15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теллектуа</a:t>
            </a:r>
            <a:r>
              <a:rPr sz="3200" b="1" spc="-25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л</a:t>
            </a:r>
            <a:r>
              <a:rPr sz="3200" b="1" spc="-1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ь</a:t>
            </a:r>
            <a:r>
              <a:rPr sz="3200" b="1" spc="-3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н</a:t>
            </a:r>
            <a:r>
              <a:rPr sz="3200" b="1" spc="-4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ог</a:t>
            </a:r>
            <a:r>
              <a:rPr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о  </a:t>
            </a:r>
            <a:r>
              <a:rPr sz="3200" b="1" spc="-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творчества</a:t>
            </a:r>
            <a:r>
              <a:rPr sz="3200" b="1" spc="-5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»</a:t>
            </a:r>
            <a:endParaRPr lang="ru-RU" sz="3200" b="1" spc="-5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2023 -2024 учебный год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3812" y="4953000"/>
            <a:ext cx="633018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marR="542925" algn="ctr">
              <a:lnSpc>
                <a:spcPct val="100000"/>
              </a:lnSpc>
              <a:spcBef>
                <a:spcPts val="100"/>
              </a:spcBef>
            </a:pPr>
            <a:r>
              <a:rPr sz="2000" b="1" spc="-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Муниципальное </a:t>
            </a:r>
            <a:r>
              <a:rPr lang="ru-RU" sz="2000" b="1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д</a:t>
            </a:r>
            <a:r>
              <a:rPr sz="2000" b="1" spc="-1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ошкольное </a:t>
            </a:r>
            <a:r>
              <a:rPr sz="2000" b="1" spc="-52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 </a:t>
            </a:r>
            <a:r>
              <a:rPr sz="2000" b="1" spc="-1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образовательное</a:t>
            </a:r>
            <a:r>
              <a:rPr sz="2000" b="1" spc="-2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 </a:t>
            </a:r>
            <a:r>
              <a:rPr lang="ru-RU" sz="20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автономное </a:t>
            </a:r>
            <a:r>
              <a:rPr sz="2000" b="1" spc="-1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учреждение</a:t>
            </a:r>
            <a:endParaRPr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b="1" spc="-4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«</a:t>
            </a:r>
            <a:r>
              <a:rPr sz="2400" b="1" spc="-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Детский</a:t>
            </a:r>
            <a:r>
              <a:rPr sz="24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 </a:t>
            </a:r>
            <a:r>
              <a: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сад</a:t>
            </a:r>
            <a:r>
              <a:rPr sz="2400" b="1" spc="-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 № 221 «Сказка </a:t>
            </a:r>
          </a:p>
          <a:p>
            <a:pPr algn="ctr">
              <a:lnSpc>
                <a:spcPct val="100000"/>
              </a:lnSpc>
            </a:pPr>
            <a:r>
              <a:rPr sz="2400" b="1" spc="-1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комбинированного</a:t>
            </a:r>
            <a:r>
              <a:rPr sz="2400" b="1" spc="-2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вида г.Орска</a:t>
            </a:r>
            <a:r>
              <a:rPr sz="2400" b="1" spc="-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»</a:t>
            </a:r>
            <a:endParaRPr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Microsoft Sans Se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524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сетевая инновационная площадка «Образовательный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«Мир головоломок»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смарт-тренинг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Логотип Сказка иии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4267200"/>
            <a:ext cx="2362203" cy="2329049"/>
          </a:xfrm>
          <a:prstGeom prst="rect">
            <a:avLst/>
          </a:prstGeom>
          <a:noFill/>
        </p:spPr>
      </p:pic>
      <p:pic>
        <p:nvPicPr>
          <p:cNvPr id="1028" name="Picture 4" descr="https://netboardme-cf1.s3.amazonaws.com/published/95793/files/s_831f6234b35e015869fbd907dc06bf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"/>
            <a:ext cx="2057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092065"/>
            <a:chOff x="131762" y="63"/>
            <a:chExt cx="9012555" cy="50920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549287"/>
              <a:ext cx="8229600" cy="977900"/>
            </a:xfrm>
            <a:custGeom>
              <a:avLst/>
              <a:gdLst/>
              <a:ahLst/>
              <a:cxnLst/>
              <a:rect l="l" t="t" r="r" b="b"/>
              <a:pathLst>
                <a:path w="8229600" h="977900">
                  <a:moveTo>
                    <a:pt x="8229600" y="0"/>
                  </a:moveTo>
                  <a:lnTo>
                    <a:pt x="0" y="0"/>
                  </a:lnTo>
                  <a:lnTo>
                    <a:pt x="0" y="977633"/>
                  </a:lnTo>
                  <a:lnTo>
                    <a:pt x="8229600" y="97763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1526946"/>
              <a:ext cx="8229600" cy="981710"/>
            </a:xfrm>
            <a:custGeom>
              <a:avLst/>
              <a:gdLst/>
              <a:ahLst/>
              <a:cxnLst/>
              <a:rect l="l" t="t" r="r" b="b"/>
              <a:pathLst>
                <a:path w="8229600" h="981710">
                  <a:moveTo>
                    <a:pt x="6059030" y="0"/>
                  </a:moveTo>
                  <a:lnTo>
                    <a:pt x="0" y="0"/>
                  </a:lnTo>
                  <a:lnTo>
                    <a:pt x="0" y="981430"/>
                  </a:lnTo>
                  <a:lnTo>
                    <a:pt x="6059030" y="981430"/>
                  </a:lnTo>
                  <a:lnTo>
                    <a:pt x="6059030" y="0"/>
                  </a:lnTo>
                  <a:close/>
                </a:path>
                <a:path w="8229600" h="981710">
                  <a:moveTo>
                    <a:pt x="8229600" y="0"/>
                  </a:moveTo>
                  <a:lnTo>
                    <a:pt x="6059043" y="0"/>
                  </a:lnTo>
                  <a:lnTo>
                    <a:pt x="6059043" y="981430"/>
                  </a:lnTo>
                  <a:lnTo>
                    <a:pt x="8229600" y="98143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2508325"/>
              <a:ext cx="8229600" cy="993775"/>
            </a:xfrm>
            <a:custGeom>
              <a:avLst/>
              <a:gdLst/>
              <a:ahLst/>
              <a:cxnLst/>
              <a:rect l="l" t="t" r="r" b="b"/>
              <a:pathLst>
                <a:path w="8229600" h="993775">
                  <a:moveTo>
                    <a:pt x="6059030" y="0"/>
                  </a:moveTo>
                  <a:lnTo>
                    <a:pt x="0" y="0"/>
                  </a:lnTo>
                  <a:lnTo>
                    <a:pt x="0" y="993571"/>
                  </a:lnTo>
                  <a:lnTo>
                    <a:pt x="6059030" y="993571"/>
                  </a:lnTo>
                  <a:lnTo>
                    <a:pt x="6059030" y="0"/>
                  </a:lnTo>
                  <a:close/>
                </a:path>
                <a:path w="8229600" h="993775">
                  <a:moveTo>
                    <a:pt x="8229600" y="0"/>
                  </a:moveTo>
                  <a:lnTo>
                    <a:pt x="6059043" y="0"/>
                  </a:lnTo>
                  <a:lnTo>
                    <a:pt x="6059043" y="993571"/>
                  </a:lnTo>
                  <a:lnTo>
                    <a:pt x="8229600" y="993571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EE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3501897"/>
              <a:ext cx="8229600" cy="1583690"/>
            </a:xfrm>
            <a:custGeom>
              <a:avLst/>
              <a:gdLst/>
              <a:ahLst/>
              <a:cxnLst/>
              <a:rect l="l" t="t" r="r" b="b"/>
              <a:pathLst>
                <a:path w="8229600" h="1583689">
                  <a:moveTo>
                    <a:pt x="6059030" y="0"/>
                  </a:moveTo>
                  <a:lnTo>
                    <a:pt x="0" y="0"/>
                  </a:lnTo>
                  <a:lnTo>
                    <a:pt x="0" y="1583309"/>
                  </a:lnTo>
                  <a:lnTo>
                    <a:pt x="6059030" y="1583309"/>
                  </a:lnTo>
                  <a:lnTo>
                    <a:pt x="6059030" y="0"/>
                  </a:lnTo>
                  <a:close/>
                </a:path>
                <a:path w="8229600" h="1583689">
                  <a:moveTo>
                    <a:pt x="8229600" y="0"/>
                  </a:moveTo>
                  <a:lnTo>
                    <a:pt x="6059043" y="0"/>
                  </a:lnTo>
                  <a:lnTo>
                    <a:pt x="6059043" y="1583309"/>
                  </a:lnTo>
                  <a:lnTo>
                    <a:pt x="8229600" y="158330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6242" y="1507870"/>
              <a:ext cx="0" cy="3583940"/>
            </a:xfrm>
            <a:custGeom>
              <a:avLst/>
              <a:gdLst/>
              <a:ahLst/>
              <a:cxnLst/>
              <a:rect l="l" t="t" r="r" b="b"/>
              <a:pathLst>
                <a:path h="3583940">
                  <a:moveTo>
                    <a:pt x="0" y="0"/>
                  </a:moveTo>
                  <a:lnTo>
                    <a:pt x="0" y="358368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0850" y="1526920"/>
              <a:ext cx="8242300" cy="0"/>
            </a:xfrm>
            <a:custGeom>
              <a:avLst/>
              <a:gdLst/>
              <a:ahLst/>
              <a:cxnLst/>
              <a:rect l="l" t="t" r="r" b="b"/>
              <a:pathLst>
                <a:path w="8242300">
                  <a:moveTo>
                    <a:pt x="0" y="0"/>
                  </a:moveTo>
                  <a:lnTo>
                    <a:pt x="8242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850" y="542924"/>
              <a:ext cx="8242300" cy="4549140"/>
            </a:xfrm>
            <a:custGeom>
              <a:avLst/>
              <a:gdLst/>
              <a:ahLst/>
              <a:cxnLst/>
              <a:rect l="l" t="t" r="r" b="b"/>
              <a:pathLst>
                <a:path w="8242300" h="4549140">
                  <a:moveTo>
                    <a:pt x="0" y="1965452"/>
                  </a:moveTo>
                  <a:lnTo>
                    <a:pt x="8242300" y="1965452"/>
                  </a:lnTo>
                </a:path>
                <a:path w="8242300" h="4549140">
                  <a:moveTo>
                    <a:pt x="0" y="2958973"/>
                  </a:moveTo>
                  <a:lnTo>
                    <a:pt x="8242300" y="2958973"/>
                  </a:lnTo>
                </a:path>
                <a:path w="8242300" h="4549140">
                  <a:moveTo>
                    <a:pt x="6350" y="0"/>
                  </a:moveTo>
                  <a:lnTo>
                    <a:pt x="6350" y="4548632"/>
                  </a:lnTo>
                </a:path>
                <a:path w="8242300" h="4549140">
                  <a:moveTo>
                    <a:pt x="8235950" y="0"/>
                  </a:moveTo>
                  <a:lnTo>
                    <a:pt x="8235950" y="4548632"/>
                  </a:lnTo>
                </a:path>
                <a:path w="8242300" h="4549140">
                  <a:moveTo>
                    <a:pt x="0" y="6350"/>
                  </a:moveTo>
                  <a:lnTo>
                    <a:pt x="8242300" y="6350"/>
                  </a:lnTo>
                </a:path>
                <a:path w="8242300" h="4549140">
                  <a:moveTo>
                    <a:pt x="0" y="4542282"/>
                  </a:moveTo>
                  <a:lnTo>
                    <a:pt x="8242300" y="454228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85565" y="574928"/>
            <a:ext cx="237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</a:t>
            </a:r>
            <a:r>
              <a:rPr sz="24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</a:t>
            </a:r>
            <a:endParaRPr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0" y="1600200"/>
            <a:ext cx="78085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2505" algn="l"/>
              </a:tabLst>
            </a:pPr>
            <a:r>
              <a:rPr sz="2400" b="1" spc="-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Воспитанники</a:t>
            </a:r>
            <a:r>
              <a:rPr sz="2400" b="1" spc="3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ru-RU" sz="2400" b="1" spc="3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МДОАУ № 221 «Сказка</a:t>
            </a:r>
            <a:r>
              <a:rPr sz="2400" b="1" spc="-2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	</a:t>
            </a:r>
            <a:r>
              <a:rPr sz="2400" b="1" spc="-5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1</a:t>
            </a:r>
            <a:r>
              <a:rPr lang="ru-RU" sz="2400" b="1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56</a:t>
            </a:r>
            <a:r>
              <a:rPr sz="2400" b="1" spc="-3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человек</a:t>
            </a:r>
            <a:endParaRPr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2534539"/>
            <a:ext cx="5788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Педагоги</a:t>
            </a:r>
            <a:r>
              <a:rPr sz="2400" b="1" spc="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МДОАУ № 221 «Сказка</a:t>
            </a:r>
            <a:endParaRPr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5998" y="2534539"/>
            <a:ext cx="157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10 </a:t>
            </a:r>
            <a:r>
              <a:rPr sz="2400" b="1" spc="-4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человек</a:t>
            </a:r>
            <a:endParaRPr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3528186"/>
            <a:ext cx="57245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Педагоги</a:t>
            </a:r>
            <a:r>
              <a:rPr sz="24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дошкольных</a:t>
            </a:r>
            <a:r>
              <a:rPr sz="24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400" b="1" spc="-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образовательных </a:t>
            </a:r>
            <a:r>
              <a:rPr sz="2400" b="1" spc="-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400" b="1" spc="-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организаций</a:t>
            </a:r>
            <a:r>
              <a:rPr sz="2400" b="1" spc="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400" b="1" spc="-3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города</a:t>
            </a:r>
            <a:r>
              <a:rPr sz="2400" b="1" spc="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ru-RU" sz="2400" b="1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Орска (МДОАУ № 12,16,79,115,208,Сош  5 дошкольные группы)</a:t>
            </a:r>
            <a:endParaRPr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5998" y="3528186"/>
            <a:ext cx="193840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35</a:t>
            </a:r>
            <a:r>
              <a:rPr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человек</a:t>
            </a:r>
            <a:endParaRPr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1901825"/>
            <a:chOff x="131762" y="63"/>
            <a:chExt cx="9012555" cy="19018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548652"/>
              <a:ext cx="8229600" cy="432434"/>
            </a:xfrm>
            <a:custGeom>
              <a:avLst/>
              <a:gdLst/>
              <a:ahLst/>
              <a:cxnLst/>
              <a:rect l="l" t="t" r="r" b="b"/>
              <a:pathLst>
                <a:path w="8229600" h="432434">
                  <a:moveTo>
                    <a:pt x="8229600" y="0"/>
                  </a:moveTo>
                  <a:lnTo>
                    <a:pt x="4114800" y="0"/>
                  </a:lnTo>
                  <a:lnTo>
                    <a:pt x="0" y="0"/>
                  </a:lnTo>
                  <a:lnTo>
                    <a:pt x="0" y="432041"/>
                  </a:lnTo>
                  <a:lnTo>
                    <a:pt x="4114800" y="432041"/>
                  </a:lnTo>
                  <a:lnTo>
                    <a:pt x="8229600" y="432041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980693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41148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411480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542289"/>
              <a:ext cx="0" cy="1359535"/>
            </a:xfrm>
            <a:custGeom>
              <a:avLst/>
              <a:gdLst/>
              <a:ahLst/>
              <a:cxnLst/>
              <a:rect l="l" t="t" r="r" b="b"/>
              <a:pathLst>
                <a:path h="1359535">
                  <a:moveTo>
                    <a:pt x="0" y="0"/>
                  </a:moveTo>
                  <a:lnTo>
                    <a:pt x="0" y="135915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850" y="980693"/>
              <a:ext cx="8242300" cy="0"/>
            </a:xfrm>
            <a:custGeom>
              <a:avLst/>
              <a:gdLst/>
              <a:ahLst/>
              <a:cxnLst/>
              <a:rect l="l" t="t" r="r" b="b"/>
              <a:pathLst>
                <a:path w="8242300">
                  <a:moveTo>
                    <a:pt x="0" y="0"/>
                  </a:moveTo>
                  <a:lnTo>
                    <a:pt x="8242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850" y="542289"/>
              <a:ext cx="8242300" cy="1359535"/>
            </a:xfrm>
            <a:custGeom>
              <a:avLst/>
              <a:gdLst/>
              <a:ahLst/>
              <a:cxnLst/>
              <a:rect l="l" t="t" r="r" b="b"/>
              <a:pathLst>
                <a:path w="8242300" h="1359535">
                  <a:moveTo>
                    <a:pt x="6350" y="0"/>
                  </a:moveTo>
                  <a:lnTo>
                    <a:pt x="6350" y="1359154"/>
                  </a:lnTo>
                </a:path>
                <a:path w="8242300" h="1359535">
                  <a:moveTo>
                    <a:pt x="8235950" y="0"/>
                  </a:moveTo>
                  <a:lnTo>
                    <a:pt x="8235950" y="1359154"/>
                  </a:lnTo>
                </a:path>
                <a:path w="8242300" h="1359535">
                  <a:moveTo>
                    <a:pt x="0" y="6350"/>
                  </a:moveTo>
                  <a:lnTo>
                    <a:pt x="8242300" y="6350"/>
                  </a:lnTo>
                </a:path>
                <a:path w="8242300" h="1359535">
                  <a:moveTo>
                    <a:pt x="0" y="1352804"/>
                  </a:moveTo>
                  <a:lnTo>
                    <a:pt x="8242300" y="135280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32813" y="575817"/>
            <a:ext cx="116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Проблема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723635" y="575817"/>
            <a:ext cx="181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Целевая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группа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1007821"/>
            <a:ext cx="3959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Недостаточное</a:t>
            </a:r>
            <a:r>
              <a:rPr sz="180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1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интеллектуальное</a:t>
            </a:r>
            <a:endParaRPr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развитие</a:t>
            </a: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у</a:t>
            </a:r>
            <a:r>
              <a:rPr sz="18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1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дошкольников</a:t>
            </a:r>
            <a:endParaRPr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1628" y="1007821"/>
            <a:ext cx="38747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Воспитанники</a:t>
            </a:r>
            <a:r>
              <a:rPr sz="1800" b="1" spc="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ru-RU" sz="1800" b="1" spc="-3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МДОАУ  № 221 г.Орска</a:t>
            </a:r>
            <a:endParaRPr sz="1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5800" y="4419600"/>
            <a:ext cx="7849234" cy="538609"/>
          </a:xfrm>
          <a:prstGeom prst="rect">
            <a:avLst/>
          </a:prstGeom>
          <a:solidFill>
            <a:srgbClr val="FFFFFF"/>
          </a:solidFill>
          <a:ln w="25400">
            <a:solidFill>
              <a:srgbClr val="8989B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55"/>
              </a:lnSpc>
              <a:tabLst>
                <a:tab pos="5165090" algn="l"/>
              </a:tabLst>
            </a:pPr>
            <a:r>
              <a:rPr lang="ru-RU" sz="1800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Диагностика  интеллектуального развития дошкольников </a:t>
            </a:r>
          </a:p>
          <a:p>
            <a:pPr marL="1270" algn="ctr">
              <a:lnSpc>
                <a:spcPts val="2055"/>
              </a:lnSpc>
              <a:tabLst>
                <a:tab pos="5165090" algn="l"/>
              </a:tabLst>
            </a:pPr>
            <a:r>
              <a:rPr lang="ru-RU" sz="1800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МДОАУ № 221 «Сказка» г.Орска</a:t>
            </a:r>
            <a:endParaRPr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24" y="1905000"/>
            <a:ext cx="826897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7000" y="533400"/>
            <a:ext cx="391185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</a:t>
            </a:r>
            <a:r>
              <a:rPr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9191" y="1262380"/>
          <a:ext cx="8291195" cy="3882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1195"/>
              </a:tblGrid>
              <a:tr h="432054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>
                          <a:latin typeface="Arial"/>
                          <a:cs typeface="Arial"/>
                        </a:rPr>
                        <a:t>Воспитанники</a:t>
                      </a:r>
                      <a:r>
                        <a:rPr sz="1800" b="1" spc="35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800" b="1" spc="-10" dirty="0" smtClean="0">
                          <a:latin typeface="Arial"/>
                          <a:cs typeface="Arial"/>
                        </a:rPr>
                        <a:t>МДОАУ</a:t>
                      </a:r>
                      <a:r>
                        <a:rPr lang="ru-RU" sz="1800" b="1" spc="-10" baseline="0" dirty="0" smtClean="0">
                          <a:latin typeface="Arial"/>
                          <a:cs typeface="Arial"/>
                        </a:rPr>
                        <a:t> № 221 «Сказка»</a:t>
                      </a:r>
                      <a:r>
                        <a:rPr sz="1800" b="1" spc="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4-7</a:t>
                      </a:r>
                      <a:r>
                        <a:rPr sz="180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smtClean="0">
                          <a:latin typeface="Arial"/>
                          <a:cs typeface="Arial"/>
                        </a:rPr>
                        <a:t>лет</a:t>
                      </a:r>
                      <a:r>
                        <a:rPr lang="ru-RU" sz="1800" b="1" spc="-2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b="1" spc="-20" dirty="0" smtClean="0">
                          <a:latin typeface="Arial"/>
                          <a:cs typeface="Arial"/>
                        </a:rPr>
                        <a:t>и воспитанники детских садов (участники сетевой лаборатории) г.Орска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60044">
                <a:tc>
                  <a:txBody>
                    <a:bodyPr/>
                    <a:lstStyle/>
                    <a:p>
                      <a:pPr marL="114300">
                        <a:lnSpc>
                          <a:spcPts val="1885"/>
                        </a:lnSpc>
                      </a:pPr>
                      <a:r>
                        <a:rPr sz="20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Экспресс-диагностика</a:t>
                      </a:r>
                      <a:r>
                        <a:rPr sz="20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смарт</a:t>
                      </a:r>
                      <a:r>
                        <a:rPr sz="20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4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2000" b="1" spc="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тренингу</a:t>
                      </a:r>
                      <a:r>
                        <a:rPr sz="20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«МИР</a:t>
                      </a:r>
                      <a:r>
                        <a:rPr sz="20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ГОЛОВОЛОМОК»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14300">
                        <a:lnSpc>
                          <a:spcPts val="1885"/>
                        </a:lnSpc>
                      </a:pPr>
                      <a:r>
                        <a:rPr sz="20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Дополнительная</a:t>
                      </a:r>
                      <a:r>
                        <a:rPr sz="2000" b="1" spc="8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образовательная</a:t>
                      </a:r>
                      <a:r>
                        <a:rPr sz="2000" b="1" spc="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программа</a:t>
                      </a:r>
                      <a:r>
                        <a:rPr sz="2000" b="1" spc="5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endParaRPr lang="ru-RU" sz="2000" b="1" spc="5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300">
                        <a:lnSpc>
                          <a:spcPts val="1885"/>
                        </a:lnSpc>
                      </a:pPr>
                      <a:r>
                        <a:rPr sz="20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«МИР</a:t>
                      </a:r>
                      <a:r>
                        <a:rPr sz="2000" b="1" spc="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ГОЛОВОЛОМОК»</a:t>
                      </a:r>
                      <a:endParaRPr lang="ru-RU" sz="2000" b="1" spc="-5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300">
                        <a:lnSpc>
                          <a:spcPts val="1885"/>
                        </a:lnSpc>
                      </a:pP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14300">
                        <a:lnSpc>
                          <a:spcPts val="1885"/>
                        </a:lnSpc>
                      </a:pPr>
                      <a:r>
                        <a:rPr sz="20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Занятия</a:t>
                      </a:r>
                      <a:r>
                        <a:rPr sz="20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20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программе</a:t>
                      </a:r>
                      <a:r>
                        <a:rPr sz="20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дополнительного</a:t>
                      </a:r>
                      <a:r>
                        <a:rPr sz="2000" b="1" spc="8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r>
                        <a:rPr sz="20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«МИР</a:t>
                      </a:r>
                      <a:r>
                        <a:rPr sz="2000" b="1" spc="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</a:t>
                      </a:r>
                      <a:r>
                        <a:rPr sz="2000" b="1" spc="-5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»</a:t>
                      </a:r>
                      <a:endParaRPr lang="ru-RU" sz="2000" b="1" spc="-5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300">
                        <a:lnSpc>
                          <a:spcPts val="1885"/>
                        </a:lnSpc>
                      </a:pP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marL="114300">
                        <a:lnSpc>
                          <a:spcPts val="1885"/>
                        </a:lnSpc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Муниципальный</a:t>
                      </a:r>
                      <a:r>
                        <a:rPr lang="ru-RU" sz="2000" b="1" spc="-1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  конкурс «</a:t>
                      </a:r>
                      <a:r>
                        <a:rPr lang="ru-RU" sz="2000" b="1" spc="-1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Кумекалка-мир</a:t>
                      </a:r>
                      <a:r>
                        <a:rPr lang="ru-RU" sz="2000" b="1" spc="-1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головоломок»  март 2024 года</a:t>
                      </a:r>
                      <a:endParaRPr lang="ru-RU" sz="2000" b="1" spc="-5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300">
                        <a:lnSpc>
                          <a:spcPts val="1885"/>
                        </a:lnSpc>
                      </a:pP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marL="114300">
                        <a:lnSpc>
                          <a:spcPts val="1885"/>
                        </a:lnSpc>
                      </a:pPr>
                      <a:r>
                        <a:rPr sz="2000" b="1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Конкурс</a:t>
                      </a:r>
                      <a:r>
                        <a:rPr sz="2000" b="1" spc="7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детско-родительских</a:t>
                      </a:r>
                      <a:r>
                        <a:rPr sz="2000" b="1" spc="8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20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«ГОЛОВОЛОМКА</a:t>
                      </a:r>
                      <a:r>
                        <a:rPr sz="2000" b="1" spc="9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0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интересная</a:t>
                      </a:r>
                      <a:r>
                        <a:rPr sz="20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игра</a:t>
                      </a:r>
                      <a:r>
                        <a:rPr sz="20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»</a:t>
                      </a:r>
                      <a:endParaRPr lang="ru-RU" sz="2000" b="1" spc="-1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300">
                        <a:lnSpc>
                          <a:spcPts val="1885"/>
                        </a:lnSpc>
                      </a:pP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</a:t>
            </a:r>
            <a:r>
              <a:rPr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9191" y="1262380"/>
          <a:ext cx="8526209" cy="4632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6209"/>
              </a:tblGrid>
              <a:tr h="5278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Педагоги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Курсы</a:t>
                      </a:r>
                      <a:r>
                        <a:rPr sz="16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программе</a:t>
                      </a:r>
                      <a:r>
                        <a:rPr sz="1600" b="1" spc="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повышения</a:t>
                      </a:r>
                      <a:r>
                        <a:rPr sz="16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квалификации</a:t>
                      </a:r>
                      <a:r>
                        <a:rPr sz="1600" b="1" spc="7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«Методики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практики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 marR="70739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познавательного</a:t>
                      </a:r>
                      <a:r>
                        <a:rPr sz="16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развития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детей</a:t>
                      </a:r>
                      <a:r>
                        <a:rPr sz="16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дошкольного</a:t>
                      </a:r>
                      <a:r>
                        <a:rPr sz="16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возраста</a:t>
                      </a:r>
                      <a:r>
                        <a:rPr sz="16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использованием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игр- </a:t>
                      </a:r>
                      <a:r>
                        <a:rPr sz="1600" b="1" spc="-409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4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Курсы</a:t>
                      </a:r>
                      <a:r>
                        <a:rPr sz="1600" b="1" spc="4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b="1" spc="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программе</a:t>
                      </a:r>
                      <a:r>
                        <a:rPr sz="1600" b="1" spc="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повышения</a:t>
                      </a:r>
                      <a:r>
                        <a:rPr sz="1600" b="1" spc="3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квалификации</a:t>
                      </a:r>
                      <a:r>
                        <a:rPr sz="1600" b="1" spc="7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«Развитие</a:t>
                      </a:r>
                      <a:r>
                        <a:rPr sz="1600" b="1" spc="4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интеллектуальных</a:t>
                      </a:r>
                      <a:endParaRPr sz="1600" b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 marR="287020">
                        <a:lnSpc>
                          <a:spcPct val="100000"/>
                        </a:lnSpc>
                      </a:pPr>
                      <a:r>
                        <a:rPr sz="16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способностей</a:t>
                      </a:r>
                      <a:r>
                        <a:rPr sz="1600" b="1" spc="4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детей</a:t>
                      </a:r>
                      <a:r>
                        <a:rPr sz="1600" b="1" spc="3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старшего</a:t>
                      </a:r>
                      <a:r>
                        <a:rPr sz="1600" b="1" spc="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дошкольного</a:t>
                      </a:r>
                      <a:r>
                        <a:rPr sz="1600" b="1" spc="7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возраста</a:t>
                      </a:r>
                      <a:r>
                        <a:rPr sz="1600" b="1" spc="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b="1" spc="3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использованием</a:t>
                      </a:r>
                      <a:r>
                        <a:rPr sz="1600" b="1" spc="7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технологии </a:t>
                      </a:r>
                      <a:r>
                        <a:rPr sz="1600" b="1" spc="-409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смарт-тренинга»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 marR="889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Обучающий</a:t>
                      </a:r>
                      <a:r>
                        <a:rPr sz="1600" b="1" spc="8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семинар</a:t>
                      </a:r>
                      <a:r>
                        <a:rPr sz="16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b="1" spc="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педагогов</a:t>
                      </a:r>
                      <a:r>
                        <a:rPr sz="1600" b="1" spc="2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b="1" spc="-4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МДОАУ № 221 «Сказка» </a:t>
                      </a:r>
                      <a:r>
                        <a:rPr sz="1600" b="1" spc="-3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lang="ru-RU" sz="1600" b="1" spc="-3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Роль</a:t>
                      </a:r>
                      <a:r>
                        <a:rPr lang="ru-RU" sz="1600" b="1" spc="-3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409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</a:t>
                      </a:r>
                      <a:r>
                        <a:rPr lang="ru-RU" sz="1600" b="1" spc="-25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мок</a:t>
                      </a:r>
                      <a:r>
                        <a:rPr lang="ru-RU" sz="1600" b="1" spc="-25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для интеллектуального развития дошкольников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».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Обучающий</a:t>
                      </a:r>
                      <a:r>
                        <a:rPr sz="1600" b="1" spc="9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семинар</a:t>
                      </a:r>
                      <a:r>
                        <a:rPr sz="16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педагогов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14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b="1" spc="-114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600" b="1" spc="4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b="1" spc="-2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Орска (участники сетевой лаборатории)</a:t>
                      </a:r>
                      <a:r>
                        <a:rPr sz="1600" b="1" spc="7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600" b="1" spc="-3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Дошкольное</a:t>
                      </a:r>
                      <a:r>
                        <a:rPr sz="1600" b="1" spc="7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воспитание:</a:t>
                      </a:r>
                      <a:r>
                        <a:rPr lang="ru-RU" sz="1600" b="1" spc="-15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новое</a:t>
                      </a:r>
                      <a:r>
                        <a:rPr sz="1600" b="1" spc="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ориентиры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b="1" spc="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педагогов</a:t>
                      </a:r>
                      <a:r>
                        <a:rPr sz="16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интеллектуальном</a:t>
                      </a:r>
                      <a:r>
                        <a:rPr sz="16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развитие»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5790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Участие</a:t>
                      </a:r>
                      <a:r>
                        <a:rPr sz="1600" b="1" spc="6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b="1" spc="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Всероссийской</a:t>
                      </a:r>
                      <a:r>
                        <a:rPr sz="16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выездной</a:t>
                      </a:r>
                      <a:r>
                        <a:rPr sz="1600" b="1" spc="6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школе</a:t>
                      </a:r>
                      <a:r>
                        <a:rPr sz="16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«PRO-ОБРАЗОВАНИЕ</a:t>
                      </a:r>
                      <a:r>
                        <a:rPr sz="1600" b="1" spc="-2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»</a:t>
                      </a:r>
                      <a:r>
                        <a:rPr sz="1600" b="1" spc="4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14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lang="ru-RU" sz="1600" b="1" spc="-114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Самара</a:t>
                      </a:r>
                      <a:r>
                        <a:rPr lang="ru-RU" sz="1600" b="1" spc="-15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в 2024 г.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5277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Тренинг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b="1" spc="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развитие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креативного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мышления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педагогов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</a:t>
            </a:r>
            <a:r>
              <a:rPr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9191" y="1262380"/>
          <a:ext cx="8526209" cy="5286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6209"/>
              </a:tblGrid>
              <a:tr h="432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Педагоги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056513">
                <a:tc>
                  <a:txBody>
                    <a:bodyPr/>
                    <a:lstStyle/>
                    <a:p>
                      <a:pPr marL="91440" marR="1054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Дистанционный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вебинар «Среда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дошкольного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детства»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Руководитель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методической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службы "НИИ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дошкольного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образования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"Воспитатели России»,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14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г.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Москва, 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Казунина 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И.И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720089">
                <a:tc>
                  <a:txBody>
                    <a:bodyPr/>
                    <a:lstStyle/>
                    <a:p>
                      <a:pPr marL="114300" marR="540385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Смотр–конкурс</a:t>
                      </a:r>
                      <a:r>
                        <a:rPr sz="1600" b="1" spc="8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РППС</a:t>
                      </a:r>
                      <a:r>
                        <a:rPr sz="1600" b="1" spc="2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b="1" spc="-4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МДОАУ</a:t>
                      </a:r>
                      <a:r>
                        <a:rPr lang="ru-RU" sz="1600" b="1" spc="-4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№ 221  «Сказка» </a:t>
                      </a:r>
                      <a:r>
                        <a:rPr sz="16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«Мир</a:t>
                      </a:r>
                      <a:r>
                        <a:rPr sz="1600" b="1" spc="4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головоломок,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6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необычные </a:t>
                      </a:r>
                      <a:r>
                        <a:rPr sz="1600" b="1" spc="-409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игры</a:t>
                      </a:r>
                      <a:r>
                        <a:rPr sz="1600" b="1" spc="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дошкольников»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863981">
                <a:tc>
                  <a:txBody>
                    <a:bodyPr/>
                    <a:lstStyle/>
                    <a:p>
                      <a:pPr marL="114300">
                        <a:lnSpc>
                          <a:spcPts val="1889"/>
                        </a:lnSpc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Эффективные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практики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b="1" spc="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применению</a:t>
                      </a:r>
                      <a:r>
                        <a:rPr sz="1600" b="1" spc="7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игровых</a:t>
                      </a:r>
                      <a:r>
                        <a:rPr sz="16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наборов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«МИР</a:t>
                      </a:r>
                      <a:r>
                        <a:rPr sz="16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ГОЛОВОЛОМОК»,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300" marR="31877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«ПУГОВИЦЫ»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педагогов </a:t>
                      </a:r>
                      <a:r>
                        <a:rPr sz="1600" b="1" spc="-7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14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b="1" spc="-114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600" b="1" spc="-11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b="1" spc="-15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Орска (участники сетевой лаборатории)</a:t>
                      </a:r>
                      <a:r>
                        <a:rPr sz="1600" b="1" spc="-1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Открытые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показы,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мастер-класс, </a:t>
                      </a:r>
                      <a:r>
                        <a:rPr sz="1600" b="1" spc="-409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круглый</a:t>
                      </a:r>
                      <a:r>
                        <a:rPr sz="1600" b="1" spc="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стол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 marR="5378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600" b="1" spc="-3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Смотр –конкурс </a:t>
                      </a:r>
                      <a:r>
                        <a:rPr sz="1600" b="1" spc="-3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«Карусель</a:t>
                      </a:r>
                      <a:r>
                        <a:rPr sz="1600" b="1" spc="3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интеллектуального</a:t>
                      </a:r>
                      <a:r>
                        <a:rPr sz="1600" b="1" spc="7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творчества»,</a:t>
                      </a:r>
                      <a:r>
                        <a:rPr sz="1600" b="1" spc="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1600" b="1" spc="3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b="1" spc="-25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сетевой лаборатории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600" b="1" spc="3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527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Фестиваль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педагогических</a:t>
                      </a:r>
                      <a:r>
                        <a:rPr sz="1600" b="1" spc="6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идей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(обмен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опытом)</a:t>
                      </a:r>
                      <a:r>
                        <a:rPr sz="16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600" b="1" spc="-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Моя</a:t>
                      </a:r>
                      <a:r>
                        <a:rPr sz="1600" b="1" spc="3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головоломка</a:t>
                      </a:r>
                      <a:r>
                        <a:rPr lang="ru-RU" sz="1600" b="1" spc="-25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-2023</a:t>
                      </a:r>
                      <a:r>
                        <a:rPr sz="16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5790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Сборник</a:t>
                      </a:r>
                      <a:r>
                        <a:rPr sz="16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материалов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публикаций</a:t>
                      </a:r>
                      <a:r>
                        <a:rPr sz="1600" b="1" spc="9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теме</a:t>
                      </a:r>
                      <a:r>
                        <a:rPr sz="1600" b="1" spc="10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«Лаборатория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интеллектуального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творчества»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527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Интерфейс</a:t>
                      </a:r>
                      <a:r>
                        <a:rPr sz="16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«Лаборатория</a:t>
                      </a:r>
                      <a:r>
                        <a:rPr sz="1600" b="1" spc="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интеллектуального</a:t>
                      </a:r>
                      <a:r>
                        <a:rPr sz="1600" b="1" spc="9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творчества»</a:t>
                      </a:r>
                      <a:endParaRPr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508457"/>
            <a:ext cx="8077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2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</a:t>
            </a:r>
            <a:r>
              <a: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spc="-1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ru-RU" sz="3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spc="-3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9191" y="1334388"/>
          <a:ext cx="8281670" cy="488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835"/>
                <a:gridCol w="4140835"/>
              </a:tblGrid>
              <a:tr h="951612">
                <a:tc>
                  <a:txBody>
                    <a:bodyPr/>
                    <a:lstStyle/>
                    <a:p>
                      <a:pPr marL="131445" marR="123825" indent="2451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Педагоги</a:t>
                      </a:r>
                      <a:r>
                        <a:rPr sz="2000" b="1" spc="1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</a:t>
                      </a:r>
                      <a:r>
                        <a:rPr lang="ru-RU" sz="2000" b="1" spc="1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</a:t>
                      </a:r>
                      <a:r>
                        <a:rPr lang="ru-RU" sz="2000" b="1" spc="-1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МДОАУ</a:t>
                      </a:r>
                      <a:r>
                        <a:rPr sz="2000" b="1" spc="4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</a:t>
                      </a:r>
                      <a:r>
                        <a:rPr lang="ru-RU" sz="2000" b="1" spc="-5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№ 221 </a:t>
                      </a:r>
                      <a:r>
                        <a:rPr lang="ru-RU" sz="2000" b="1" spc="-5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«Сказка» и педагоги (участники сетевой  лаборатории)</a:t>
                      </a:r>
                      <a:endParaRPr sz="20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87195" marR="177800" indent="-15017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Воспитанники</a:t>
                      </a:r>
                      <a:r>
                        <a:rPr sz="2000" b="1" spc="2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</a:t>
                      </a:r>
                      <a:endParaRPr lang="ru-RU" sz="2000" b="1" spc="2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cs typeface="Arial"/>
                      </a:endParaRPr>
                    </a:p>
                    <a:p>
                      <a:pPr marL="1687195" marR="177800" indent="-15017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МАДОУ</a:t>
                      </a:r>
                      <a:r>
                        <a:rPr sz="2000" b="1" spc="3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</a:t>
                      </a:r>
                      <a:r>
                        <a:rPr lang="ru-RU" sz="2000" b="1" spc="-5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 № 221 «Сказка» </a:t>
                      </a:r>
                      <a:r>
                        <a:rPr sz="2000" b="1" spc="-484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</a:t>
                      </a:r>
                      <a:r>
                        <a:rPr sz="2000" b="1" spc="-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4-7</a:t>
                      </a:r>
                      <a:r>
                        <a:rPr lang="ru-RU" sz="2000" b="1" spc="-5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 и </a:t>
                      </a:r>
                      <a:endParaRPr sz="20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931945">
                <a:tc>
                  <a:txBody>
                    <a:bodyPr/>
                    <a:lstStyle/>
                    <a:p>
                      <a:pPr marL="231140" indent="-14033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-"/>
                        <a:tabLst>
                          <a:tab pos="231775" algn="l"/>
                        </a:tabLst>
                      </a:pP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повысят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уровень</a:t>
                      </a:r>
                      <a:r>
                        <a:rPr sz="18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психолого-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 marR="51117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педагогических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знаний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в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области </a:t>
                      </a:r>
                      <a:r>
                        <a:rPr sz="1800" b="1" spc="-459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интеллектуального</a:t>
                      </a:r>
                      <a:r>
                        <a:rPr sz="18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развития;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-изучат</a:t>
                      </a:r>
                      <a:r>
                        <a:rPr sz="18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методики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8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практики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 marR="56134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познавательного</a:t>
                      </a:r>
                      <a:r>
                        <a:rPr sz="1800" b="1" spc="5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развития</a:t>
                      </a:r>
                      <a:r>
                        <a:rPr sz="18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детей </a:t>
                      </a:r>
                      <a:r>
                        <a:rPr sz="1800" b="1" spc="-46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дошкольного</a:t>
                      </a:r>
                      <a:r>
                        <a:rPr sz="18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возраста</a:t>
                      </a:r>
                      <a:r>
                        <a:rPr sz="18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использованием</a:t>
                      </a:r>
                      <a:r>
                        <a:rPr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игр</a:t>
                      </a:r>
                      <a:r>
                        <a:rPr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1440" marR="98996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-будут</a:t>
                      </a:r>
                      <a:r>
                        <a:rPr sz="18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применять</a:t>
                      </a:r>
                      <a:r>
                        <a:rPr sz="18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8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практике </a:t>
                      </a:r>
                      <a:r>
                        <a:rPr sz="1800" b="1" spc="-46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методики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направленные</a:t>
                      </a:r>
                      <a:r>
                        <a:rPr sz="18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интеллектуальное</a:t>
                      </a:r>
                      <a:r>
                        <a:rPr sz="1800" b="1" spc="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дошкольника;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231140" indent="-140335">
                        <a:lnSpc>
                          <a:spcPct val="100000"/>
                        </a:lnSpc>
                        <a:buChar char="-"/>
                        <a:tabLst>
                          <a:tab pos="231775" algn="l"/>
                        </a:tabLs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Повысится качество </a:t>
                      </a:r>
                      <a:r>
                        <a:rPr sz="1800" b="1" spc="-1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участи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lang="ru-RU" sz="1800" b="1" spc="-1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b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b="1" spc="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конкурсном</a:t>
                      </a:r>
                      <a:r>
                        <a:rPr sz="18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движении.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211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-"/>
                        <a:tabLst>
                          <a:tab pos="232410" algn="l"/>
                        </a:tabLst>
                      </a:pPr>
                      <a:r>
                        <a:rPr sz="18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познакомятся</a:t>
                      </a:r>
                      <a:r>
                        <a:rPr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разными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видами </a:t>
                      </a:r>
                      <a:r>
                        <a:rPr sz="1800" b="1" spc="-459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головоломок;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tabLst>
                          <a:tab pos="1459230" algn="l"/>
                        </a:tabLst>
                      </a:pP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овладеют	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способами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правилами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решения;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 marR="433070">
                        <a:lnSpc>
                          <a:spcPct val="100000"/>
                        </a:lnSpc>
                        <a:buChar char="-"/>
                        <a:tabLst>
                          <a:tab pos="232410" algn="l"/>
                        </a:tabLst>
                      </a:pP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научатся</a:t>
                      </a:r>
                      <a:r>
                        <a:rPr sz="18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понимать</a:t>
                      </a:r>
                      <a:r>
                        <a:rPr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инструкции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800" b="1" spc="-46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алгоритмы;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231775" indent="-140335">
                        <a:lnSpc>
                          <a:spcPct val="100000"/>
                        </a:lnSpc>
                        <a:buChar char="-"/>
                        <a:tabLst>
                          <a:tab pos="232410" algn="l"/>
                        </a:tabLst>
                      </a:pP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разовьют</a:t>
                      </a:r>
                      <a:r>
                        <a:rPr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психические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 marR="70421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познавательные</a:t>
                      </a:r>
                      <a:r>
                        <a:rPr sz="1800" b="1" spc="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процессы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(мышление,</a:t>
                      </a:r>
                      <a:r>
                        <a:rPr sz="1800" b="1" spc="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внимание,</a:t>
                      </a:r>
                      <a:r>
                        <a:rPr sz="18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память, </a:t>
                      </a:r>
                      <a:r>
                        <a:rPr sz="1800" b="1" spc="-459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восприятие,</a:t>
                      </a:r>
                      <a:r>
                        <a:rPr sz="18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воображение);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 marR="264160">
                        <a:lnSpc>
                          <a:spcPct val="100000"/>
                        </a:lnSpc>
                        <a:buChar char="-"/>
                        <a:tabLst>
                          <a:tab pos="232410" algn="l"/>
                        </a:tabLst>
                      </a:pP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сформируют</a:t>
                      </a:r>
                      <a:r>
                        <a:rPr sz="1800" b="1" spc="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продуктивное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взаимодействие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со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сверстниками</a:t>
                      </a:r>
                      <a:r>
                        <a:rPr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800" b="1" spc="-46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взрослыми.</a:t>
                      </a:r>
                      <a:endParaRPr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0"/>
            <a:ext cx="91510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6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551635"/>
            <a:ext cx="9144000" cy="447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228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набор «МИР ГОЛОВОЛОМОК.ПУГОВИЦЫ».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Смарт-тренинг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дошкольников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762000"/>
            <a:ext cx="10144125" cy="54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" y="6096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Образовательный</a:t>
            </a:r>
            <a:r>
              <a:rPr lang="ru-RU" sz="3200" b="1" spc="-6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(сетевой) </a:t>
            </a:r>
            <a:r>
              <a:rPr lang="ru-RU" sz="3200" b="1" spc="-4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проект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«Сказочная» лаборатория  </a:t>
            </a:r>
            <a:r>
              <a:rPr lang="ru-RU"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ин</a:t>
            </a:r>
            <a:r>
              <a:rPr lang="ru-RU" sz="32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теллектуа</a:t>
            </a:r>
            <a:r>
              <a:rPr lang="ru-RU" sz="3200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л</a:t>
            </a:r>
            <a:r>
              <a:rPr lang="ru-RU"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ь</a:t>
            </a:r>
            <a:r>
              <a:rPr lang="ru-RU" sz="3200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н</a:t>
            </a:r>
            <a:r>
              <a:rPr lang="ru-RU" sz="3200" b="1" spc="-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ог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о  </a:t>
            </a:r>
            <a:r>
              <a:rPr lang="ru-RU"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творчества»</a:t>
            </a:r>
          </a:p>
          <a:p>
            <a:pPr algn="ctr">
              <a:lnSpc>
                <a:spcPct val="100000"/>
              </a:lnSpc>
            </a:pPr>
            <a:r>
              <a:rPr lang="ru-RU"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Microsoft Sans Serif"/>
              </a:rPr>
              <a:t>2023 -2024 учебный год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Microsoft Sans Serif"/>
            </a:endParaRPr>
          </a:p>
        </p:txBody>
      </p:sp>
      <p:pic>
        <p:nvPicPr>
          <p:cNvPr id="13" name="Picture 4" descr="https://netboardme-cf1.s3.amazonaws.com/published/95793/files/s_831f6234b35e015869fbd907dc06bf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810933"/>
            <a:ext cx="3902529" cy="4047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762" y="63"/>
            <a:ext cx="9012555" cy="546100"/>
            <a:chOff x="131762" y="63"/>
            <a:chExt cx="9012555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750" y="134937"/>
              <a:ext cx="8731250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12"/>
                  </a:lnTo>
                  <a:lnTo>
                    <a:pt x="273050" y="138112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34181" y="542925"/>
          <a:ext cx="8252459" cy="5980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1535"/>
                <a:gridCol w="6130924"/>
              </a:tblGrid>
              <a:tr h="1316989">
                <a:tc>
                  <a:txBody>
                    <a:bodyPr/>
                    <a:lstStyle/>
                    <a:p>
                      <a:pPr marL="114300" marR="4540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000" b="1" spc="-1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2000" b="1" spc="-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2000" b="1" spc="-4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b="1" spc="-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лен</a:t>
                      </a:r>
                      <a:r>
                        <a:rPr sz="2000" b="1" spc="-1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е</a:t>
                      </a:r>
                      <a:endParaRPr sz="20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14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2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Создание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условий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000" b="1" spc="2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профессионального</a:t>
                      </a:r>
                      <a:r>
                        <a:rPr sz="2000" b="1" spc="-1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роста </a:t>
                      </a:r>
                      <a:r>
                        <a:rPr sz="2000" b="1" spc="-51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педагогических </a:t>
                      </a:r>
                      <a:r>
                        <a:rPr sz="2000" b="1" spc="-2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через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сетевое </a:t>
                      </a:r>
                      <a:r>
                        <a:rPr sz="2000" b="1" spc="-15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взаимодействие</a:t>
                      </a:r>
                      <a:endParaRPr lang="ru-RU" sz="2000" b="1" spc="-2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 marR="1714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0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Цель</a:t>
                      </a:r>
                      <a:r>
                        <a:rPr sz="2000" b="1" spc="-5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6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5260">
                        <a:lnSpc>
                          <a:spcPct val="100000"/>
                        </a:lnSpc>
                        <a:spcBef>
                          <a:spcPts val="309"/>
                        </a:spcBef>
                        <a:tabLst>
                          <a:tab pos="1026160" algn="l"/>
                          <a:tab pos="3811270" algn="l"/>
                        </a:tabLst>
                      </a:pPr>
                      <a:r>
                        <a:rPr sz="2000" b="1" spc="-2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Организация</a:t>
                      </a:r>
                      <a:r>
                        <a:rPr sz="2000" b="1" spc="-2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2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сетевой </a:t>
                      </a:r>
                      <a:r>
                        <a:rPr sz="2000" b="1" spc="-1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лаборатории</a:t>
                      </a:r>
                      <a:r>
                        <a:rPr sz="2000" b="1" spc="-2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000" b="1" spc="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3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педагогов </a:t>
                      </a:r>
                      <a:r>
                        <a:rPr sz="2000" b="1" spc="-51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города</a:t>
                      </a:r>
                      <a:r>
                        <a:rPr lang="ru-RU" sz="2000" b="1" spc="-25" baseline="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1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Орск</a:t>
                      </a:r>
                      <a:r>
                        <a:rPr lang="ru-RU" sz="2000" b="1" spc="-4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lang="ru-RU" sz="2000" b="1" spc="-45" baseline="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 на базе </a:t>
                      </a:r>
                      <a:r>
                        <a:rPr sz="2000" b="1" spc="-1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инновационной </a:t>
                      </a:r>
                      <a:r>
                        <a:rPr sz="2000" b="1" spc="-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площадки</a:t>
                      </a:r>
                      <a:r>
                        <a:rPr sz="2000" b="1" spc="2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4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МДОАУ № 221 «Сказка»</a:t>
                      </a:r>
                      <a:r>
                        <a:rPr sz="2000" b="1" spc="-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endParaRPr lang="ru-RU" sz="2000" b="1" spc="-5" dirty="0" smtClean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92075" marR="175260">
                        <a:lnSpc>
                          <a:spcPct val="100000"/>
                        </a:lnSpc>
                        <a:spcBef>
                          <a:spcPts val="309"/>
                        </a:spcBef>
                        <a:tabLst>
                          <a:tab pos="1026160" algn="l"/>
                          <a:tab pos="3811270" algn="l"/>
                        </a:tabLst>
                      </a:pPr>
                      <a:r>
                        <a:rPr sz="2000" b="1" spc="-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«М</a:t>
                      </a:r>
                      <a:r>
                        <a:rPr lang="ru-RU" sz="2000" b="1" spc="-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ИР</a:t>
                      </a:r>
                      <a:r>
                        <a:rPr lang="ru-RU" sz="2000" b="1" spc="-5" baseline="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 ГОЛОВОЛОМОК. </a:t>
                      </a:r>
                      <a:r>
                        <a:rPr lang="ru-RU" sz="2000" b="1" spc="-5" baseline="0" dirty="0" err="1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Смарт-тренинг</a:t>
                      </a:r>
                      <a:r>
                        <a:rPr sz="2000" b="1" spc="-2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» 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000" b="1" spc="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повышения</a:t>
                      </a:r>
                      <a:r>
                        <a:rPr sz="2000" b="1" spc="-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уровня</a:t>
                      </a:r>
                      <a:r>
                        <a:rPr lang="ru-RU" sz="2000" b="1" spc="-10" baseline="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интеллектуального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развития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дошкольников 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4-7 </a:t>
                      </a:r>
                      <a:r>
                        <a:rPr sz="2000" b="1" spc="-5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Задачи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50"/>
                        </a:lnSpc>
                      </a:pPr>
                      <a:r>
                        <a:rPr sz="2000" b="1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Организация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сетевой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лаборатории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000" b="1" spc="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базе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ru-RU" sz="2000" b="1" spc="-4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МДОАУ № 221 «Сказка»</a:t>
                      </a: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spc="-2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Создание</a:t>
                      </a:r>
                      <a:r>
                        <a:rPr sz="2000" b="1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сетевого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сопровождения </a:t>
                      </a:r>
                      <a:r>
                        <a:rPr sz="2000" b="1" spc="-5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педагогов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города</a:t>
                      </a:r>
                      <a:r>
                        <a:rPr sz="2000" b="1" spc="-1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1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Орска</a:t>
                      </a:r>
                      <a:r>
                        <a:rPr sz="2000" b="1" spc="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базе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инновационной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площадки</a:t>
                      </a:r>
                      <a:r>
                        <a:rPr sz="2000" b="1" spc="1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4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МДОАУ № 221 «Сказка»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spc="-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«МИР</a:t>
                      </a:r>
                      <a:r>
                        <a:rPr lang="ru-RU" sz="2000" b="1" spc="-5" baseline="0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 ГОЛОВОЛОМОК. </a:t>
                      </a:r>
                      <a:r>
                        <a:rPr lang="ru-RU" sz="2000" b="1" spc="-5" baseline="0" dirty="0" err="1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Смарт-тренинг</a:t>
                      </a:r>
                      <a:r>
                        <a:rPr lang="ru-RU" sz="2000" b="1" spc="-25" dirty="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» </a:t>
                      </a:r>
                      <a:r>
                        <a:rPr sz="2000" b="1" spc="-10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2000" b="1" spc="-15" smtClean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технологии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смарт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тренинга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игр- </a:t>
                      </a:r>
                      <a:r>
                        <a:rPr sz="2000" b="1" spc="-5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головоломок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b="1" spc="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дополнительное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образование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детского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сада</a:t>
                      </a:r>
                      <a:endParaRPr sz="2000" b="1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0850" y="542925"/>
            <a:ext cx="8242300" cy="5986780"/>
          </a:xfrm>
          <a:custGeom>
            <a:avLst/>
            <a:gdLst/>
            <a:ahLst/>
            <a:cxnLst/>
            <a:rect l="l" t="t" r="r" b="b"/>
            <a:pathLst>
              <a:path w="8242300" h="5986780">
                <a:moveTo>
                  <a:pt x="6350" y="0"/>
                </a:moveTo>
                <a:lnTo>
                  <a:pt x="6350" y="5986780"/>
                </a:lnTo>
              </a:path>
              <a:path w="8242300" h="5986780">
                <a:moveTo>
                  <a:pt x="0" y="6350"/>
                </a:moveTo>
                <a:lnTo>
                  <a:pt x="8242300" y="6350"/>
                </a:lnTo>
              </a:path>
              <a:path w="8242300" h="5986780">
                <a:moveTo>
                  <a:pt x="0" y="5980430"/>
                </a:moveTo>
                <a:lnTo>
                  <a:pt x="8242300" y="59804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750" y="134937"/>
            <a:ext cx="8731250" cy="27463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1762" y="63"/>
            <a:ext cx="555625" cy="409575"/>
            <a:chOff x="131762" y="63"/>
            <a:chExt cx="555625" cy="409575"/>
          </a:xfrm>
        </p:grpSpPr>
        <p:sp>
          <p:nvSpPr>
            <p:cNvPr id="6" name="object 6"/>
            <p:cNvSpPr/>
            <p:nvPr/>
          </p:nvSpPr>
          <p:spPr>
            <a:xfrm>
              <a:off x="409575" y="63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38112" y="271399"/>
                  </a:lnTo>
                  <a:lnTo>
                    <a:pt x="138112" y="134874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874"/>
                  </a:lnTo>
                  <a:lnTo>
                    <a:pt x="277812" y="134874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687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39700" y="14128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37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7"/>
                  </a:moveTo>
                  <a:lnTo>
                    <a:pt x="136525" y="134937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762" y="136588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7" y="13811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74637" y="271462"/>
            <a:ext cx="273050" cy="274955"/>
          </a:xfrm>
          <a:custGeom>
            <a:avLst/>
            <a:gdLst/>
            <a:ahLst/>
            <a:cxnLst/>
            <a:rect l="l" t="t" r="r" b="b"/>
            <a:pathLst>
              <a:path w="273050" h="274955">
                <a:moveTo>
                  <a:pt x="273050" y="0"/>
                </a:moveTo>
                <a:lnTo>
                  <a:pt x="134937" y="0"/>
                </a:lnTo>
                <a:lnTo>
                  <a:pt x="134937" y="138112"/>
                </a:lnTo>
                <a:lnTo>
                  <a:pt x="0" y="138112"/>
                </a:lnTo>
                <a:lnTo>
                  <a:pt x="0" y="274637"/>
                </a:lnTo>
                <a:lnTo>
                  <a:pt x="136525" y="274637"/>
                </a:lnTo>
                <a:lnTo>
                  <a:pt x="136525" y="138112"/>
                </a:lnTo>
                <a:lnTo>
                  <a:pt x="273050" y="138112"/>
                </a:lnTo>
                <a:lnTo>
                  <a:pt x="27305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33678" y="63"/>
          <a:ext cx="8253094" cy="676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115"/>
                <a:gridCol w="5554979"/>
              </a:tblGrid>
              <a:tr h="134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1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45539">
                <a:tc>
                  <a:txBody>
                    <a:bodyPr/>
                    <a:lstStyle/>
                    <a:p>
                      <a:pPr marL="114935" marR="34734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000" b="1" spc="-7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Дата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начала 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реализации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2000" b="1" spc="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окончания</a:t>
                      </a:r>
                      <a:r>
                        <a:rPr sz="2000" b="1" spc="-9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25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b="1" spc="-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01.0</a:t>
                      </a:r>
                      <a:r>
                        <a:rPr lang="ru-RU" sz="2000" b="1" spc="-5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2000" b="1" spc="-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.202</a:t>
                      </a:r>
                      <a:r>
                        <a:rPr sz="20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2000" b="1" spc="-15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4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b="1" spc="1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31.05.202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2000" b="1" spc="-25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4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</a:t>
                      </a:r>
                      <a:endParaRPr sz="20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Руководитель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6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2000" b="1" spc="-3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Боженко Наталья Алексеевна</a:t>
                      </a:r>
                      <a:r>
                        <a:rPr sz="20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,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b="1" spc="-1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заведующий</a:t>
                      </a:r>
                      <a:r>
                        <a:rPr sz="2000" b="1" spc="-3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4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МДОАУ № 221 «Сказка»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114935" marR="831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Список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2000" b="1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тч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b="1" spc="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ов 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9372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1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Карпачева</a:t>
                      </a: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Т.А.</a:t>
                      </a:r>
                      <a:r>
                        <a:rPr sz="2000" b="1" spc="-2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2000" b="1" spc="-2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старший</a:t>
                      </a:r>
                      <a:r>
                        <a:rPr sz="20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воспитатель</a:t>
                      </a:r>
                      <a:r>
                        <a:rPr sz="2000" b="1" spc="-1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4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МДОАУ № 221 «Сказка»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 marR="593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2000" b="1" spc="4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Коноплева  А.В.</a:t>
                      </a:r>
                      <a:r>
                        <a:rPr sz="2000" b="1" spc="-5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,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педагог-психолог</a:t>
                      </a:r>
                      <a:r>
                        <a:rPr sz="2000" b="1" spc="-3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4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МДОАУ № 221 «Сказка»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Партнеры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проекта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Казунина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И.И., 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руководитель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методической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службы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"НИИ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Дошкольного</a:t>
                      </a:r>
                      <a:r>
                        <a:rPr sz="2000" b="1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Образования </a:t>
                      </a:r>
                      <a:r>
                        <a:rPr sz="20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b="1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b="1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2000" b="1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b="1" spc="-7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b="1" spc="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9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сии»,</a:t>
                      </a: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. </a:t>
                      </a:r>
                      <a:r>
                        <a:rPr sz="2000" b="1" spc="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а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57454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География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Оренбургская</a:t>
                      </a:r>
                      <a:r>
                        <a:rPr sz="2000" b="1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область</a:t>
                      </a:r>
                      <a:r>
                        <a:rPr sz="2000" b="1" spc="-1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2000" b="1" spc="-3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-3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город Орск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615494">
                <a:tc>
                  <a:txBody>
                    <a:bodyPr/>
                    <a:lstStyle/>
                    <a:p>
                      <a:pPr marL="114935" marR="449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нф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ормацион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ое 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сопровождение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40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Сайт</a:t>
                      </a:r>
                      <a:r>
                        <a:rPr sz="20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b="1" spc="-85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2000" b="1" spc="2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2000" b="1" spc="2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(в разработке на </a:t>
                      </a:r>
                      <a:r>
                        <a:rPr lang="ru-RU" sz="2000" b="1" spc="2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Госвеб</a:t>
                      </a:r>
                      <a:r>
                        <a:rPr lang="ru-RU" sz="2000" b="1" spc="2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)</a:t>
                      </a:r>
                    </a:p>
                    <a:p>
                      <a:pPr marL="92075" marR="4940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2000" b="1" u="heavy" spc="2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66669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 </a:t>
                      </a:r>
                      <a:r>
                        <a:rPr lang="ru-RU" sz="2000" b="1" u="heavy" spc="2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66669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латформа</a:t>
                      </a:r>
                      <a:r>
                        <a:rPr lang="ru-RU" sz="2000" b="1" u="heavy" spc="2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66669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n-US" sz="2000" b="1" u="heavy" spc="-5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666699"/>
                            </a:solidFill>
                          </a:uFill>
                          <a:latin typeface="Microsoft Sans Serif"/>
                          <a:cs typeface="Microsoft Sans Serif"/>
                          <a:hlinkClick r:id="rId5"/>
                        </a:rPr>
                        <a:t>https://skazka221-orsk.netboard.me/6u6yj33ue89ah0b/?link=7Dhl4vMZ-JzYndcfH-oXMdm0jZ</a:t>
                      </a:r>
                      <a:endParaRPr lang="ru-RU" sz="2000" b="1" u="heavy" spc="-5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666699"/>
                          </a:solidFill>
                        </a:uFill>
                        <a:latin typeface="Microsoft Sans Serif"/>
                        <a:cs typeface="Microsoft Sans Serif"/>
                      </a:endParaRPr>
                    </a:p>
                    <a:p>
                      <a:pPr marL="92075" marR="4940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0850" y="542925"/>
            <a:ext cx="8242300" cy="6202045"/>
          </a:xfrm>
          <a:custGeom>
            <a:avLst/>
            <a:gdLst/>
            <a:ahLst/>
            <a:cxnLst/>
            <a:rect l="l" t="t" r="r" b="b"/>
            <a:pathLst>
              <a:path w="8242300" h="6202045">
                <a:moveTo>
                  <a:pt x="6350" y="0"/>
                </a:moveTo>
                <a:lnTo>
                  <a:pt x="6350" y="6201718"/>
                </a:lnTo>
              </a:path>
              <a:path w="8242300" h="6202045">
                <a:moveTo>
                  <a:pt x="0" y="6350"/>
                </a:moveTo>
                <a:lnTo>
                  <a:pt x="8242300" y="6350"/>
                </a:lnTo>
              </a:path>
              <a:path w="8242300" h="6202045">
                <a:moveTo>
                  <a:pt x="0" y="6195368"/>
                </a:moveTo>
                <a:lnTo>
                  <a:pt x="8242300" y="61953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675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Целевые группы</vt:lpstr>
      <vt:lpstr>Целевая группа</vt:lpstr>
      <vt:lpstr>Реализация проекта</vt:lpstr>
      <vt:lpstr>Реализация проекта</vt:lpstr>
      <vt:lpstr>Реализация проекта</vt:lpstr>
      <vt:lpstr>Ожидаемые  результаты 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«Лаборатория интеллектуального творчества»</dc:title>
  <dc:creator>111</dc:creator>
  <cp:lastModifiedBy>User</cp:lastModifiedBy>
  <cp:revision>9</cp:revision>
  <dcterms:created xsi:type="dcterms:W3CDTF">2023-08-31T02:21:51Z</dcterms:created>
  <dcterms:modified xsi:type="dcterms:W3CDTF">2023-08-31T03:49:39Z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2023-08-31T00:00:00Z</vt:filetime>
  </property>
</Properties>
</file>