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62" r:id="rId3"/>
    <p:sldId id="380" r:id="rId4"/>
    <p:sldId id="308" r:id="rId5"/>
    <p:sldId id="363" r:id="rId6"/>
    <p:sldId id="364" r:id="rId7"/>
    <p:sldId id="326" r:id="rId8"/>
    <p:sldId id="327" r:id="rId9"/>
    <p:sldId id="371" r:id="rId10"/>
    <p:sldId id="370" r:id="rId11"/>
    <p:sldId id="369" r:id="rId12"/>
    <p:sldId id="368" r:id="rId13"/>
    <p:sldId id="367" r:id="rId14"/>
    <p:sldId id="366" r:id="rId15"/>
    <p:sldId id="402" r:id="rId16"/>
    <p:sldId id="379" r:id="rId17"/>
    <p:sldId id="365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81" r:id="rId26"/>
    <p:sldId id="328" r:id="rId27"/>
    <p:sldId id="334" r:id="rId28"/>
    <p:sldId id="382" r:id="rId29"/>
    <p:sldId id="383" r:id="rId30"/>
    <p:sldId id="404" r:id="rId31"/>
    <p:sldId id="385" r:id="rId32"/>
    <p:sldId id="405" r:id="rId33"/>
    <p:sldId id="386" r:id="rId34"/>
    <p:sldId id="407" r:id="rId35"/>
    <p:sldId id="387" r:id="rId36"/>
    <p:sldId id="408" r:id="rId37"/>
    <p:sldId id="391" r:id="rId38"/>
    <p:sldId id="409" r:id="rId39"/>
    <p:sldId id="390" r:id="rId40"/>
    <p:sldId id="410" r:id="rId41"/>
    <p:sldId id="389" r:id="rId42"/>
    <p:sldId id="414" r:id="rId43"/>
    <p:sldId id="392" r:id="rId44"/>
    <p:sldId id="413" r:id="rId45"/>
    <p:sldId id="388" r:id="rId46"/>
    <p:sldId id="412" r:id="rId47"/>
    <p:sldId id="393" r:id="rId48"/>
    <p:sldId id="411" r:id="rId49"/>
    <p:sldId id="401" r:id="rId50"/>
    <p:sldId id="338" r:id="rId51"/>
    <p:sldId id="395" r:id="rId52"/>
    <p:sldId id="397" r:id="rId53"/>
    <p:sldId id="396" r:id="rId54"/>
    <p:sldId id="399" r:id="rId55"/>
    <p:sldId id="398" r:id="rId56"/>
    <p:sldId id="400" r:id="rId57"/>
    <p:sldId id="403" r:id="rId58"/>
    <p:sldId id="415" r:id="rId59"/>
    <p:sldId id="416" r:id="rId60"/>
    <p:sldId id="350" r:id="rId6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99"/>
    <a:srgbClr val="ACEDFA"/>
    <a:srgbClr val="FFCCFF"/>
    <a:srgbClr val="000099"/>
    <a:srgbClr val="CCCCFF"/>
    <a:srgbClr val="ABF89E"/>
    <a:srgbClr val="71F35B"/>
    <a:srgbClr val="95CFD3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8" autoAdjust="0"/>
    <p:restoredTop sz="94494" autoAdjust="0"/>
  </p:normalViewPr>
  <p:slideViewPr>
    <p:cSldViewPr>
      <p:cViewPr>
        <p:scale>
          <a:sx n="75" d="100"/>
          <a:sy n="75" d="100"/>
        </p:scale>
        <p:origin x="-42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8B395-5A01-4E8D-9D3F-C7FED05EE3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E2A7A-D4DC-4D9D-AED7-6527D6521F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A7D31-4A5B-4FD0-9451-93604F16F0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C07EF4-D893-4E90-9F17-5038DA3D6E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C602BE-A780-4168-8AA6-2F34AA5E96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019F0-9BEE-4D53-94CF-60CAAA934F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46732-1437-4EA7-954A-48744714FF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E5B15-E438-44E0-8988-FDDB059E89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82B40-9060-41FF-91EF-4054B1C8AC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F06D7-1A78-4DE4-BDA2-0BD5676794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ADF08-7295-4B2A-BC77-8E27A5810B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C2507-04C2-4AD7-8363-3E629BB45A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336FE-24F2-49B3-8568-4D2149EEA5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9DCD49-8DD9-4C46-A660-69181691843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C:\Users\User\Desktop\Новая папка (9)\Фоны для оформления\1674664337_top-fon-com-p-krasivii-raduzhnii-fon-dlya-prezentatsii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5429264"/>
            <a:ext cx="87154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Муниципальный методический игровой проект 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для педагогов и их наставников  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дошкольных образовательных учреждений г.Орска</a:t>
            </a:r>
          </a:p>
        </p:txBody>
      </p:sp>
      <p:pic>
        <p:nvPicPr>
          <p:cNvPr id="8" name="Picture 3" descr="F:\Методический батл\Оформление логотипа\Логотип МБ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42852"/>
            <a:ext cx="3418124" cy="28575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48" y="2357430"/>
            <a:ext cx="8055477" cy="23083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МЕТОДИЧЕСКИЙ БАТЛ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ПЕДАГОГИЧЕСКИЙ ДУЭТ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212993" name="Rectangle 1"/>
          <p:cNvSpPr>
            <a:spLocks noChangeArrowheads="1"/>
          </p:cNvSpPr>
          <p:nvPr/>
        </p:nvSpPr>
        <p:spPr bwMode="auto">
          <a:xfrm>
            <a:off x="2214546" y="2214554"/>
            <a:ext cx="59293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Физкультурное занятие – это….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средство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форма обучения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метод воспитания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571480"/>
            <a:ext cx="64123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7. Выберите  из предложенных  вариантов </a:t>
            </a:r>
          </a:p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правильный ответ.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214290"/>
            <a:ext cx="5848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8. Выберите  из предложенных  вариантов 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правильный ответ.</a:t>
            </a:r>
          </a:p>
        </p:txBody>
      </p:sp>
      <p:sp>
        <p:nvSpPr>
          <p:cNvPr id="214017" name="Rectangle 1"/>
          <p:cNvSpPr>
            <a:spLocks noChangeArrowheads="1"/>
          </p:cNvSpPr>
          <p:nvPr/>
        </p:nvSpPr>
        <p:spPr bwMode="auto">
          <a:xfrm>
            <a:off x="1714480" y="857232"/>
            <a:ext cx="721523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Челночный бег…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А) свободный, легкий, с естественными движениями рук, руки полусогнуты в локтях, пальцы свободно согнуты (но не сжаты с кулаки). При беге руки движутся вперед-вверх, примерно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уровня груди, затем отводятся локти назад в стороны. Согнутая в колене нога ставится на переднюю часть стопы. Туловище слегка наклонено вперед, голова на одной линии с туловищем, грудь и плечи развернуты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Б)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широкий стремительный шаг, чередуется с резким торможением в конце при движении по прямой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частыми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шагами на поворотах. Перед сменой направления шаги становятся более частыми и короткими, колени  согнуты. Движения рук естественные, помогающие движению по прямой и 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повороте.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В)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делать широкие шаги, увеличивая толчок и время полета. Ногу  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ставить с пятки перекатом на всю стопу. Толчковую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ногу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стараться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полностью выпрямить. Энергично отталкиваясь. Движения рук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свободные и размашистые.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71480"/>
            <a:ext cx="5221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9. Выберите  из предложенных 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вариантов правильный ответ.</a:t>
            </a:r>
          </a:p>
        </p:txBody>
      </p:sp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2000232" y="2000240"/>
            <a:ext cx="64294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Объяснение подвижной игры в младшей группе происходит: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 процессе игры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до начала игры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краткое напоминание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216065" name="Rectangle 1"/>
          <p:cNvSpPr>
            <a:spLocks noChangeArrowheads="1"/>
          </p:cNvSpPr>
          <p:nvPr/>
        </p:nvSpPr>
        <p:spPr bwMode="auto">
          <a:xfrm>
            <a:off x="1857324" y="2214554"/>
            <a:ext cx="72866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Утреннюю гимнастику необходимо проводить: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 раза в неделю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через день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ежедневно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71480"/>
            <a:ext cx="53944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10. Выберите  из предложенных 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вариантов правильный ответ.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217089" name="Rectangle 1"/>
          <p:cNvSpPr>
            <a:spLocks noChangeArrowheads="1"/>
          </p:cNvSpPr>
          <p:nvPr/>
        </p:nvSpPr>
        <p:spPr bwMode="auto">
          <a:xfrm>
            <a:off x="1785918" y="2071678"/>
            <a:ext cx="685804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К словесным методам можно отнести: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показ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описание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беседа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571480"/>
            <a:ext cx="5936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11. Исключите лишние понятия.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217089" name="Rectangle 1"/>
          <p:cNvSpPr>
            <a:spLocks noChangeArrowheads="1"/>
          </p:cNvSpPr>
          <p:nvPr/>
        </p:nvSpPr>
        <p:spPr bwMode="auto">
          <a:xfrm>
            <a:off x="1785918" y="1571612"/>
            <a:ext cx="707236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Структура  традиционного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физкультурного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занятия в ДОУ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Вводная часть, основная часть, игровая часть, заключительная часть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Б)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Строевая часть, двигательная часть, игровая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часть, дыхательная часть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В)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Вводная часть, основная,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заключительная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357166"/>
            <a:ext cx="625523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12. Выберите  из предложенных  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вариантов правильный ответ.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9" name="Picture 3" descr="F:\Методический батл\Фоны для оформления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357298"/>
            <a:ext cx="764386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ИСХОДНОЕ  ПОЛОЖЕНИЕ (И.П.)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это, прежде всего, положение ног, затем положение туловища и рук перед началом упражнения.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От исходного положения зависит дифференцировка нагрузки на мышцы (динамическая, статическая), степень нагрузки, устойчивое положение тела, сложность упражнения, амплитуда движения, а также комбинация двигательных действий в целом.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 исходные положения делятся на: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СТОЙКИ, СЕДЫ, УПОРЫ.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71435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 блок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8349"/>
            <a:ext cx="9144000" cy="624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1.  Стойка  на  коленях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8349"/>
            <a:ext cx="9144000" cy="624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  Основная стойка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8349"/>
            <a:ext cx="9144000" cy="624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3.  Сед  с опорой на руки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4" name="Picture 4" descr="C:\Users\User\Desktop\Новая папка (9)\Фоны для оформления\1645025593_31-krot-info-p-yarkii-sportivnii-fon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6" y="0"/>
            <a:ext cx="912485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714356"/>
            <a:ext cx="72234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1 этап Методического </a:t>
            </a:r>
            <a:r>
              <a:rPr lang="ru-RU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батла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15043" name="Picture 3" descr="C:\Users\User\Downloads\1674685407_top-fon-com-p-zdorovesberezhenie-fon-dlya-prezentatsii-1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214686"/>
            <a:ext cx="6072230" cy="43378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000240"/>
            <a:ext cx="79784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Образовательная область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«Физическое развитие»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8349"/>
            <a:ext cx="9144000" cy="624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4.  Лёжа на животе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8349"/>
            <a:ext cx="9144000" cy="624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5.  Сед на пятках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8349"/>
            <a:ext cx="9144000" cy="624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6.  Упор присев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8349"/>
            <a:ext cx="9144000" cy="624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7.  Стойка ноги врозь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8349"/>
            <a:ext cx="9144000" cy="624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8.  Упор стоя на коленях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9" name="Picture 3" descr="F:\Методический батл\Фоны для оформления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43240" y="71435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 блок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357298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ЗНАТОКИ  СПОРТА</a:t>
            </a:r>
            <a:b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БУДЬ  ВНИМАТЕЛЬНЫМ!</a:t>
            </a:r>
          </a:p>
        </p:txBody>
      </p:sp>
      <p:pic>
        <p:nvPicPr>
          <p:cNvPr id="23553" name="Picture 1" descr="C:\Users\User\Downloads\Смай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071810"/>
            <a:ext cx="3929090" cy="28704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884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4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2195513" y="1268413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34" y="2143116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Сколько  и каких видов  спорта </a:t>
            </a:r>
          </a:p>
          <a:p>
            <a:pPr algn="ctr"/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изображено на рисунке? </a:t>
            </a:r>
          </a:p>
          <a:p>
            <a:pPr algn="ctr"/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9" name="Picture 3" descr="F:\Методический батл\Фоны для оформления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571612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ЗНАТОКИ  СПОРТА</a:t>
            </a:r>
          </a:p>
          <a:p>
            <a:pPr algn="ctr"/>
            <a:endParaRPr lang="ru-RU" sz="32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БЕЗ ГЛАСНЫХ-БЕЗ ПРОБЕЛОВ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571612"/>
            <a:ext cx="76438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ББСЛЙ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9" name="Picture 3" descr="F:\Методический батл\Фоны для оформления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214422"/>
            <a:ext cx="8286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Содержание образовательной области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«Физическая  развитие»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направлено на достижение целей формирования у воспитанников интереса и ценностного отношения к занятиям физической культурой, гармоничное физическое развитие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ru-RU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воспитание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организованный педагогический процесс, направленный на разностороннее морфологическое и функциональное совершенствование организма, формирование двигательных навыков, психофизических качеств, достижение физического совершенства. 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71435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 блок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1885" cy="6858001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571612"/>
            <a:ext cx="76438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ЛГКТЛТК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1885" cy="6858001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571612"/>
            <a:ext cx="76438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КРЛНГ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1885" cy="6858001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571612"/>
            <a:ext cx="76438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БСКТБЛ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1885" cy="6858001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571612"/>
            <a:ext cx="76438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БТЛН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1885" cy="6858001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0134" y="2571744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ХДЖСТВННГМНСТК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71802" y="357166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1. Выберите правильный ответ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1071546"/>
            <a:ext cx="707236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Физическая культура - ….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А)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одна из сторон физического воспитания, включающая овладение специальными знаниями, двигательными навыками и умениями;</a:t>
            </a:r>
          </a:p>
          <a:p>
            <a:endParaRPr lang="ru-RU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Б)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уровень физического развития и высокая степень здоровья, всесторонней физической подготовленности;</a:t>
            </a:r>
          </a:p>
          <a:p>
            <a:endParaRPr lang="ru-RU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В)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часть общей культуры человека, характеризующая достижения общества в области физического, психического и социального здоровья человека.</a:t>
            </a:r>
          </a:p>
          <a:p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1885" cy="6858001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143116"/>
            <a:ext cx="76438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ШРТТРК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1885" cy="6858001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0134" y="2357430"/>
            <a:ext cx="76438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СНХРННПЛВН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1885" cy="6858001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0134" y="2214554"/>
            <a:ext cx="76438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СНБРДНГ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1885" cy="6858001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357430"/>
            <a:ext cx="76438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ПРЖКВВД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1885" cy="6858001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pic>
        <p:nvPicPr>
          <p:cNvPr id="1029" name="Picture 5" descr="C:\Users\User\Downloads\Ручка и блокно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5078" y="1640783"/>
            <a:ext cx="5619906" cy="4725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71435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Вносим   ответ в бланк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9" name="Picture 3" descr="F:\Методический батл\Фоны для оформления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357298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 порядку, по порядку</a:t>
            </a:r>
          </a:p>
          <a:p>
            <a:pPr algn="ctr"/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Мы выходим на зарядку</a:t>
            </a:r>
            <a:endParaRPr lang="ru-RU" sz="3600" b="1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71435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 блок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218" name="Picture 2" descr="https://sochi.mortimer-russia.ru/wp-content/uploads/2017/11/zaryadka-na-anglii-sk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500306"/>
            <a:ext cx="6310356" cy="37862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71802" y="428604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 Выберите правильный ответ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1428736"/>
            <a:ext cx="70723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Физическая подготовленность - ….</a:t>
            </a:r>
          </a:p>
          <a:p>
            <a:endParaRPr lang="ru-RU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А)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уровень развития двигательных умений, навыков и физических качеств;</a:t>
            </a:r>
          </a:p>
          <a:p>
            <a:endParaRPr lang="ru-RU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Б)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процесс изменения форм и функций организма под влиянием условий жизни и воспитания;</a:t>
            </a:r>
          </a:p>
          <a:p>
            <a:endParaRPr lang="ru-RU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В) </a:t>
            </a:r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профессиональная направленность физического воспитания.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2195513" y="1268413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 b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81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28860" y="214290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ПОСТРОЕНИЯ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2195513" y="1268413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 b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81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28860" y="214290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Построение в круг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2195513" y="1268413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 b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81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00166" y="214290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Построение в шеренгу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2195513" y="1268413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 b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81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57290" y="214290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Построение в две колонны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2195513" y="1268413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 b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81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57290" y="214290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Построение врассыпную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2195513" y="1268413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 b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81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57290" y="214290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Построение в две шеренги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2195513" y="1268413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 b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81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57290" y="214290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Построение в одну колонну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85090" y="1285860"/>
            <a:ext cx="72589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Утренняя гимнастика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разных возрастных группах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https://sochi.mortimer-russia.ru/wp-content/uploads/2017/11/zaryadka-na-anglii-sk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643182"/>
            <a:ext cx="6310356" cy="37862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859588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57356" y="1714488"/>
          <a:ext cx="7000924" cy="369744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43140"/>
                <a:gridCol w="1785950"/>
                <a:gridCol w="1500198"/>
                <a:gridCol w="1571636"/>
              </a:tblGrid>
              <a:tr h="45002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n>
                            <a:solidFill>
                              <a:srgbClr val="000099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УТРЕННЯЯ  ГИМНАСТИКА</a:t>
                      </a:r>
                      <a:endParaRPr lang="ru-RU" sz="18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0099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Возрастная группа</a:t>
                      </a:r>
                      <a:endParaRPr lang="ru-RU" sz="14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C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0099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Длительность УГ (мин.)</a:t>
                      </a:r>
                      <a:endParaRPr lang="ru-RU" sz="14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C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0099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ОРУ</a:t>
                      </a:r>
                      <a:endParaRPr lang="ru-RU" sz="14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C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0099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0099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повторений ОРУ</a:t>
                      </a:r>
                      <a:endParaRPr lang="ru-RU" sz="14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CEDFA"/>
                    </a:solidFill>
                  </a:tcPr>
                </a:tc>
              </a:tr>
              <a:tr h="450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0099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5-6</a:t>
                      </a: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</a:tr>
              <a:tr h="450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0099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8-10</a:t>
                      </a: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</a:tr>
              <a:tr h="450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0099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2-3</a:t>
                      </a: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</a:tr>
              <a:tr h="825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0099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средняя группа  /4-5 лет/</a:t>
                      </a: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</a:tr>
              <a:tr h="450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rgbClr val="000099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8-10</a:t>
                      </a: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859588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57356" y="1714488"/>
          <a:ext cx="7000924" cy="424017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143140"/>
                <a:gridCol w="1785950"/>
                <a:gridCol w="1500198"/>
                <a:gridCol w="1571636"/>
              </a:tblGrid>
              <a:tr h="45002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n>
                            <a:solidFill>
                              <a:srgbClr val="000099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УТРЕННЯЯ  ГИМНАСТИКА</a:t>
                      </a:r>
                      <a:endParaRPr lang="ru-RU" sz="18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0099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Возрастная группа</a:t>
                      </a:r>
                      <a:endParaRPr lang="ru-RU" sz="14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C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0099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Длительность УГ (мин.)</a:t>
                      </a:r>
                      <a:endParaRPr lang="ru-RU" sz="14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C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0099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ОРУ</a:t>
                      </a:r>
                      <a:endParaRPr lang="ru-RU" sz="14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C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0099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rgbClr val="000099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повторений ОРУ</a:t>
                      </a:r>
                      <a:endParaRPr lang="ru-RU" sz="1400" b="1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CEDFA"/>
                    </a:solidFill>
                  </a:tcPr>
                </a:tc>
              </a:tr>
              <a:tr h="450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Calibri"/>
                          <a:cs typeface="Times New Roman"/>
                        </a:rPr>
                        <a:t>2 младшая группа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5-6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Calibri"/>
                          <a:cs typeface="Times New Roman"/>
                        </a:rPr>
                        <a:t>4-5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</a:tr>
              <a:tr h="450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Calibri"/>
                          <a:cs typeface="Times New Roman"/>
                        </a:rPr>
                        <a:t>подготовительная  группа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Calibri"/>
                          <a:cs typeface="Times New Roman"/>
                        </a:rPr>
                        <a:t>10-12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Calibri"/>
                          <a:cs typeface="Times New Roman"/>
                        </a:rPr>
                        <a:t>6-8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8-10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</a:tr>
              <a:tr h="450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Calibri"/>
                          <a:cs typeface="Times New Roman"/>
                        </a:rPr>
                        <a:t>1 младшая группа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Calibri"/>
                          <a:cs typeface="Times New Roman"/>
                        </a:rPr>
                        <a:t>4-5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2-3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Calibri"/>
                          <a:cs typeface="Times New Roman"/>
                        </a:rPr>
                        <a:t>4-5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</a:tr>
              <a:tr h="825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средняя группа  /4-5 лет/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Calibri"/>
                          <a:cs typeface="Times New Roman"/>
                        </a:rPr>
                        <a:t>6-8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Calibri"/>
                          <a:cs typeface="Times New Roman"/>
                        </a:rPr>
                        <a:t>4-5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Calibri"/>
                          <a:cs typeface="Times New Roman"/>
                        </a:rPr>
                        <a:t>5-6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</a:tr>
              <a:tr h="450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8-10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Calibri"/>
                          <a:cs typeface="Times New Roman"/>
                        </a:rPr>
                        <a:t>5-6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0099"/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Calibri"/>
                          <a:cs typeface="Times New Roman"/>
                        </a:rPr>
                        <a:t>6-8</a:t>
                      </a:r>
                      <a:endParaRPr lang="ru-RU" sz="1800" b="0" dirty="0">
                        <a:ln>
                          <a:solidFill>
                            <a:srgbClr val="000099"/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71802" y="214290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3. Выберите правильный ответ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928670"/>
            <a:ext cx="72866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систематичности - …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100" b="1" dirty="0" smtClean="0">
                <a:solidFill>
                  <a:srgbClr val="002060"/>
                </a:solidFill>
              </a:rPr>
              <a:t>при обучении движениям следует учитывать «Зону ближайшего развития», т.е. предлагаемые упражнения должны опережать имеющийся у детей в данный момент уровень умений и навыков;</a:t>
            </a:r>
          </a:p>
          <a:p>
            <a:endParaRPr lang="ru-RU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2100" b="1" dirty="0" smtClean="0">
                <a:solidFill>
                  <a:srgbClr val="002060"/>
                </a:solidFill>
              </a:rPr>
              <a:t>суть принципа раскрывается в регулярности занятий. В системе чередования нагрузки и отдыха, а также  в последовательности занятий и взаимосвязи между различными сторонами содержания занятий;</a:t>
            </a:r>
          </a:p>
          <a:p>
            <a:endParaRPr lang="ru-RU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2100" b="1" dirty="0" err="1" smtClean="0">
                <a:solidFill>
                  <a:srgbClr val="002060"/>
                </a:solidFill>
              </a:rPr>
              <a:t>в</a:t>
            </a:r>
            <a:r>
              <a:rPr lang="ru-RU" sz="2100" b="1" dirty="0" smtClean="0">
                <a:solidFill>
                  <a:srgbClr val="002060"/>
                </a:solidFill>
              </a:rPr>
              <a:t> процессе обучения обязательно решаются  </a:t>
            </a:r>
          </a:p>
          <a:p>
            <a:r>
              <a:rPr lang="ru-RU" sz="2100" b="1" dirty="0" smtClean="0">
                <a:solidFill>
                  <a:srgbClr val="002060"/>
                </a:solidFill>
              </a:rPr>
              <a:t>    воспитательные задачи (воспитание интереса к</a:t>
            </a:r>
          </a:p>
          <a:p>
            <a:r>
              <a:rPr lang="ru-RU" sz="2100" b="1" dirty="0" smtClean="0">
                <a:solidFill>
                  <a:srgbClr val="002060"/>
                </a:solidFill>
              </a:rPr>
              <a:t>     физкультурной деятельности, развитие </a:t>
            </a:r>
          </a:p>
          <a:p>
            <a:r>
              <a:rPr lang="ru-RU" sz="2100" b="1" dirty="0" smtClean="0">
                <a:solidFill>
                  <a:srgbClr val="002060"/>
                </a:solidFill>
              </a:rPr>
              <a:t>        нравственно-волевых качеств).</a:t>
            </a:r>
            <a:endParaRPr lang="ru-RU" sz="2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2357430"/>
            <a:ext cx="50794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 УЧАСТИЕ!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1643050"/>
            <a:ext cx="67866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раздел «Игры» (классификация физических упражнений) входят:</a:t>
            </a:r>
          </a:p>
          <a:p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А) подвижные (сюжетные, бессюжетные) игры </a:t>
            </a: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Б) спортивные упражнения</a:t>
            </a: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В) элементы спортивных игр (городки, баскетбол, настольный теннис, хоккей)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357166"/>
            <a:ext cx="5743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4. Выберите  из предложенных  варианты 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правильных ответов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2143108" y="1428736"/>
            <a:ext cx="650085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В раздел «Гимнастика» (классификация физических упражнений) входят: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А) основные движения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Б) подвижные игры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общеразвивающие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 упражнения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Г) построения и перестроения;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Д) элементы спортивных игр;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Е) танцевальные движения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357166"/>
            <a:ext cx="5743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5. Выберите  из предложенных  варианты 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правильных ответов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310942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4284663" y="17732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ko-KR" b="1" i="1"/>
          </a:p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57166"/>
            <a:ext cx="64123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6. Выберите  из предложенных  вариантов </a:t>
            </a:r>
          </a:p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правильный ответ.</a:t>
            </a:r>
          </a:p>
        </p:txBody>
      </p:sp>
      <p:sp>
        <p:nvSpPr>
          <p:cNvPr id="211969" name="Rectangle 1"/>
          <p:cNvSpPr>
            <a:spLocks noChangeArrowheads="1"/>
          </p:cNvSpPr>
          <p:nvPr/>
        </p:nvSpPr>
        <p:spPr bwMode="auto">
          <a:xfrm>
            <a:off x="2143108" y="1214422"/>
            <a:ext cx="642942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Ходьба с высоким подниманием коленей …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нога ставится перекатом с пятки на носок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выносимая вперед нога ставится согнутой в колене на всю стопу. Другая нога сзади стоит на носке. Толчок производится носком сзади стоящей ноги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нога ставится сначала на переднюю часть, затем на всю стопу. Согнутая в колене нога поднимается вперед-вверх. Бедро принимает горизонтальное положение, голень образует с бедром прямой угол, носок оттянут вниз.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4006</TotalTime>
  <Words>1002</Words>
  <Application>Microsoft Office PowerPoint</Application>
  <PresentationFormat>Экран (4:3)</PresentationFormat>
  <Paragraphs>222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 выполнения программы  по физическому воспитанию  за 2009 – 2010 учебный год</dc:title>
  <dc:creator>ОКСАНА</dc:creator>
  <cp:lastModifiedBy>User</cp:lastModifiedBy>
  <cp:revision>276</cp:revision>
  <dcterms:created xsi:type="dcterms:W3CDTF">2010-05-11T08:47:09Z</dcterms:created>
  <dcterms:modified xsi:type="dcterms:W3CDTF">2023-03-17T12:01:20Z</dcterms:modified>
</cp:coreProperties>
</file>