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9" r:id="rId2"/>
    <p:sldId id="270" r:id="rId3"/>
    <p:sldId id="271" r:id="rId4"/>
    <p:sldId id="257" r:id="rId5"/>
    <p:sldId id="258" r:id="rId6"/>
    <p:sldId id="259" r:id="rId7"/>
    <p:sldId id="260" r:id="rId8"/>
    <p:sldId id="272" r:id="rId9"/>
    <p:sldId id="27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20DA-C16A-4959-9152-43E1C6BDA5CB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5C7-25DB-42A4-8F1A-C296995C9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48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20DA-C16A-4959-9152-43E1C6BDA5CB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5C7-25DB-42A4-8F1A-C296995C9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09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20DA-C16A-4959-9152-43E1C6BDA5CB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5C7-25DB-42A4-8F1A-C296995C9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7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20DA-C16A-4959-9152-43E1C6BDA5CB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5C7-25DB-42A4-8F1A-C296995C9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9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20DA-C16A-4959-9152-43E1C6BDA5CB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5C7-25DB-42A4-8F1A-C296995C9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34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20DA-C16A-4959-9152-43E1C6BDA5CB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5C7-25DB-42A4-8F1A-C296995C9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9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20DA-C16A-4959-9152-43E1C6BDA5CB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5C7-25DB-42A4-8F1A-C296995C9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20DA-C16A-4959-9152-43E1C6BDA5CB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5C7-25DB-42A4-8F1A-C296995C9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0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20DA-C16A-4959-9152-43E1C6BDA5CB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5C7-25DB-42A4-8F1A-C296995C9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8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20DA-C16A-4959-9152-43E1C6BDA5CB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5C7-25DB-42A4-8F1A-C296995C9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33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20DA-C16A-4959-9152-43E1C6BDA5CB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05C7-25DB-42A4-8F1A-C296995C9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9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820DA-C16A-4959-9152-43E1C6BDA5CB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305C7-25DB-42A4-8F1A-C296995C9F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98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007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 народный праздник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«Сороки»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22 марта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72300" y="2547257"/>
            <a:ext cx="4739383" cy="35304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В этот день, по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мнению крестьян,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прилетают из теплых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стран 40 разных птиц,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и первая из них-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жаворонок.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im0-tub-ru.yandex.net/i?id=8c8f4f0ab11eaeb2ee7b1dcc2b937441-l&amp;n=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738" y="2219130"/>
            <a:ext cx="5796924" cy="3858577"/>
          </a:xfrm>
          <a:prstGeom prst="rect">
            <a:avLst/>
          </a:prstGeom>
          <a:noFill/>
          <a:effectLst>
            <a:glow rad="127000">
              <a:schemeClr val="bg1">
                <a:alpha val="45000"/>
              </a:schemeClr>
            </a:glow>
            <a:outerShdw blurRad="101600" dist="63500" sx="99000" sy="99000" algn="ctr" rotWithShape="0">
              <a:srgbClr val="000000">
                <a:alpha val="43137"/>
              </a:srgbClr>
            </a:outerShdw>
            <a:reflection stA="45000" endPos="65000" dir="5400000" sy="-100000" algn="bl" rotWithShape="0"/>
            <a:softEdge rad="317500"/>
          </a:effectLst>
          <a:scene3d>
            <a:camera prst="orthographicFront"/>
            <a:lightRig rig="chilly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120571" y="4397829"/>
            <a:ext cx="45719" cy="188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www.chitalnya.ru/upload3/288/71d63cc0e147057069015aa5bfa97ac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14" y="508728"/>
            <a:ext cx="1962743" cy="147205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effectLst/>
        </p:spPr>
      </p:pic>
      <p:pic>
        <p:nvPicPr>
          <p:cNvPr id="11" name="Picture 4" descr="https://www.chitalnya.ru/upload3/288/71d63cc0e147057069015aa5bfa97ac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7952" y="1244756"/>
            <a:ext cx="1962743" cy="1472057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effectLst/>
        </p:spPr>
      </p:pic>
      <p:pic>
        <p:nvPicPr>
          <p:cNvPr id="1030" name="Picture 6" descr="https://www.chitalnya.ru/upload3/288/71d63cc0e147057069015aa5bfa97ac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7678" y="508728"/>
            <a:ext cx="2554670" cy="1321059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15386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343" y="277586"/>
            <a:ext cx="4528457" cy="352697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+mn-lt"/>
              </a:rPr>
              <a:t>22 марта день весеннего равноденствия. Это значит день становится равным ночи.</a:t>
            </a:r>
            <a:endParaRPr lang="ru-RU" sz="36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8457" y="250666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Издавна крестьяне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 считали, что в этот день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Зима кончается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А Весна начинается.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Люди очень ждали Весну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7030A0"/>
                </a:solidFill>
              </a:rPr>
              <a:t>И готовились к встрече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s://im0-tub-ru.yandex.net/i?id=689cad1839215efc1418b1f0f8e75ba0&amp;n=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9657"/>
            <a:ext cx="3358243" cy="2469243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342" y="3804557"/>
            <a:ext cx="4528457" cy="2359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74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Сколько проталинок-столько и жаворонков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8000"/>
                </a:solidFill>
              </a:rPr>
              <a:t>В русском народе повсюду существовала вера в то, что 22 марта  в день сорока мучеников, из теплых стран прилетают сорок разных птиц, и первая из них-полевой жаворонок.</a:t>
            </a:r>
            <a:endParaRPr lang="ru-RU" sz="3600" dirty="0">
              <a:solidFill>
                <a:srgbClr val="008000"/>
              </a:solidFill>
            </a:endParaRPr>
          </a:p>
        </p:txBody>
      </p:sp>
      <p:pic>
        <p:nvPicPr>
          <p:cNvPr id="3074" name="Picture 2" descr="http://komotoz.ru/photo/zhivotnye/images/zhavoronki/lesnoj_zhavoronk_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614" y="1825625"/>
            <a:ext cx="5181600" cy="35629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50800" dir="5400000" algn="ctr" rotWithShape="0">
              <a:schemeClr val="bg1"/>
            </a:outerShdw>
            <a:reflection blurRad="6350" stA="50000" endA="275" endPos="40000" dist="1016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246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Прилетают жаворонки ранней весной, в марте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76942" y="3831188"/>
            <a:ext cx="11054443" cy="30268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8000"/>
                </a:solidFill>
              </a:rPr>
              <a:t>Жаворонки держатся стайками по проталинкам,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8000"/>
                </a:solidFill>
              </a:rPr>
              <a:t>обнажившимся на солнечных пригорках, или близ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8000"/>
                </a:solidFill>
              </a:rPr>
              <a:t>Опушек, где можно спрятаться от ветра и непогоды. В 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8000"/>
                </a:solidFill>
              </a:rPr>
              <a:t>Таких местах где они бегают по земле и отыскивают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8000"/>
                </a:solidFill>
              </a:rPr>
              <a:t>Осыпающиеся прошлогодние семена.</a:t>
            </a:r>
          </a:p>
          <a:p>
            <a:pPr marL="0" indent="0" algn="ctr">
              <a:buNone/>
            </a:pPr>
            <a:endParaRPr lang="ru-RU" sz="3600" dirty="0"/>
          </a:p>
        </p:txBody>
      </p:sp>
      <p:pic>
        <p:nvPicPr>
          <p:cNvPr id="4098" name="Picture 2" descr="https://openclipart.org/image/2400px/svg_to_png/278535/Huge-Flock-Of-Birds-Flying-Silhouett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213" y="1039003"/>
            <a:ext cx="10771415" cy="279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9727" y="1297781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Толстоклювый жаворонок                          Рогатый жаворонок</a:t>
            </a:r>
            <a:endParaRPr lang="ru-RU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-225288" y="6067424"/>
            <a:ext cx="12271513" cy="790576"/>
          </a:xfrm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Степной жаворонок                                        Белокрылый жаворонок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124" name="Picture 4" descr="ÐÐ°Ð²Ð¾ÑÐ¾Ð½Ð¾Ðº-Ð¿ÑÐ¸ÑÐ°-ÐÐ¿Ð¸ÑÐ°Ð½Ð¸Ðµ-Ð¾ÑÐ¾Ð±ÐµÐ½Ð½Ð¾ÑÑÐ¸-Ð¾Ð±ÑÐ°Ð·-Ð¶Ð¸Ð·Ð½Ð¸-Ð¸-ÑÑÐµÐ´Ð°-Ð¾Ð±Ð¸ÑÐ°Ð½Ð¸Ñ-Ð¶Ð°Ð²Ð¾ÑÐ¾Ð½ÐºÐ°-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196850"/>
            <a:ext cx="5181600" cy="266065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ÐÐ°Ð²Ð¾ÑÐ¾Ð½Ð¾Ðº-Ð¿ÑÐ¸ÑÐ°-ÐÐ¿Ð¸ÑÐ°Ð½Ð¸Ðµ-Ð¾ÑÐ¾Ð±ÐµÐ½Ð½Ð¾ÑÑÐ¸-Ð¾Ð±ÑÐ°Ð·-Ð¶Ð¸Ð·Ð½Ð¸-Ð¸-ÑÑÐµÐ´Ð°-Ð¾Ð±Ð¸ÑÐ°Ð½Ð¸Ñ-Ð¶Ð°Ð²Ð¾ÑÐ¾Ð½ÐºÐ°-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56" y="197391"/>
            <a:ext cx="4974771" cy="2660109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Ð°Ð²Ð¾ÑÐ¾Ð½Ð¾Ðº-Ð¿ÑÐ¸ÑÐ°-ÐÐ¿Ð¸ÑÐ°Ð½Ð¸Ðµ-Ð¾ÑÐ¾Ð±ÐµÐ½Ð½Ð¾ÑÑÐ¸-Ð¾Ð±ÑÐ°Ð·-Ð¶Ð¸Ð·Ð½Ð¸-Ð¸-ÑÑÐµÐ´Ð°-Ð¾Ð±Ð¸ÑÐ°Ð½Ð¸Ñ-Ð¶Ð°Ð²Ð¾ÑÐ¾Ð½ÐºÐ°-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56" y="3162634"/>
            <a:ext cx="4974771" cy="290479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ÐÐ°Ð²Ð¾ÑÐ¾Ð½Ð¾Ðº-Ð¿ÑÐ¸ÑÐ°-ÐÐ¿Ð¸ÑÐ°Ð½Ð¸Ðµ-Ð¾ÑÐ¾Ð±ÐµÐ½Ð½Ð¾ÑÑÐ¸-Ð¾Ð±ÑÐ°Ð·-Ð¶Ð¸Ð·Ð½Ð¸-Ð¸-ÑÑÐµÐ´Ð°-Ð¾Ð±Ð¸ÑÐ°Ð½Ð¸Ñ-Ð¶Ð°Ð²Ð¾ÑÐ¾Ð½ÐºÐ°-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930" y="3162634"/>
            <a:ext cx="4850296" cy="290479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5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876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Сорок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Севастийских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мучеников.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59" y="1494329"/>
            <a:ext cx="4687910" cy="4665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096000" y="1494328"/>
            <a:ext cx="5650606" cy="46653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Когда в древние времена были гонения на христиан, языческие правители заставляли всех приносить жертвы идолам-и в первую очередь это касалась христиан-воинов. В римском войске в полку, который стоял в армянском городе </a:t>
            </a:r>
            <a:r>
              <a:rPr lang="ru-RU" dirty="0" err="1" smtClean="0"/>
              <a:t>Севастия</a:t>
            </a:r>
            <a:r>
              <a:rPr lang="ru-RU" dirty="0" smtClean="0"/>
              <a:t>, служили сорок друзей, очень смелых и доблестных воинов и настоящих христиан; конечно, они отказались приносить жертву языческим богам.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4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578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10578"/>
            <a:ext cx="5181600" cy="596638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За непослушание бросили их, связанных, в ледяную весеннюю воду </a:t>
            </a:r>
            <a:r>
              <a:rPr lang="ru-RU" dirty="0" err="1" smtClean="0"/>
              <a:t>Севастийского</a:t>
            </a:r>
            <a:r>
              <a:rPr lang="ru-RU" dirty="0" smtClean="0"/>
              <a:t> озера. Стоял лютый мороз с ветром. На берегу нарочно затопили баню, чтобы тот, кто не вынесет пытки и отречется от Христа, мог согреться. Вечерело, и мороз усиливался. Тела христиан быстро покрывались ледяной коркой. И один не выдержал: он побежал прочь от товарищей к жарко натопленному дому. Но едва ступив на порог бани, несчастный упал замертво и растаял, как воск.</a:t>
            </a:r>
            <a:endParaRPr lang="ru-RU" dirty="0"/>
          </a:p>
        </p:txBody>
      </p:sp>
      <p:pic>
        <p:nvPicPr>
          <p:cNvPr id="1026" name="Picture 2" descr="https://img-fotki.yandex.ru/get/479032/62096014.155/0_c973f_b0218538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278" y="252434"/>
            <a:ext cx="5122821" cy="613065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6760" y="365126"/>
            <a:ext cx="2707040" cy="22296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2428" y="218941"/>
            <a:ext cx="5427372" cy="59580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В каждом доме праздник начинается с того, что хозяйка дома, затопив печь, ставила тесто.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Из этого теста пекли печенье «Жаворонки». Маленькую птичку с растопыренными крылышками и с хохолком.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010" y="3078363"/>
            <a:ext cx="5081789" cy="3227388"/>
          </a:xfrm>
        </p:spPr>
      </p:pic>
      <p:pic>
        <p:nvPicPr>
          <p:cNvPr id="2050" name="Picture 2" descr="https://ic.pics.livejournal.com/povarisha/49921642/143290/143290_9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011" y="347887"/>
            <a:ext cx="5081789" cy="24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98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487" y="365126"/>
            <a:ext cx="10980313" cy="249398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+mn-lt"/>
              </a:rPr>
              <a:t>Птичек раздавали детям, и те с</a:t>
            </a:r>
            <a:br>
              <a:rPr lang="ru-RU" sz="3200" dirty="0" smtClean="0">
                <a:solidFill>
                  <a:srgbClr val="7030A0"/>
                </a:solidFill>
                <a:latin typeface="+mn-lt"/>
              </a:rPr>
            </a:br>
            <a:r>
              <a:rPr lang="ru-RU" sz="3200" dirty="0" smtClean="0">
                <a:solidFill>
                  <a:srgbClr val="7030A0"/>
                </a:solidFill>
                <a:latin typeface="+mn-lt"/>
              </a:rPr>
              <a:t>криком и звонким смехом</a:t>
            </a:r>
            <a:br>
              <a:rPr lang="ru-RU" sz="3200" dirty="0" smtClean="0">
                <a:solidFill>
                  <a:srgbClr val="7030A0"/>
                </a:solidFill>
                <a:latin typeface="+mn-lt"/>
              </a:rPr>
            </a:br>
            <a:r>
              <a:rPr lang="ru-RU" sz="3200" dirty="0" smtClean="0">
                <a:solidFill>
                  <a:srgbClr val="7030A0"/>
                </a:solidFill>
                <a:latin typeface="+mn-lt"/>
              </a:rPr>
              <a:t>бежали закликать весну. Для </a:t>
            </a:r>
            <a:br>
              <a:rPr lang="ru-RU" sz="3200" dirty="0" smtClean="0">
                <a:solidFill>
                  <a:srgbClr val="7030A0"/>
                </a:solidFill>
                <a:latin typeface="+mn-lt"/>
              </a:rPr>
            </a:br>
            <a:r>
              <a:rPr lang="ru-RU" sz="3200" dirty="0" smtClean="0">
                <a:solidFill>
                  <a:srgbClr val="7030A0"/>
                </a:solidFill>
                <a:latin typeface="+mn-lt"/>
              </a:rPr>
              <a:t>этого печенных жаворонков</a:t>
            </a:r>
            <a:br>
              <a:rPr lang="ru-RU" sz="3200" dirty="0" smtClean="0">
                <a:solidFill>
                  <a:srgbClr val="7030A0"/>
                </a:solidFill>
                <a:latin typeface="+mn-lt"/>
              </a:rPr>
            </a:br>
            <a:r>
              <a:rPr lang="ru-RU" sz="3200" dirty="0" smtClean="0">
                <a:solidFill>
                  <a:srgbClr val="7030A0"/>
                </a:solidFill>
                <a:latin typeface="+mn-lt"/>
              </a:rPr>
              <a:t>насаживали на длинные палки и </a:t>
            </a:r>
            <a:br>
              <a:rPr lang="ru-RU" sz="3200" dirty="0" smtClean="0">
                <a:solidFill>
                  <a:srgbClr val="7030A0"/>
                </a:solidFill>
                <a:latin typeface="+mn-lt"/>
              </a:rPr>
            </a:br>
            <a:r>
              <a:rPr lang="ru-RU" sz="3200" dirty="0" smtClean="0">
                <a:solidFill>
                  <a:srgbClr val="7030A0"/>
                </a:solidFill>
                <a:latin typeface="+mn-lt"/>
              </a:rPr>
              <a:t>выбегали с ними на пригорке.</a:t>
            </a:r>
            <a:endParaRPr lang="ru-RU" sz="32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24" y="3429000"/>
            <a:ext cx="4603491" cy="2747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3428999"/>
            <a:ext cx="5181600" cy="27479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Жаворонки, прилетите, 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Студена зиму унесите,</a:t>
            </a:r>
            <a:endParaRPr lang="ru-RU" sz="320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Теплу весну принесите: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Зима надоела,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Весь хлеб у нас поела!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s://www.chitalnya.ru/upload3/288/71d63cc0e147057069015aa5bfa97ac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3831" y="333890"/>
            <a:ext cx="1704304" cy="127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chitalnya.ru/upload3/288/71d63cc0e147057069015aa5bfa97ac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8135" y="1969293"/>
            <a:ext cx="1566348" cy="117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hitalnya.ru/upload3/288/71d63cc0e147057069015aa5bfa97ac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5910" y="546793"/>
            <a:ext cx="1136561" cy="85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</TotalTime>
  <Words>358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Русский народный праздник  «Сороки»  22 марта</vt:lpstr>
      <vt:lpstr>22 марта день весеннего равноденствия. Это значит день становится равным ночи.</vt:lpstr>
      <vt:lpstr>Сколько проталинок-столько и жаворонков</vt:lpstr>
      <vt:lpstr>Прилетают жаворонки ранней весной, в марте</vt:lpstr>
      <vt:lpstr>Толстоклювый жаворонок                          Рогатый жаворонок</vt:lpstr>
      <vt:lpstr>Сорок Севастийских мучеников.</vt:lpstr>
      <vt:lpstr>Презентация PowerPoint</vt:lpstr>
      <vt:lpstr>Презентация PowerPoint</vt:lpstr>
      <vt:lpstr>Птичек раздавали детям, и те с криком и звонким смехом бежали закликать весну. Для  этого печенных жаворонков насаживали на длинные палки и  выбегали с ними на пригорке.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36</cp:revision>
  <dcterms:created xsi:type="dcterms:W3CDTF">2019-03-22T06:49:45Z</dcterms:created>
  <dcterms:modified xsi:type="dcterms:W3CDTF">2019-03-30T12:05:23Z</dcterms:modified>
</cp:coreProperties>
</file>