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4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13F27-9234-40FA-8E44-14C59CA1C678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0204FDF-8996-4EA7-AA35-8268EF1D2154}">
      <dgm:prSet custT="1"/>
      <dgm:spPr/>
      <dgm:t>
        <a:bodyPr/>
        <a:lstStyle/>
        <a:p>
          <a:pPr algn="ctr" rtl="0"/>
          <a:r>
            <a:rPr lang="ru-RU" sz="1800" b="1" i="1" dirty="0" smtClean="0"/>
            <a:t>- Ты опять раскидал игрушки;</a:t>
          </a:r>
        </a:p>
        <a:p>
          <a:pPr algn="ctr" rtl="0"/>
          <a:r>
            <a:rPr lang="ru-RU" sz="1800" b="1" i="1" dirty="0" smtClean="0"/>
            <a:t>-Ты не выполнила мою просьбу;</a:t>
          </a:r>
        </a:p>
        <a:p>
          <a:pPr algn="ctr" rtl="0"/>
          <a:r>
            <a:rPr lang="ru-RU" sz="1800" b="1" i="1" dirty="0" smtClean="0"/>
            <a:t>-Ты постоянно мне  грубишь</a:t>
          </a:r>
          <a:r>
            <a:rPr lang="ru-RU" sz="1800" b="1" dirty="0" smtClean="0"/>
            <a:t>.</a:t>
          </a:r>
          <a:endParaRPr lang="ru-RU" sz="1800" dirty="0"/>
        </a:p>
      </dgm:t>
    </dgm:pt>
    <dgm:pt modelId="{22D5D348-5978-481C-9C35-E5DCC39512CB}" type="parTrans" cxnId="{07E7BFB9-86E7-4A98-9CF2-22263451B651}">
      <dgm:prSet/>
      <dgm:spPr/>
      <dgm:t>
        <a:bodyPr/>
        <a:lstStyle/>
        <a:p>
          <a:endParaRPr lang="ru-RU"/>
        </a:p>
      </dgm:t>
    </dgm:pt>
    <dgm:pt modelId="{7A060C63-9ACE-4024-8B8C-733A87054F37}" type="sibTrans" cxnId="{07E7BFB9-86E7-4A98-9CF2-22263451B651}">
      <dgm:prSet/>
      <dgm:spPr/>
      <dgm:t>
        <a:bodyPr/>
        <a:lstStyle/>
        <a:p>
          <a:endParaRPr lang="ru-RU"/>
        </a:p>
      </dgm:t>
    </dgm:pt>
    <dgm:pt modelId="{C75B599B-AA92-4FF6-93E7-216359368EF8}">
      <dgm:prSet custT="1"/>
      <dgm:spPr/>
      <dgm:t>
        <a:bodyPr/>
        <a:lstStyle/>
        <a:p>
          <a:r>
            <a:rPr lang="ru-RU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А также много других фраз, смысл которых зависит от конкретной ситуации.</a:t>
          </a:r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C917A1-546F-47CD-8DA4-23BD4A433A6B}" type="parTrans" cxnId="{E3A9B28E-9BE8-4EF0-AECF-6D3506BE2C1A}">
      <dgm:prSet/>
      <dgm:spPr/>
      <dgm:t>
        <a:bodyPr/>
        <a:lstStyle/>
        <a:p>
          <a:endParaRPr lang="ru-RU"/>
        </a:p>
      </dgm:t>
    </dgm:pt>
    <dgm:pt modelId="{A64F77A0-18F0-45E5-A78F-E11A13627C30}" type="sibTrans" cxnId="{E3A9B28E-9BE8-4EF0-AECF-6D3506BE2C1A}">
      <dgm:prSet/>
      <dgm:spPr/>
      <dgm:t>
        <a:bodyPr/>
        <a:lstStyle/>
        <a:p>
          <a:endParaRPr lang="ru-RU"/>
        </a:p>
      </dgm:t>
    </dgm:pt>
    <dgm:pt modelId="{49643910-E375-4027-B2C7-EA636553614E}">
      <dgm:prSet custT="1"/>
      <dgm:spPr/>
      <dgm:t>
        <a:bodyPr/>
        <a:lstStyle/>
        <a:p>
          <a:endParaRPr lang="ru-RU" sz="2000" dirty="0"/>
        </a:p>
      </dgm:t>
    </dgm:pt>
    <dgm:pt modelId="{27E6E72B-0BAD-41B2-9326-E5DCBE13529E}" type="parTrans" cxnId="{E918A2EF-FB25-4153-848C-73B20EE1EAB4}">
      <dgm:prSet/>
      <dgm:spPr/>
      <dgm:t>
        <a:bodyPr/>
        <a:lstStyle/>
        <a:p>
          <a:endParaRPr lang="ru-RU"/>
        </a:p>
      </dgm:t>
    </dgm:pt>
    <dgm:pt modelId="{C6977A29-5D06-4963-91E0-ED91D0AFCDEF}" type="sibTrans" cxnId="{E918A2EF-FB25-4153-848C-73B20EE1EAB4}">
      <dgm:prSet/>
      <dgm:spPr/>
      <dgm:t>
        <a:bodyPr/>
        <a:lstStyle/>
        <a:p>
          <a:endParaRPr lang="ru-RU"/>
        </a:p>
      </dgm:t>
    </dgm:pt>
    <dgm:pt modelId="{8AECCFBC-F35A-4B90-A287-54DD87960E77}" type="pres">
      <dgm:prSet presAssocID="{5CD13F27-9234-40FA-8E44-14C59CA1C6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45422-6C6E-49D3-BD9B-48EBFFE9B14F}" type="pres">
      <dgm:prSet presAssocID="{90204FDF-8996-4EA7-AA35-8268EF1D2154}" presName="linNode" presStyleCnt="0"/>
      <dgm:spPr/>
      <dgm:t>
        <a:bodyPr/>
        <a:lstStyle/>
        <a:p>
          <a:endParaRPr lang="ru-RU"/>
        </a:p>
      </dgm:t>
    </dgm:pt>
    <dgm:pt modelId="{66290CBF-B47C-4B40-A2D7-CD07807C35AB}" type="pres">
      <dgm:prSet presAssocID="{90204FDF-8996-4EA7-AA35-8268EF1D2154}" presName="parentText" presStyleLbl="node1" presStyleIdx="0" presStyleCnt="1" custScaleX="495307" custScaleY="20249" custLinFactNeighborX="69062" custLinFactNeighborY="-4027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92C3C40-FB09-4FC5-81EF-BD459B9471EE}" type="pres">
      <dgm:prSet presAssocID="{90204FDF-8996-4EA7-AA35-8268EF1D2154}" presName="descendantText" presStyleLbl="alignAccFollowNode1" presStyleIdx="0" presStyleCnt="1" custScaleX="305083" custScaleY="33792" custLinFactNeighborX="-9300" custLinFactNeighborY="448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F6C827C-A76C-4668-A76C-9BB24620060D}" type="presOf" srcId="{5CD13F27-9234-40FA-8E44-14C59CA1C678}" destId="{8AECCFBC-F35A-4B90-A287-54DD87960E77}" srcOrd="0" destOrd="0" presId="urn:microsoft.com/office/officeart/2005/8/layout/vList5"/>
    <dgm:cxn modelId="{D4D57380-6B37-4DAA-AEA2-5499B67756A1}" type="presOf" srcId="{C75B599B-AA92-4FF6-93E7-216359368EF8}" destId="{592C3C40-FB09-4FC5-81EF-BD459B9471EE}" srcOrd="0" destOrd="1" presId="urn:microsoft.com/office/officeart/2005/8/layout/vList5"/>
    <dgm:cxn modelId="{5A9F1809-55F7-4D81-B353-4D12F8E979F0}" type="presOf" srcId="{90204FDF-8996-4EA7-AA35-8268EF1D2154}" destId="{66290CBF-B47C-4B40-A2D7-CD07807C35AB}" srcOrd="0" destOrd="0" presId="urn:microsoft.com/office/officeart/2005/8/layout/vList5"/>
    <dgm:cxn modelId="{05DB1BEC-E7AF-4915-A988-35FCE7766B80}" type="presOf" srcId="{49643910-E375-4027-B2C7-EA636553614E}" destId="{592C3C40-FB09-4FC5-81EF-BD459B9471EE}" srcOrd="0" destOrd="0" presId="urn:microsoft.com/office/officeart/2005/8/layout/vList5"/>
    <dgm:cxn modelId="{07E7BFB9-86E7-4A98-9CF2-22263451B651}" srcId="{5CD13F27-9234-40FA-8E44-14C59CA1C678}" destId="{90204FDF-8996-4EA7-AA35-8268EF1D2154}" srcOrd="0" destOrd="0" parTransId="{22D5D348-5978-481C-9C35-E5DCC39512CB}" sibTransId="{7A060C63-9ACE-4024-8B8C-733A87054F37}"/>
    <dgm:cxn modelId="{E3A9B28E-9BE8-4EF0-AECF-6D3506BE2C1A}" srcId="{90204FDF-8996-4EA7-AA35-8268EF1D2154}" destId="{C75B599B-AA92-4FF6-93E7-216359368EF8}" srcOrd="1" destOrd="0" parTransId="{FCC917A1-546F-47CD-8DA4-23BD4A433A6B}" sibTransId="{A64F77A0-18F0-45E5-A78F-E11A13627C30}"/>
    <dgm:cxn modelId="{E918A2EF-FB25-4153-848C-73B20EE1EAB4}" srcId="{90204FDF-8996-4EA7-AA35-8268EF1D2154}" destId="{49643910-E375-4027-B2C7-EA636553614E}" srcOrd="0" destOrd="0" parTransId="{27E6E72B-0BAD-41B2-9326-E5DCBE13529E}" sibTransId="{C6977A29-5D06-4963-91E0-ED91D0AFCDEF}"/>
    <dgm:cxn modelId="{A53042D2-D181-4C5A-BA4C-FA87E67CC1D4}" type="presParOf" srcId="{8AECCFBC-F35A-4B90-A287-54DD87960E77}" destId="{65F45422-6C6E-49D3-BD9B-48EBFFE9B14F}" srcOrd="0" destOrd="0" presId="urn:microsoft.com/office/officeart/2005/8/layout/vList5"/>
    <dgm:cxn modelId="{6BCB2D94-FCA8-4BC5-A374-B0A0061D80F2}" type="presParOf" srcId="{65F45422-6C6E-49D3-BD9B-48EBFFE9B14F}" destId="{66290CBF-B47C-4B40-A2D7-CD07807C35AB}" srcOrd="0" destOrd="0" presId="urn:microsoft.com/office/officeart/2005/8/layout/vList5"/>
    <dgm:cxn modelId="{0CBECEA1-B2FC-4002-8769-4A63DD1C079A}" type="presParOf" srcId="{65F45422-6C6E-49D3-BD9B-48EBFFE9B14F}" destId="{592C3C40-FB09-4FC5-81EF-BD459B9471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EA905-7631-4F07-977C-5BAEB51634E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E0FDE8-F871-4717-BBAA-F5EA2EAE0F53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400" b="1" i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«Когда приходится долго просить, я расстраиваюсь и огорчаюсь, потому что складывается впечатление, что ты меня не слышишь.</a:t>
          </a:r>
        </a:p>
        <a:p>
          <a:r>
            <a:rPr lang="ru-RU" sz="2400" b="1" i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Я была бы рада рассчитывать на твою помощь»</a:t>
          </a:r>
          <a:endParaRPr lang="ru-RU" sz="2400" dirty="0">
            <a:ln>
              <a:solidFill>
                <a:srgbClr val="002060"/>
              </a:solidFill>
            </a:ln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3D6F90-2CAF-4B1F-B0DD-F4F90CC224C2}" type="sibTrans" cxnId="{E7C20C4F-AC96-4DC8-B788-0F9FB87C8CCE}">
      <dgm:prSet/>
      <dgm:spPr/>
      <dgm:t>
        <a:bodyPr/>
        <a:lstStyle/>
        <a:p>
          <a:endParaRPr lang="ru-RU"/>
        </a:p>
      </dgm:t>
    </dgm:pt>
    <dgm:pt modelId="{412BC038-610C-489D-89F6-DCFDAF5768CA}" type="parTrans" cxnId="{E7C20C4F-AC96-4DC8-B788-0F9FB87C8CCE}">
      <dgm:prSet/>
      <dgm:spPr/>
      <dgm:t>
        <a:bodyPr/>
        <a:lstStyle/>
        <a:p>
          <a:endParaRPr lang="ru-RU"/>
        </a:p>
      </dgm:t>
    </dgm:pt>
    <dgm:pt modelId="{10ACEB14-97D7-4CB1-961A-FE09FEA0AF19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800" b="1" i="1" cap="none" spc="0" dirty="0" smtClean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«Ты постоянно не выполняешь мои просьбы!!!»</a:t>
          </a:r>
          <a:endParaRPr lang="ru-RU" sz="2800" dirty="0">
            <a:ln w="1905">
              <a:solidFill>
                <a:srgbClr val="C00000"/>
              </a:solidFill>
            </a:ln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D4A423-F143-497F-9891-EC02C60249B3}" type="sibTrans" cxnId="{B3E0CA81-DFCF-4CAC-A3EE-0EF9029B7194}">
      <dgm:prSet/>
      <dgm:spPr/>
      <dgm:t>
        <a:bodyPr/>
        <a:lstStyle/>
        <a:p>
          <a:endParaRPr lang="ru-RU"/>
        </a:p>
      </dgm:t>
    </dgm:pt>
    <dgm:pt modelId="{D69F4105-6D15-4344-8C9E-F1EB3D61E064}" type="parTrans" cxnId="{B3E0CA81-DFCF-4CAC-A3EE-0EF9029B7194}">
      <dgm:prSet/>
      <dgm:spPr/>
      <dgm:t>
        <a:bodyPr/>
        <a:lstStyle/>
        <a:p>
          <a:endParaRPr lang="ru-RU"/>
        </a:p>
      </dgm:t>
    </dgm:pt>
    <dgm:pt modelId="{82D4BA08-BBC2-4FAB-BCBA-CB19FB452E7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62ABDFA-EA77-4DEF-A810-A146E18747AB}" type="sibTrans" cxnId="{B474CAB8-3925-4F6F-8AC9-173977ABD4DB}">
      <dgm:prSet/>
      <dgm:spPr/>
      <dgm:t>
        <a:bodyPr/>
        <a:lstStyle/>
        <a:p>
          <a:endParaRPr lang="ru-RU"/>
        </a:p>
      </dgm:t>
    </dgm:pt>
    <dgm:pt modelId="{0AC74DF9-F278-4E9D-B92E-CD858B64AE2C}" type="parTrans" cxnId="{B474CAB8-3925-4F6F-8AC9-173977ABD4DB}">
      <dgm:prSet/>
      <dgm:spPr/>
      <dgm:t>
        <a:bodyPr/>
        <a:lstStyle/>
        <a:p>
          <a:endParaRPr lang="ru-RU"/>
        </a:p>
      </dgm:t>
    </dgm:pt>
    <dgm:pt modelId="{96245FCC-1B35-4BA2-AC9A-CF2AC87CE87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F45426B-CA8F-407E-9E6F-C503CD27F73A}" type="sibTrans" cxnId="{D921A366-2DA5-4322-9852-791CE633DC8F}">
      <dgm:prSet/>
      <dgm:spPr/>
      <dgm:t>
        <a:bodyPr/>
        <a:lstStyle/>
        <a:p>
          <a:endParaRPr lang="ru-RU"/>
        </a:p>
      </dgm:t>
    </dgm:pt>
    <dgm:pt modelId="{ED74AC4E-4803-4B28-B26C-374A542F23E7}" type="parTrans" cxnId="{D921A366-2DA5-4322-9852-791CE633DC8F}">
      <dgm:prSet/>
      <dgm:spPr/>
      <dgm:t>
        <a:bodyPr/>
        <a:lstStyle/>
        <a:p>
          <a:endParaRPr lang="ru-RU"/>
        </a:p>
      </dgm:t>
    </dgm:pt>
    <dgm:pt modelId="{B12ED8C6-CED4-4B30-A197-751791B8D1C4}" type="pres">
      <dgm:prSet presAssocID="{4FBEA905-7631-4F07-977C-5BAEB51634E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A10CD4-8F75-45EA-A622-6748B3C59B1B}" type="pres">
      <dgm:prSet presAssocID="{4FBEA905-7631-4F07-977C-5BAEB51634EC}" presName="diamond" presStyleLbl="bgShp" presStyleIdx="0" presStyleCnt="1" custLinFactNeighborX="4"/>
      <dgm:spPr>
        <a:prstGeom prst="blockArc">
          <a:avLst/>
        </a:prstGeom>
        <a:noFill/>
        <a:ln>
          <a:solidFill>
            <a:schemeClr val="accent1">
              <a:lumMod val="75000"/>
            </a:schemeClr>
          </a:solidFill>
        </a:ln>
      </dgm:spPr>
    </dgm:pt>
    <dgm:pt modelId="{4A3F5952-D575-4E27-B54C-D72B6744C3E6}" type="pres">
      <dgm:prSet presAssocID="{4FBEA905-7631-4F07-977C-5BAEB51634EC}" presName="quad1" presStyleLbl="node1" presStyleIdx="0" presStyleCnt="4" custScaleX="194343" custScaleY="135417" custLinFactNeighborX="-52784" custLinFactNeighborY="-7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1AF65-9B1D-4174-B555-F8F0485EA4EC}" type="pres">
      <dgm:prSet presAssocID="{4FBEA905-7631-4F07-977C-5BAEB51634EC}" presName="quad2" presStyleLbl="node1" presStyleIdx="1" presStyleCnt="4" custScaleX="205303" custScaleY="137888" custLinFactNeighborX="50846" custLinFactNeighborY="-5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5ACD-F1E2-4DD0-B76C-BA9BF8ED5203}" type="pres">
      <dgm:prSet presAssocID="{4FBEA905-7631-4F07-977C-5BAEB51634EC}" presName="quad3" presStyleLbl="node1" presStyleIdx="2" presStyleCnt="4" custScaleX="193146" custScaleY="95403" custLinFactNeighborX="-72070" custLinFactNeighborY="24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CB232-C504-4594-827F-BB757AF1D149}" type="pres">
      <dgm:prSet presAssocID="{4FBEA905-7631-4F07-977C-5BAEB51634EC}" presName="quad4" presStyleLbl="node1" presStyleIdx="3" presStyleCnt="4" custScaleX="221445" custScaleY="126470" custLinFactNeighborX="73449" custLinFactNeighborY="24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0CA81-DFCF-4CAC-A3EE-0EF9029B7194}" srcId="{4FBEA905-7631-4F07-977C-5BAEB51634EC}" destId="{10ACEB14-97D7-4CB1-961A-FE09FEA0AF19}" srcOrd="2" destOrd="0" parTransId="{D69F4105-6D15-4344-8C9E-F1EB3D61E064}" sibTransId="{99D4A423-F143-497F-9891-EC02C60249B3}"/>
    <dgm:cxn modelId="{E7C20C4F-AC96-4DC8-B788-0F9FB87C8CCE}" srcId="{4FBEA905-7631-4F07-977C-5BAEB51634EC}" destId="{89E0FDE8-F871-4717-BBAA-F5EA2EAE0F53}" srcOrd="3" destOrd="0" parTransId="{412BC038-610C-489D-89F6-DCFDAF5768CA}" sibTransId="{233D6F90-2CAF-4B1F-B0DD-F4F90CC224C2}"/>
    <dgm:cxn modelId="{B9767522-6AA3-4959-899C-9BBE1205130E}" type="presOf" srcId="{82D4BA08-BBC2-4FAB-BCBA-CB19FB452E71}" destId="{5B61AF65-9B1D-4174-B555-F8F0485EA4EC}" srcOrd="0" destOrd="0" presId="urn:microsoft.com/office/officeart/2005/8/layout/matrix3"/>
    <dgm:cxn modelId="{D921A366-2DA5-4322-9852-791CE633DC8F}" srcId="{4FBEA905-7631-4F07-977C-5BAEB51634EC}" destId="{96245FCC-1B35-4BA2-AC9A-CF2AC87CE87C}" srcOrd="0" destOrd="0" parTransId="{ED74AC4E-4803-4B28-B26C-374A542F23E7}" sibTransId="{9F45426B-CA8F-407E-9E6F-C503CD27F73A}"/>
    <dgm:cxn modelId="{4A6E5082-F26B-41DF-AC55-CFC4E1BD580F}" type="presOf" srcId="{10ACEB14-97D7-4CB1-961A-FE09FEA0AF19}" destId="{D5C25ACD-F1E2-4DD0-B76C-BA9BF8ED5203}" srcOrd="0" destOrd="0" presId="urn:microsoft.com/office/officeart/2005/8/layout/matrix3"/>
    <dgm:cxn modelId="{9C5E4725-AB67-4C9C-B375-D258EC50C5FB}" type="presOf" srcId="{4FBEA905-7631-4F07-977C-5BAEB51634EC}" destId="{B12ED8C6-CED4-4B30-A197-751791B8D1C4}" srcOrd="0" destOrd="0" presId="urn:microsoft.com/office/officeart/2005/8/layout/matrix3"/>
    <dgm:cxn modelId="{B474CAB8-3925-4F6F-8AC9-173977ABD4DB}" srcId="{4FBEA905-7631-4F07-977C-5BAEB51634EC}" destId="{82D4BA08-BBC2-4FAB-BCBA-CB19FB452E71}" srcOrd="1" destOrd="0" parTransId="{0AC74DF9-F278-4E9D-B92E-CD858B64AE2C}" sibTransId="{C62ABDFA-EA77-4DEF-A810-A146E18747AB}"/>
    <dgm:cxn modelId="{680E6BBB-66EC-401D-97A6-CF57A643B32B}" type="presOf" srcId="{96245FCC-1B35-4BA2-AC9A-CF2AC87CE87C}" destId="{4A3F5952-D575-4E27-B54C-D72B6744C3E6}" srcOrd="0" destOrd="0" presId="urn:microsoft.com/office/officeart/2005/8/layout/matrix3"/>
    <dgm:cxn modelId="{76A0C21D-3C33-47C6-848E-1743F5EC8C66}" type="presOf" srcId="{89E0FDE8-F871-4717-BBAA-F5EA2EAE0F53}" destId="{C04CB232-C504-4594-827F-BB757AF1D149}" srcOrd="0" destOrd="0" presId="urn:microsoft.com/office/officeart/2005/8/layout/matrix3"/>
    <dgm:cxn modelId="{7573FE22-D913-46CB-A4D2-500ADEE2D940}" type="presParOf" srcId="{B12ED8C6-CED4-4B30-A197-751791B8D1C4}" destId="{13A10CD4-8F75-45EA-A622-6748B3C59B1B}" srcOrd="0" destOrd="0" presId="urn:microsoft.com/office/officeart/2005/8/layout/matrix3"/>
    <dgm:cxn modelId="{D1CB6860-D9B5-445D-B14F-95F6DA116077}" type="presParOf" srcId="{B12ED8C6-CED4-4B30-A197-751791B8D1C4}" destId="{4A3F5952-D575-4E27-B54C-D72B6744C3E6}" srcOrd="1" destOrd="0" presId="urn:microsoft.com/office/officeart/2005/8/layout/matrix3"/>
    <dgm:cxn modelId="{4CAD88E4-53D5-4B23-AC22-687D9136F774}" type="presParOf" srcId="{B12ED8C6-CED4-4B30-A197-751791B8D1C4}" destId="{5B61AF65-9B1D-4174-B555-F8F0485EA4EC}" srcOrd="2" destOrd="0" presId="urn:microsoft.com/office/officeart/2005/8/layout/matrix3"/>
    <dgm:cxn modelId="{3D425455-08C0-4729-9989-1062EFEA1B76}" type="presParOf" srcId="{B12ED8C6-CED4-4B30-A197-751791B8D1C4}" destId="{D5C25ACD-F1E2-4DD0-B76C-BA9BF8ED5203}" srcOrd="3" destOrd="0" presId="urn:microsoft.com/office/officeart/2005/8/layout/matrix3"/>
    <dgm:cxn modelId="{7DD6CEF0-F8B3-4839-AE3F-EF0BCE02B2A5}" type="presParOf" srcId="{B12ED8C6-CED4-4B30-A197-751791B8D1C4}" destId="{C04CB232-C504-4594-827F-BB757AF1D149}" srcOrd="4" destOrd="0" presId="urn:microsoft.com/office/officeart/2005/8/layout/matrix3"/>
  </dgm:cxnLst>
  <dgm:bg/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CEC0FD-CF4B-4A4E-8473-694BED976B0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773D45-70AE-4F4B-871D-0868C21CFD2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cap="none" spc="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Техника </a:t>
          </a:r>
          <a:r>
            <a:rPr lang="ru-RU" sz="2400" b="1" i="1" cap="none" spc="0" dirty="0" err="1" smtClean="0">
              <a:ln w="1905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Я-сообщение</a:t>
          </a:r>
          <a:r>
            <a:rPr lang="ru-RU" sz="2200" b="1" cap="none" spc="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не заставляет партнера защищаться, она, напротив, приглашает его к диалогу, дает возможность высказать свое мнение и оставляет обоим участникам диалога поле для маневров.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05D88E0A-022D-4D65-A4A6-234C967771BF}" type="parTrans" cxnId="{1D2F6C8E-22F9-4E43-A2AE-42DDDCFD73F2}">
      <dgm:prSet/>
      <dgm:spPr/>
      <dgm:t>
        <a:bodyPr/>
        <a:lstStyle/>
        <a:p>
          <a:endParaRPr lang="ru-RU"/>
        </a:p>
      </dgm:t>
    </dgm:pt>
    <dgm:pt modelId="{291778EA-E5DB-4ECA-AF40-6AEF98B21417}" type="sibTrans" cxnId="{1D2F6C8E-22F9-4E43-A2AE-42DDDCFD73F2}">
      <dgm:prSet/>
      <dgm:spPr/>
      <dgm:t>
        <a:bodyPr/>
        <a:lstStyle/>
        <a:p>
          <a:endParaRPr lang="ru-RU"/>
        </a:p>
      </dgm:t>
    </dgm:pt>
    <dgm:pt modelId="{22FE2E69-A409-404B-A492-D07F195E9FE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ru-RU" dirty="0"/>
        </a:p>
      </dgm:t>
    </dgm:pt>
    <dgm:pt modelId="{928DCC46-CF93-49B9-BB41-A341AB157510}" type="parTrans" cxnId="{2926E60B-7688-4292-9A62-E5B47E553C83}">
      <dgm:prSet/>
      <dgm:spPr/>
      <dgm:t>
        <a:bodyPr/>
        <a:lstStyle/>
        <a:p>
          <a:endParaRPr lang="ru-RU"/>
        </a:p>
      </dgm:t>
    </dgm:pt>
    <dgm:pt modelId="{C07AD148-B501-4C60-BCEA-315619795E97}" type="sibTrans" cxnId="{2926E60B-7688-4292-9A62-E5B47E553C83}">
      <dgm:prSet/>
      <dgm:spPr/>
      <dgm:t>
        <a:bodyPr/>
        <a:lstStyle/>
        <a:p>
          <a:endParaRPr lang="ru-RU"/>
        </a:p>
      </dgm:t>
    </dgm:pt>
    <dgm:pt modelId="{2FB07D9C-1E4B-4A6C-97CD-43F9B1EEB90C}">
      <dgm:prSet/>
      <dgm:spPr>
        <a:solidFill>
          <a:schemeClr val="bg1">
            <a:lumMod val="95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cap="none" spc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Использование этой  техники  требует некоторого опыта, поскольку не всегда можно быстро сориентироваться и перестроить фразу, однако со временем это будет получаться все лучше и лучше. </a:t>
          </a:r>
          <a:endParaRPr lang="ru-RU" b="1" cap="none" spc="0" dirty="0">
            <a:ln w="1905"/>
            <a:solidFill>
              <a:schemeClr val="bg2">
                <a:lumMod val="2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B49304-4377-4595-B88C-711F57DA2EA4}" type="parTrans" cxnId="{8054A8BC-9A9B-4944-81FA-998F04F70BCE}">
      <dgm:prSet/>
      <dgm:spPr/>
      <dgm:t>
        <a:bodyPr/>
        <a:lstStyle/>
        <a:p>
          <a:endParaRPr lang="ru-RU"/>
        </a:p>
      </dgm:t>
    </dgm:pt>
    <dgm:pt modelId="{6063A2B5-1315-4268-85EA-1084AA716CEA}" type="sibTrans" cxnId="{8054A8BC-9A9B-4944-81FA-998F04F70BCE}">
      <dgm:prSet/>
      <dgm:spPr/>
      <dgm:t>
        <a:bodyPr/>
        <a:lstStyle/>
        <a:p>
          <a:endParaRPr lang="ru-RU"/>
        </a:p>
      </dgm:t>
    </dgm:pt>
    <dgm:pt modelId="{0FF2EC60-C851-43E5-B3D5-261D2A299D0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ru-RU" dirty="0"/>
        </a:p>
      </dgm:t>
    </dgm:pt>
    <dgm:pt modelId="{D3A39E98-C1DD-42D3-B83A-46BC2C517BCC}" type="sibTrans" cxnId="{F5A7A523-E832-4A8D-A1D5-98195AD1CCBE}">
      <dgm:prSet/>
      <dgm:spPr/>
      <dgm:t>
        <a:bodyPr/>
        <a:lstStyle/>
        <a:p>
          <a:endParaRPr lang="ru-RU"/>
        </a:p>
      </dgm:t>
    </dgm:pt>
    <dgm:pt modelId="{751BD710-37A8-4CDC-93FA-85BE276E1A7E}" type="parTrans" cxnId="{F5A7A523-E832-4A8D-A1D5-98195AD1CCBE}">
      <dgm:prSet/>
      <dgm:spPr/>
      <dgm:t>
        <a:bodyPr/>
        <a:lstStyle/>
        <a:p>
          <a:endParaRPr lang="ru-RU"/>
        </a:p>
      </dgm:t>
    </dgm:pt>
    <dgm:pt modelId="{9697BCCE-5450-4E64-B5B6-5D357C7225C5}" type="pres">
      <dgm:prSet presAssocID="{8ECEC0FD-CF4B-4A4E-8473-694BED976B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243B5-F7CB-43B2-BD69-A969DF407F20}" type="pres">
      <dgm:prSet presAssocID="{B6773D45-70AE-4F4B-871D-0868C21CFD2C}" presName="node" presStyleLbl="node1" presStyleIdx="0" presStyleCnt="4" custScaleX="145863" custScaleY="194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4AE74-5C6C-4BE6-B136-55687BB21345}" type="pres">
      <dgm:prSet presAssocID="{291778EA-E5DB-4ECA-AF40-6AEF98B21417}" presName="sibTrans" presStyleCnt="0"/>
      <dgm:spPr/>
    </dgm:pt>
    <dgm:pt modelId="{24E37153-226C-410D-A72B-0F243DCA6C2E}" type="pres">
      <dgm:prSet presAssocID="{22FE2E69-A409-404B-A492-D07F195E9FEE}" presName="node" presStyleLbl="node1" presStyleIdx="1" presStyleCnt="4" custScaleX="122318" custScaleY="134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45863-D95B-4FF3-84A9-BB7251EB4972}" type="pres">
      <dgm:prSet presAssocID="{C07AD148-B501-4C60-BCEA-315619795E97}" presName="sibTrans" presStyleCnt="0"/>
      <dgm:spPr/>
    </dgm:pt>
    <dgm:pt modelId="{25AF9BC7-2231-4187-9800-96B8E331DF3F}" type="pres">
      <dgm:prSet presAssocID="{0FF2EC60-C851-43E5-B3D5-261D2A299D07}" presName="node" presStyleLbl="node1" presStyleIdx="2" presStyleCnt="4" custScaleX="94228" custScaleY="129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BEFD5-9738-4212-8180-0187E8B85B22}" type="pres">
      <dgm:prSet presAssocID="{D3A39E98-C1DD-42D3-B83A-46BC2C517BCC}" presName="sibTrans" presStyleCnt="0"/>
      <dgm:spPr/>
    </dgm:pt>
    <dgm:pt modelId="{9C26A9BD-DEB4-4E97-8ECF-D634EF6CECB6}" type="pres">
      <dgm:prSet presAssocID="{2FB07D9C-1E4B-4A6C-97CD-43F9B1EEB90C}" presName="node" presStyleLbl="node1" presStyleIdx="3" presStyleCnt="4" custScaleX="144001" custScaleY="139933" custLinFactNeighborX="320" custLinFactNeighborY="-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2454A-536B-4F9D-8640-0E8B1393AF9A}" type="presOf" srcId="{22FE2E69-A409-404B-A492-D07F195E9FEE}" destId="{24E37153-226C-410D-A72B-0F243DCA6C2E}" srcOrd="0" destOrd="0" presId="urn:microsoft.com/office/officeart/2005/8/layout/default#1"/>
    <dgm:cxn modelId="{4BE8735E-7B73-48F2-8055-B13219035335}" type="presOf" srcId="{8ECEC0FD-CF4B-4A4E-8473-694BED976B08}" destId="{9697BCCE-5450-4E64-B5B6-5D357C7225C5}" srcOrd="0" destOrd="0" presId="urn:microsoft.com/office/officeart/2005/8/layout/default#1"/>
    <dgm:cxn modelId="{8054A8BC-9A9B-4944-81FA-998F04F70BCE}" srcId="{8ECEC0FD-CF4B-4A4E-8473-694BED976B08}" destId="{2FB07D9C-1E4B-4A6C-97CD-43F9B1EEB90C}" srcOrd="3" destOrd="0" parTransId="{B2B49304-4377-4595-B88C-711F57DA2EA4}" sibTransId="{6063A2B5-1315-4268-85EA-1084AA716CEA}"/>
    <dgm:cxn modelId="{78D973F1-7B68-4812-95E1-E368C6E03884}" type="presOf" srcId="{B6773D45-70AE-4F4B-871D-0868C21CFD2C}" destId="{01F243B5-F7CB-43B2-BD69-A969DF407F20}" srcOrd="0" destOrd="0" presId="urn:microsoft.com/office/officeart/2005/8/layout/default#1"/>
    <dgm:cxn modelId="{A5FB3C2E-5AA3-4136-BA58-4B2743A08739}" type="presOf" srcId="{2FB07D9C-1E4B-4A6C-97CD-43F9B1EEB90C}" destId="{9C26A9BD-DEB4-4E97-8ECF-D634EF6CECB6}" srcOrd="0" destOrd="0" presId="urn:microsoft.com/office/officeart/2005/8/layout/default#1"/>
    <dgm:cxn modelId="{EDB46BBA-41D3-4E00-8A31-D540D3138D06}" type="presOf" srcId="{0FF2EC60-C851-43E5-B3D5-261D2A299D07}" destId="{25AF9BC7-2231-4187-9800-96B8E331DF3F}" srcOrd="0" destOrd="0" presId="urn:microsoft.com/office/officeart/2005/8/layout/default#1"/>
    <dgm:cxn modelId="{F5A7A523-E832-4A8D-A1D5-98195AD1CCBE}" srcId="{8ECEC0FD-CF4B-4A4E-8473-694BED976B08}" destId="{0FF2EC60-C851-43E5-B3D5-261D2A299D07}" srcOrd="2" destOrd="0" parTransId="{751BD710-37A8-4CDC-93FA-85BE276E1A7E}" sibTransId="{D3A39E98-C1DD-42D3-B83A-46BC2C517BCC}"/>
    <dgm:cxn modelId="{2926E60B-7688-4292-9A62-E5B47E553C83}" srcId="{8ECEC0FD-CF4B-4A4E-8473-694BED976B08}" destId="{22FE2E69-A409-404B-A492-D07F195E9FEE}" srcOrd="1" destOrd="0" parTransId="{928DCC46-CF93-49B9-BB41-A341AB157510}" sibTransId="{C07AD148-B501-4C60-BCEA-315619795E97}"/>
    <dgm:cxn modelId="{1D2F6C8E-22F9-4E43-A2AE-42DDDCFD73F2}" srcId="{8ECEC0FD-CF4B-4A4E-8473-694BED976B08}" destId="{B6773D45-70AE-4F4B-871D-0868C21CFD2C}" srcOrd="0" destOrd="0" parTransId="{05D88E0A-022D-4D65-A4A6-234C967771BF}" sibTransId="{291778EA-E5DB-4ECA-AF40-6AEF98B21417}"/>
    <dgm:cxn modelId="{0BF488C7-84B3-4C7C-BA4E-993A2A5FFEB9}" type="presParOf" srcId="{9697BCCE-5450-4E64-B5B6-5D357C7225C5}" destId="{01F243B5-F7CB-43B2-BD69-A969DF407F20}" srcOrd="0" destOrd="0" presId="urn:microsoft.com/office/officeart/2005/8/layout/default#1"/>
    <dgm:cxn modelId="{3C62EE23-5686-4FED-AD87-994486CD94A6}" type="presParOf" srcId="{9697BCCE-5450-4E64-B5B6-5D357C7225C5}" destId="{F814AE74-5C6C-4BE6-B136-55687BB21345}" srcOrd="1" destOrd="0" presId="urn:microsoft.com/office/officeart/2005/8/layout/default#1"/>
    <dgm:cxn modelId="{58985834-100A-4AD3-9562-768A6054C67D}" type="presParOf" srcId="{9697BCCE-5450-4E64-B5B6-5D357C7225C5}" destId="{24E37153-226C-410D-A72B-0F243DCA6C2E}" srcOrd="2" destOrd="0" presId="urn:microsoft.com/office/officeart/2005/8/layout/default#1"/>
    <dgm:cxn modelId="{B40D6938-5AB0-473F-97C4-5506A23CB007}" type="presParOf" srcId="{9697BCCE-5450-4E64-B5B6-5D357C7225C5}" destId="{87745863-D95B-4FF3-84A9-BB7251EB4972}" srcOrd="3" destOrd="0" presId="urn:microsoft.com/office/officeart/2005/8/layout/default#1"/>
    <dgm:cxn modelId="{7386DAB5-4836-4352-BBA3-7879F06E4E5C}" type="presParOf" srcId="{9697BCCE-5450-4E64-B5B6-5D357C7225C5}" destId="{25AF9BC7-2231-4187-9800-96B8E331DF3F}" srcOrd="4" destOrd="0" presId="urn:microsoft.com/office/officeart/2005/8/layout/default#1"/>
    <dgm:cxn modelId="{5D468658-28FB-40A8-9DCA-7EE6B5CA1C21}" type="presParOf" srcId="{9697BCCE-5450-4E64-B5B6-5D357C7225C5}" destId="{2CABEFD5-9738-4212-8180-0187E8B85B22}" srcOrd="5" destOrd="0" presId="urn:microsoft.com/office/officeart/2005/8/layout/default#1"/>
    <dgm:cxn modelId="{FB9D28BB-C24B-48F9-A6D2-C811594F77DB}" type="presParOf" srcId="{9697BCCE-5450-4E64-B5B6-5D357C7225C5}" destId="{9C26A9BD-DEB4-4E97-8ECF-D634EF6CECB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C3C40-FB09-4FC5-81EF-BD459B9471EE}">
      <dsp:nvSpPr>
        <dsp:cNvPr id="0" name=""/>
        <dsp:cNvSpPr/>
      </dsp:nvSpPr>
      <dsp:spPr>
        <a:xfrm rot="5400000">
          <a:off x="5331419" y="2128171"/>
          <a:ext cx="1345817" cy="4299592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А также много других фраз, смысл которых зависит от конкретной ситуации.</a:t>
          </a: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3920229" y="3670755"/>
        <a:ext cx="4168198" cy="1214423"/>
      </dsp:txXfrm>
    </dsp:sp>
    <dsp:sp modelId="{66290CBF-B47C-4B40-A2D7-CD07807C35AB}">
      <dsp:nvSpPr>
        <dsp:cNvPr id="0" name=""/>
        <dsp:cNvSpPr/>
      </dsp:nvSpPr>
      <dsp:spPr>
        <a:xfrm>
          <a:off x="975054" y="0"/>
          <a:ext cx="3926506" cy="10080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- Ты опять раскидал игрушки;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-Ты не выполнила мою просьбу;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-Ты постоянно мне  грубишь</a:t>
          </a:r>
          <a:r>
            <a:rPr lang="ru-RU" sz="1800" b="1" kern="1200" dirty="0" smtClean="0"/>
            <a:t>.</a:t>
          </a:r>
          <a:endParaRPr lang="ru-RU" sz="1800" kern="1200" dirty="0"/>
        </a:p>
      </dsp:txBody>
      <dsp:txXfrm>
        <a:off x="1024263" y="49209"/>
        <a:ext cx="3828088" cy="909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10CD4-8F75-45EA-A622-6748B3C59B1B}">
      <dsp:nvSpPr>
        <dsp:cNvPr id="0" name=""/>
        <dsp:cNvSpPr/>
      </dsp:nvSpPr>
      <dsp:spPr>
        <a:xfrm>
          <a:off x="1410299" y="0"/>
          <a:ext cx="5572164" cy="5572164"/>
        </a:xfrm>
        <a:prstGeom prst="blockArc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F5952-D575-4E27-B54C-D72B6744C3E6}">
      <dsp:nvSpPr>
        <dsp:cNvPr id="0" name=""/>
        <dsp:cNvSpPr/>
      </dsp:nvSpPr>
      <dsp:spPr>
        <a:xfrm>
          <a:off x="0" y="0"/>
          <a:ext cx="4223353" cy="29428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143656" y="143656"/>
        <a:ext cx="3936041" cy="2655494"/>
      </dsp:txXfrm>
    </dsp:sp>
    <dsp:sp modelId="{5B61AF65-9B1D-4174-B555-F8F0485EA4EC}">
      <dsp:nvSpPr>
        <dsp:cNvPr id="0" name=""/>
        <dsp:cNvSpPr/>
      </dsp:nvSpPr>
      <dsp:spPr>
        <a:xfrm>
          <a:off x="4225270" y="0"/>
          <a:ext cx="4461529" cy="299650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4371547" y="146277"/>
        <a:ext cx="4168975" cy="2703950"/>
      </dsp:txXfrm>
    </dsp:sp>
    <dsp:sp modelId="{D5C25ACD-F1E2-4DD0-B76C-BA9BF8ED5203}">
      <dsp:nvSpPr>
        <dsp:cNvPr id="0" name=""/>
        <dsp:cNvSpPr/>
      </dsp:nvSpPr>
      <dsp:spPr>
        <a:xfrm>
          <a:off x="0" y="3398607"/>
          <a:ext cx="4197340" cy="2073244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cap="none" spc="0" dirty="0" smtClean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«Ты постоянно не выполняешь мои просьбы!!!»</a:t>
          </a:r>
          <a:endParaRPr lang="ru-RU" sz="2800" kern="1200" dirty="0">
            <a:ln w="1905">
              <a:solidFill>
                <a:srgbClr val="C00000"/>
              </a:solidFill>
            </a:ln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207" y="3499814"/>
        <a:ext cx="3994926" cy="1870830"/>
      </dsp:txXfrm>
    </dsp:sp>
    <dsp:sp modelId="{C04CB232-C504-4594-827F-BB757AF1D149}">
      <dsp:nvSpPr>
        <dsp:cNvPr id="0" name=""/>
        <dsp:cNvSpPr/>
      </dsp:nvSpPr>
      <dsp:spPr>
        <a:xfrm>
          <a:off x="3874481" y="2823788"/>
          <a:ext cx="4812318" cy="2748375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«Когда приходится долго просить, я расстраиваюсь и огорчаюсь, потому что складывается впечатление, что ты меня не слышишь.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Я была бы рада рассчитывать на твою помощь»</a:t>
          </a:r>
          <a:endParaRPr lang="ru-RU" sz="2400" kern="1200" dirty="0">
            <a:ln>
              <a:solidFill>
                <a:srgbClr val="002060"/>
              </a:solidFill>
            </a:ln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8646" y="2957953"/>
        <a:ext cx="4543988" cy="2480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243B5-F7CB-43B2-BD69-A969DF407F20}">
      <dsp:nvSpPr>
        <dsp:cNvPr id="0" name=""/>
        <dsp:cNvSpPr/>
      </dsp:nvSpPr>
      <dsp:spPr>
        <a:xfrm>
          <a:off x="243132" y="1219"/>
          <a:ext cx="4299914" cy="3442814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cap="none" spc="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Техника </a:t>
          </a:r>
          <a:r>
            <a:rPr lang="ru-RU" sz="2400" b="1" i="1" kern="1200" cap="none" spc="0" dirty="0" err="1" smtClean="0">
              <a:ln w="1905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Я-сообщение</a:t>
          </a:r>
          <a:r>
            <a:rPr lang="ru-RU" sz="2200" b="1" kern="1200" cap="none" spc="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не заставляет партнера защищаться, она, напротив, приглашает его к диалогу, дает возможность высказать свое мнение и оставляет обоим участникам диалога поле для маневров.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43132" y="1219"/>
        <a:ext cx="4299914" cy="3442814"/>
      </dsp:txXfrm>
    </dsp:sp>
    <dsp:sp modelId="{24E37153-226C-410D-A72B-0F243DCA6C2E}">
      <dsp:nvSpPr>
        <dsp:cNvPr id="0" name=""/>
        <dsp:cNvSpPr/>
      </dsp:nvSpPr>
      <dsp:spPr>
        <a:xfrm>
          <a:off x="4837838" y="534885"/>
          <a:ext cx="3605828" cy="237548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837838" y="534885"/>
        <a:ext cx="3605828" cy="2375481"/>
      </dsp:txXfrm>
    </dsp:sp>
    <dsp:sp modelId="{25AF9BC7-2231-4187-9800-96B8E331DF3F}">
      <dsp:nvSpPr>
        <dsp:cNvPr id="0" name=""/>
        <dsp:cNvSpPr/>
      </dsp:nvSpPr>
      <dsp:spPr>
        <a:xfrm>
          <a:off x="684612" y="3826705"/>
          <a:ext cx="2777759" cy="229930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84612" y="3826705"/>
        <a:ext cx="2777759" cy="2299301"/>
      </dsp:txXfrm>
    </dsp:sp>
    <dsp:sp modelId="{9C26A9BD-DEB4-4E97-8ECF-D634EF6CECB6}">
      <dsp:nvSpPr>
        <dsp:cNvPr id="0" name=""/>
        <dsp:cNvSpPr/>
      </dsp:nvSpPr>
      <dsp:spPr>
        <a:xfrm>
          <a:off x="3766596" y="3732492"/>
          <a:ext cx="4245024" cy="2475061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Использование этой  техники  требует некоторого опыта, поскольку не всегда можно быстро сориентироваться и перестроить фразу, однако со временем это будет получаться все лучше и лучше. </a:t>
          </a:r>
          <a:endParaRPr lang="ru-RU" sz="2100" b="1" kern="1200" cap="none" spc="0" dirty="0">
            <a:ln w="1905"/>
            <a:solidFill>
              <a:schemeClr val="bg2">
                <a:lumMod val="2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766596" y="3732492"/>
        <a:ext cx="4245024" cy="247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4498D-2E19-4CC5-AC00-CBBA1CE60C71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E3571-DFC7-470D-BC44-F911C7737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22712-C16F-47DC-9C12-BB94910843B9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43FCA-4160-4AD9-B069-3D3BB53151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5D072-93E8-44E8-BF0D-EC7F34181DF0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55E3A-03F6-4ADF-8851-0C0B436E92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FB6D9-B3B3-4131-A424-A28D982B3581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FEB2D-1683-41BA-B3AD-E5BFF2967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94AC5-94E7-43D3-8BE4-283E827A43C4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1D404-5C6F-4520-83DF-88A24A91C8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27CBA-FE4D-418D-B504-66B14777F0A3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6D0AD-A55A-4779-9EE7-955D35E2A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D30FA-23EA-4E18-B3B3-F4D01F796083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55087-9F67-45FB-8286-11CB461EF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32F90-5A06-455E-91F0-5C0CE10A0B97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D7CCD-A54E-451C-9F64-561D932E1A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68678-F5B1-4BE0-A382-EA8D22FD6460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4048C-CF44-48D3-AB5A-2EA34C9391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F4504-B03B-4C0E-BF2F-00B3005FE2F7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27F58-93F5-4B5F-9ECC-A1B698837E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D7621-878A-42B0-8BCB-63F1694F8B81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9CA77-D2B5-489B-8ADF-2FE137735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5AC66D2-14DA-4E73-85D7-A223B6073F21}" type="datetimeFigureOut">
              <a:rPr lang="ru-RU" smtClean="0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E993539-3922-4E69-A04B-32FF7AB8F5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Commun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000500"/>
            <a:ext cx="25431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40768"/>
            <a:ext cx="8572560" cy="5184576"/>
          </a:xfrm>
          <a:ln>
            <a:miter lim="800000"/>
            <a:headEnd/>
            <a:tailEnd/>
          </a:ln>
        </p:spPr>
        <p:txBody>
          <a:bodyPr anchor="t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Техника «</a:t>
            </a:r>
            <a:r>
              <a:rPr lang="ru-RU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Я-сообщение</a:t>
            </a:r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как один из способов избегания конфликтов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Педагог-психолог				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МДОАУ № 221 «Сказка» г. Орска		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Коноплева А.В.</a:t>
            </a:r>
            <a:endParaRPr lang="ru-RU" sz="2200" dirty="0">
              <a:solidFill>
                <a:schemeClr val="accent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Часть  четвертая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556792"/>
            <a:ext cx="8686800" cy="501548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В завершающей части фразы надо сообщить о вашем желании, то есть о том, какое поведение вы бы хотели видеть вместо того, которое вызвало у вас недовольство.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accent6"/>
                  </a:solidFill>
                </a:uFill>
              </a:rPr>
              <a:t>Например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accent6"/>
                  </a:solidFill>
                </a:u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accent6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«Мне бы очень хотелось, чтобы ты убирал за  собой игрушки».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«Мне хотелось бы рассчитывать на твою            помощь».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 хочу, чтобы </a:t>
            </a:r>
            <a:r>
              <a:rPr lang="ru-RU" sz="3200" b="1" i="1" dirty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 мне </a:t>
            </a: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относились с уважением».</a:t>
            </a:r>
            <a:endParaRPr lang="ru-RU" sz="3200" i="1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Сравним два  варианта  сообщения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7317151"/>
              </p:ext>
            </p:extLst>
          </p:nvPr>
        </p:nvGraphicFramePr>
        <p:xfrm>
          <a:off x="421768" y="1484784"/>
          <a:ext cx="86868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64294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Преимущества </a:t>
            </a:r>
            <a:r>
              <a:rPr lang="ru-RU" sz="4000" b="1" i="1" cap="none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4000" b="1" i="1" cap="none" dirty="0" err="1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Я-сообщение</a:t>
            </a:r>
            <a:r>
              <a:rPr lang="ru-RU" sz="4000" b="1" i="1" cap="none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”: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071546"/>
            <a:ext cx="8777318" cy="5572164"/>
          </a:xfrm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1.Оно позволяет нам выразить свои негативные чувства в необидной для ребёнка форме.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2.”Я-сообщение” даёт возможность детям ближе узнать нас, родителей. Нередко мы закрываемся от детей бронёй “авторитета”, который стараемся поддерживать во что бы то ни стало. Порой дети поражаются, узнав, что мама и папа могут вообще что-то чувствовать. Это производит на них неизгладимое впечатление. Главное- же – делает взрослого ближе, человечнее.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Когда мы открыты и искренни в выражении своих чувств, дети становятся искреннее в выражении своих. Дети начинают чувствовать: взрослые им доверяют, и им тоже можно доверять.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И последнее, высказывая своё чувство без приказа или выговора, мы оставляем за детьми возможность самим принять решение. И тогда, что удивительно, они начинают учитывать наши желания и переживания.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1619821"/>
              </p:ext>
            </p:extLst>
          </p:nvPr>
        </p:nvGraphicFramePr>
        <p:xfrm>
          <a:off x="304800" y="285728"/>
          <a:ext cx="86868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коммуникации в реакции, которую она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424847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высказать свое недовольства, обратите сначала внимание на то, что вы сами сейчас чувствуете, думаете, ощущаете.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4196" y="1964987"/>
            <a:ext cx="457200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Подумайте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чего вы на самом деле хотите от ситуации и разговора с ней связанного: вы действительно хотите изменить ситуацию, предотвратить дальнейшие ее возникновения или вы хотите "слить" свою негативную эмоцию на другого и будь что будет!?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933056"/>
            <a:ext cx="5184576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того, чего вы хотите достичь в коммуникации, составьте свое "Я-сообщение" по поводу того, что вас не устраивает в общении с другими людьми. Например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 - Когда я вижу, что меня не слушают, мне неприятно , ведь я говорю серьезные вещи. Пожалуйста будь внимателен к тому, что я говорю.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говорить , когда  кто-то еще говорит вместе со мной. </a:t>
            </a:r>
          </a:p>
        </p:txBody>
      </p:sp>
      <p:pic>
        <p:nvPicPr>
          <p:cNvPr id="1026" name="Picture 2" descr="https://im0-tub-ru.yandex.net/i?id=b24019d6e05a79de88e827cfb989e170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7162"/>
            <a:ext cx="2401554" cy="16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7888" y="836712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"Не говорите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мне делать, 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 не скажу, куда вам идти"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Расхожая шутка.</a:t>
            </a:r>
          </a:p>
        </p:txBody>
      </p:sp>
      <p:pic>
        <p:nvPicPr>
          <p:cNvPr id="1028" name="Picture 4" descr="https://varakina-nfdou22.edumsko.ru/uploads/7000/26301/persona/news/.thumbs/Kak-dokazat-rebenku-chto-on-ne-prav-kogda-on-prav-752x490.jpg?14929433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60" y="4149080"/>
            <a:ext cx="3495791" cy="256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Используйте в своих фразах преимущественно слова "я", "мне", "меня" и т.д. (вместо привычных "ты", "тебя", "тебе" и т.д.)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060848"/>
            <a:ext cx="4572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Максимально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используйте ваши новые "Я-сообщения" вместо привычных "Ты-сообщений".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7552" y="3717032"/>
            <a:ext cx="7272808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Высказывая свои чувства и мысли в формате "Я-сообщения" мы даем право собеседнику самому принять решение, почувствовать себя свободным в своем выборе, таким образом, избавляем его от необходимости защищаться. Однако, применение "Я-сообщений" требует от нас также смелости и высокой собственной самооценки, потому что давая возможность человеку самому решать реагировать ли вообще на наши замечания, мы неизменно узнаем истинное его к нам отношение – важно ли для него наше мнение, старается ли он сохранить теплые отношения с нами, беспокоят ли его наши чувства.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https://a.dilcdn.com/bl/wp-content/uploads/sites/8/2013/03/communication-and-adaptabil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a.dilcdn.com/bl/wp-content/uploads/sites/8/2013/03/communication-and-adaptabilit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www.talent-care.info/wp-content/uploads/2017/09/0909-e1504695297474-5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09"/>
            <a:ext cx="3528392" cy="191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17.ru/foto/uploaded/upl_auto_1497375277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4" y="1592878"/>
            <a:ext cx="3500242" cy="19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50019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важно пробовать, чтобы испытать первые успехи!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785918" y="1785926"/>
            <a:ext cx="6072230" cy="3857652"/>
          </a:xfrm>
          <a:prstGeom prst="wedgeEllipseCallout">
            <a:avLst>
              <a:gd name="adj1" fmla="val -27437"/>
              <a:gd name="adj2" fmla="val 73983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Желаю успеха!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Рекомендуемая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«Общаться с ребенком. Как?»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Гиппенрейтер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Ю.Б. :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Сфера; Москва; 2003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«Продолжаем общаться с ребенком. Так? »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Гиппенрейтер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Ю.Б.: АСТ,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М.:; 2008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«Чувства и конфликты»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Гиппенрейтер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Ю.Б. : АСТ; Москва; 2014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«Чудеса активного слушания»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Гиппенрейтер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Ю.Б.: АСТ; Москва; 2014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mamsy.ru/uploads/wysiwyg/ee/5f/f5ac1bcbf4867ffcf546da6a17df80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5612"/>
            <a:ext cx="8643017" cy="57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8572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вы обычно говорите ребенку, когда недовольны его поведением или поступком? 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3804074"/>
              </p:ext>
            </p:extLst>
          </p:nvPr>
        </p:nvGraphicFramePr>
        <p:xfrm>
          <a:off x="428596" y="1214422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just"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 они начинаются с обвинения в адрес другого человека. 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И, как правило, вызывают негативные эмоции.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психологии такие фразы называются  </a:t>
            </a:r>
          </a:p>
          <a:p>
            <a:pPr eaLnBrk="1" hangingPunct="1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«Ты − сообщениями»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136"/>
            <a:ext cx="85858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объединяет все эти высказывания?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 возникает конфликт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как оценочно-обвинительные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суждения обычно ставят любого человека в оборонительную позицию, у него подсознательно возникает ощущение, что на него нападают.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в большинстве случаев в ответ на подобную фразу человек начинает защищаться, а лучшим способом защиты, как известно, является нападение.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s://article-imgs.scribdassets.com/613objgkhs6ab2px/images/fileC13MAT8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912" y="980728"/>
            <a:ext cx="3771528" cy="47251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итоге такая беседа грозит перерасти в конфликт, причём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797152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Непродуктивный !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 избежать  конфликтов?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88" y="1428750"/>
            <a:ext cx="8501062" cy="485775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Избежать конфликтов и в то же время сделать так, чтобы партнер вас услышал, поможет использование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Я-сообщение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Технику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Я-сообщение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успешно применять как в семейном, так и в деловом общении.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недовольство, которое мы обычно выражаем через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«Ты-сообщение»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преподнести человеку по-другому, воспользовавшись техникой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Я-сообщение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8471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Техника  </a:t>
            </a:r>
            <a:r>
              <a:rPr lang="ru-RU" sz="3600" b="1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«Я-сообщение»  </a:t>
            </a: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состоит из четырех основных частей: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86800" cy="4608512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первая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Начинать фразу надо описанием того факта, который не устраивает вас в поведении вашего ребенка.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Делать это необходимо как можно более нейтрально, лучше всего безличными или неопределённо-личными предложениями. Никаких оценок другого человека!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Например, так: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«Когда раскидывают игрушки…»;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«Когда приходится долго просить…»; «Когда мне грубит человек…».</a:t>
            </a:r>
            <a:endParaRPr lang="ru-RU" sz="28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Часть  вторая</a:t>
            </a:r>
            <a:r>
              <a:rPr lang="ru-RU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686800" cy="465658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Далее следует описать свои ощущения в связи с таким поведением.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Например:  </a:t>
            </a:r>
            <a:r>
              <a:rPr lang="ru-RU" sz="32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 огорчаюсь»,   «Я злюсь»,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«Я переживаю», «Я обижаюсь»,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«Я чувствую себя виноватой»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i="1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(причём старайтесь выразить свои чувства максимально точно)</a:t>
            </a:r>
            <a:endParaRPr lang="ru-RU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Часть  третья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285860"/>
            <a:ext cx="8686800" cy="52149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Потом нужно объяснить, какое воздействие это поведение оказывает на вас или на окружающих.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примере продолжение может быть таким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«потому что необходимо поддерживать порядок»,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«потому что это лучше всего делать вовремя»,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ru-RU" sz="3200" b="1" i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«потому что складывается впечатление, что меня не уважают».</a:t>
            </a:r>
            <a:endParaRPr lang="ru-RU" sz="3200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859</TotalTime>
  <Words>959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Тема:</vt:lpstr>
      <vt:lpstr>Что вы обычно говорите ребенку, когда недовольны его поведением или поступком? </vt:lpstr>
      <vt:lpstr>Презентация PowerPoint</vt:lpstr>
      <vt:lpstr>Как возникает конфликт</vt:lpstr>
      <vt:lpstr> В итоге такая беседа грозит перерасти в конфликт, причём </vt:lpstr>
      <vt:lpstr>Как  избежать  конфликтов?</vt:lpstr>
      <vt:lpstr>Техника  «Я-сообщение»  состоит из четырех основных частей:</vt:lpstr>
      <vt:lpstr>Часть  вторая </vt:lpstr>
      <vt:lpstr>Часть  третья</vt:lpstr>
      <vt:lpstr>Часть  четвертая</vt:lpstr>
      <vt:lpstr>Сравним два  варианта  сообщения</vt:lpstr>
      <vt:lpstr>Преимущества “Я-сообщение”: </vt:lpstr>
      <vt:lpstr>           </vt:lpstr>
      <vt:lpstr>Презентация PowerPoint</vt:lpstr>
      <vt:lpstr>Презентация PowerPoint</vt:lpstr>
      <vt:lpstr>Очень важно пробовать, чтобы испытать первые успехи!</vt:lpstr>
      <vt:lpstr>Рекомендуемая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занытия:</dc:title>
  <dc:creator>Алена</dc:creator>
  <cp:lastModifiedBy>Владимир</cp:lastModifiedBy>
  <cp:revision>80</cp:revision>
  <dcterms:created xsi:type="dcterms:W3CDTF">2015-03-01T12:51:22Z</dcterms:created>
  <dcterms:modified xsi:type="dcterms:W3CDTF">2020-01-22T06:39:05Z</dcterms:modified>
</cp:coreProperties>
</file>