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9" r:id="rId19"/>
    <p:sldId id="280" r:id="rId20"/>
    <p:sldId id="279" r:id="rId21"/>
    <p:sldId id="283" r:id="rId22"/>
    <p:sldId id="282" r:id="rId23"/>
    <p:sldId id="278" r:id="rId24"/>
    <p:sldId id="295" r:id="rId25"/>
    <p:sldId id="284" r:id="rId26"/>
    <p:sldId id="257" r:id="rId27"/>
    <p:sldId id="285" r:id="rId28"/>
    <p:sldId id="291" r:id="rId29"/>
    <p:sldId id="292" r:id="rId30"/>
    <p:sldId id="296" r:id="rId31"/>
    <p:sldId id="297" r:id="rId32"/>
    <p:sldId id="298" r:id="rId33"/>
    <p:sldId id="299" r:id="rId34"/>
    <p:sldId id="300" r:id="rId35"/>
    <p:sldId id="305" r:id="rId36"/>
    <p:sldId id="304" r:id="rId37"/>
    <p:sldId id="306" r:id="rId38"/>
    <p:sldId id="303" r:id="rId39"/>
    <p:sldId id="307" r:id="rId40"/>
    <p:sldId id="302" r:id="rId41"/>
    <p:sldId id="308" r:id="rId42"/>
    <p:sldId id="301" r:id="rId43"/>
    <p:sldId id="309" r:id="rId44"/>
    <p:sldId id="310" r:id="rId45"/>
    <p:sldId id="287" r:id="rId46"/>
    <p:sldId id="288" r:id="rId47"/>
    <p:sldId id="311" r:id="rId48"/>
    <p:sldId id="290" r:id="rId49"/>
    <p:sldId id="312" r:id="rId50"/>
    <p:sldId id="294" r:id="rId51"/>
    <p:sldId id="293" r:id="rId52"/>
    <p:sldId id="3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6F267F"/>
    <a:srgbClr val="852E9A"/>
    <a:srgbClr val="000099"/>
    <a:srgbClr val="000000"/>
    <a:srgbClr val="0033CC"/>
    <a:srgbClr val="A167A4"/>
    <a:srgbClr val="1F5480"/>
    <a:srgbClr val="2A2F4D"/>
    <a:srgbClr val="2E2C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 autoAdjust="0"/>
  </p:normalViewPr>
  <p:slideViewPr>
    <p:cSldViewPr snapToGrid="0">
      <p:cViewPr>
        <p:scale>
          <a:sx n="87" d="100"/>
          <a:sy n="87" d="100"/>
        </p:scale>
        <p:origin x="-139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Users\User\Desktop\Новая папка (9)\Фоны для оформления\1674664337_top-fon-com-p-krasivii-raduzhnii-fon-dlya-prezentats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286388"/>
            <a:ext cx="8715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Муниципальный методический игровой проект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для педагогов и их наставников 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дошкольных образовательных учреждений г.Орска</a:t>
            </a:r>
          </a:p>
        </p:txBody>
      </p:sp>
      <p:pic>
        <p:nvPicPr>
          <p:cNvPr id="8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3418124" cy="2857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357430"/>
            <a:ext cx="80554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МЕТОДИЧЕСКИЙ БАТЛ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ПЕДАГОГИЧЕСКИЙ ДУЭТ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470" y="453725"/>
            <a:ext cx="738819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7. Выбрать правильные ответы</a:t>
            </a:r>
          </a:p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Источники знаний детей о социальной действительности: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рассказы родителей, старших детей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сюжетно-ролевые игры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телевидение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Г) книги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Д) продуктивная деятельность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Е) образовательная деятельность в ДОУ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Ж) собственные наблюдения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З) трудовая деятельность</a:t>
            </a:r>
          </a:p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И) непосредственное участие в событиях</a:t>
            </a: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3283" y="1021286"/>
            <a:ext cx="75884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8. Выбрать правильные ответы</a:t>
            </a:r>
          </a:p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Средства ознакомления с социальной действительностью:</a:t>
            </a:r>
          </a:p>
          <a:p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Социальная действительность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Игровая деятельность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Предметы рукотворного мира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Г) Образовательная деятельность в ДОУ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Д) Художественные средства</a:t>
            </a: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938" y="884651"/>
            <a:ext cx="72206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200" b="1" dirty="0" smtClean="0">
                <a:latin typeface="Candara" pitchFamily="34" charset="0"/>
              </a:rPr>
              <a:t>     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9.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С какого возраста проводится работа по нравственному воспитанию?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А) с 3 -</a:t>
            </a:r>
            <a:r>
              <a:rPr lang="ru-RU" sz="34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лет</a:t>
            </a:r>
            <a:endParaRPr lang="ru-RU" sz="3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Б) с 2-х лет</a:t>
            </a:r>
            <a:endParaRPr lang="ru-RU" sz="3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В) с 4-х лет</a:t>
            </a:r>
            <a:endParaRPr lang="ru-RU" sz="3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Г)  с 6-ти лет</a:t>
            </a:r>
            <a:endParaRPr lang="ru-RU" sz="3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938" y="884651"/>
            <a:ext cx="72206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10. Учить испытывать чувство стыда за «неблаговидный поступок" задача нравственного воспитания какого возраста? </a:t>
            </a:r>
          </a:p>
          <a:p>
            <a:pPr lvl="1" fontAlgn="ctr"/>
            <a:r>
              <a:rPr lang="ru-RU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</a:t>
            </a:r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5-6 лет</a:t>
            </a:r>
          </a:p>
          <a:p>
            <a:pPr lvl="1" fontAlgn="ctr"/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Б) 4-5 лет</a:t>
            </a:r>
          </a:p>
          <a:p>
            <a:pPr lvl="1" fontAlgn="ctr"/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В) 6-7 лет</a:t>
            </a:r>
          </a:p>
          <a:p>
            <a:pPr lvl="1" fontAlgn="ctr"/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Г) 3-4 года</a:t>
            </a: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3284" y="411686"/>
            <a:ext cx="7620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11. Отметьте задачу по приобщению  к труду дошкольников  3-4 лет</a:t>
            </a:r>
          </a:p>
          <a:p>
            <a:pPr fontAlgn="ctr"/>
            <a:r>
              <a:rPr lang="ru-R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</a:t>
            </a:r>
          </a:p>
          <a:p>
            <a:pPr font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Продолжать приобщать детей к доступной трудовой деятельности, воспитывать положительное отношение к труду.</a:t>
            </a:r>
          </a:p>
          <a:p>
            <a:pPr fontAlgn="ctr"/>
            <a:endParaRPr lang="ru-RU" sz="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font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Учить детей старательно, аккуратно выполнять поручения, беречь материалы и предметы, убирать их на место после работы.</a:t>
            </a:r>
          </a:p>
          <a:p>
            <a:pPr fontAlgn="ctr"/>
            <a:endParaRPr lang="ru-RU" sz="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font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Воспитывать уважительное, бережное отношение к результатам труда и творчества.</a:t>
            </a:r>
          </a:p>
          <a:p>
            <a:pPr fontAlgn="ctr"/>
            <a:endParaRPr lang="ru-RU" sz="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font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Г) Разъяснять детям значимость их труда.</a:t>
            </a: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648" y="338113"/>
            <a:ext cx="78407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12.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Выберите из представленных особенностей игры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те, которые необходимы для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социально-коммуника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тивного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развития дошкольников.</a:t>
            </a:r>
          </a:p>
          <a:p>
            <a:pPr lvl="0"/>
            <a:r>
              <a:rPr lang="ru-RU" sz="2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При создании воображаемой ситуации в игре ребенок учится участвовать в социальной жизни, «примеряет» на себя роль взрослого.</a:t>
            </a:r>
          </a:p>
          <a:p>
            <a:pPr lvl="0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Во время игровой деятельности у детей развивается речь: увеличивается объем словаря, развивается грамматический строй речи. </a:t>
            </a:r>
          </a:p>
          <a:p>
            <a:pPr lvl="0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В игре отрабатываются варианты разрешения конфликтов, выражается недовольство или одобрение, дети поддерживают друг друга – то есть выстраивается своеобразная модель мира взрослых, в котором дети </a:t>
            </a:r>
          </a:p>
          <a:p>
            <a:pPr lvl="0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учатся адекватно взаимодействовать.</a:t>
            </a:r>
          </a:p>
          <a:p>
            <a:pPr lvl="0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Г) Дидактические игры необходимы для  </a:t>
            </a:r>
          </a:p>
          <a:p>
            <a:pPr lvl="0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познавательного развития ребенка.</a:t>
            </a: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939" y="614620"/>
            <a:ext cx="74097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13. Верхние позиции в иерархии семейных ценностей в настоящее время заняли:</a:t>
            </a:r>
          </a:p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Соблюдение домашних традиций и обычаев, семейного единения.</a:t>
            </a:r>
          </a:p>
          <a:p>
            <a:pPr lvl="0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Стремление обеспечить детям наилучшие возможности для получения образования.</a:t>
            </a:r>
          </a:p>
          <a:p>
            <a:pPr lvl="0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Ценность детско-родительского общения, совместного времяпрепровождения.</a:t>
            </a:r>
          </a:p>
          <a:p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Г) Забота о материальном благополучии семьи.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2262" y="884651"/>
            <a:ext cx="7399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14.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Общение "на равных", где никому не принадлежит привилегия указывать, контролировать, оценивать...</a:t>
            </a:r>
          </a:p>
          <a:p>
            <a:pPr lvl="0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0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Коммуникация</a:t>
            </a:r>
          </a:p>
          <a:p>
            <a:pPr lvl="0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Сотрудничество</a:t>
            </a:r>
          </a:p>
          <a:p>
            <a:pPr lvl="0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Взаимоотношения</a:t>
            </a:r>
          </a:p>
          <a:p>
            <a:pPr lvl="0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Г) Игра</a:t>
            </a:r>
          </a:p>
          <a:p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gas-kvas.com/uploads/posts/2023-01/1673558044_gas-kvas-com-p-rebenok-v-detskom-sadu-risunok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519" y="3162146"/>
            <a:ext cx="3953290" cy="3329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7637" y="344521"/>
            <a:ext cx="6154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ИГРОТЕКА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545" y="1124607"/>
            <a:ext cx="77145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Игра выступает важным средством социально-коммуникативного развития детей, способствует усвоению норм и правил поведения в социуме, овладению определёнными умениями и социальными навыками.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9141" y="371454"/>
            <a:ext cx="1952779" cy="584775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6F267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cs typeface="Arial" charset="0"/>
              </a:rPr>
              <a:t>2 конкурс</a:t>
            </a:r>
            <a:endParaRPr lang="ru-RU" sz="3200" b="1" u="sng" dirty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6F267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Снимок (2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324" y="317766"/>
            <a:ext cx="6695089" cy="62459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2980" y="462456"/>
            <a:ext cx="465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«ИГРОВАЯ  ДЕЯТЕЛЬНОСТЬ»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s://childrenstoriesonline.com/wp-content/uploads/2020/09/toy-toys-526231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297" y="3981830"/>
            <a:ext cx="3321269" cy="2348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3230" y="464150"/>
            <a:ext cx="49680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3 этап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Методического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батла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3065" y="1507965"/>
            <a:ext cx="61237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6F26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Образовательная область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6F26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«Социально-коммуникативное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6F26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развитие»</a:t>
            </a:r>
            <a:endParaRPr lang="ru-RU" sz="2800" b="1" spc="50" dirty="0">
              <a:ln w="11430"/>
              <a:solidFill>
                <a:srgbClr val="6F26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C:\Users\User\Downloads\small-children-on-a-toy-train-on-a-playground-vector-23447314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027" y="2708098"/>
            <a:ext cx="4740163" cy="3981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8925945">
            <a:off x="459545" y="1179059"/>
            <a:ext cx="3759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БЕЗОПАСНОСТЬ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25945">
            <a:off x="937877" y="763900"/>
            <a:ext cx="1320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867094">
            <a:off x="448602" y="365603"/>
            <a:ext cx="1321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675983">
            <a:off x="-388377" y="4472407"/>
            <a:ext cx="48466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ПАТРИОТИЧЕСКОЕ  ВОСПИТАНИЕ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484" y="302359"/>
            <a:ext cx="814551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«ИГРОВАЯ  ДЕЯТЕЛЬНОСТЬ»</a:t>
            </a:r>
          </a:p>
          <a:p>
            <a:pPr algn="ctr"/>
            <a:endParaRPr lang="ru-RU" sz="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вертикали: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1. Ведущий предмет игровой деятельности.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2. Постановление, предписание, устанавливающее 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порядок чего-нибудь.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Что   является  продуктом  театрализованной деятельности.</a:t>
            </a:r>
          </a:p>
          <a:p>
            <a:endParaRPr lang="ru-RU" sz="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горизонтали: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Необходимый, постоянный признак, принадлежность.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5. Э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детская игрушка в виде человека, животного или вымышленного существа, выполненная из разных материалов.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6.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Ведущий вид деятельности в дошкольном возрасте.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7.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применяет(примеряет на себя) ребенок в 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сюжетно-ролевой игре?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365" y="462455"/>
            <a:ext cx="74938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Наиболее  доступной, формой в ознакомлении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детей с миром профессий, является сюжетно - ролевая игра, где ребенок берет на себя роль, в которой может использовать полученные на подготовительном этапе развития ролевой игры новые знания о профессии. 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Формирование представлений детей дошкольного возраста о труде взрослых через сюжетно-ролевую – это необходимый процесс, которым, несомненно, управляет воспитатель, используя в своей деятельности все возможности для обучения и приобщения их к миру профессий, согласованию ролей, взаимопониманию.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319" y="2778016"/>
            <a:ext cx="7191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81825" y="0"/>
            <a:ext cx="1952779" cy="584775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6F267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cs typeface="Arial" charset="0"/>
              </a:rPr>
              <a:t>3 конкурс</a:t>
            </a:r>
            <a:endParaRPr lang="ru-RU" sz="3200" b="1" u="sng" dirty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6F267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38"/>
            <a:ext cx="9144000" cy="68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364" y="18693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059" y="888527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F26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8226" y="947768"/>
            <a:ext cx="8105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Главная цель трудового воспитания </a:t>
            </a:r>
          </a:p>
          <a:p>
            <a:pPr algn="ctr"/>
            <a:r>
              <a:rPr lang="ru-RU" sz="20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–формирование положительного отношения к труду через решение </a:t>
            </a:r>
          </a:p>
          <a:p>
            <a:pPr algn="ctr"/>
            <a:r>
              <a:rPr lang="ru-RU" sz="20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следующих задач: </a:t>
            </a:r>
          </a:p>
        </p:txBody>
      </p:sp>
      <p:pic>
        <p:nvPicPr>
          <p:cNvPr id="39938" name="Picture 2" descr="https://kartinkin.net/uploads/posts/2022-03/1646962455_25-kartinkin-net-p-trud-kartinki-dlya-prezentatsii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3796709"/>
            <a:ext cx="4979700" cy="30612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0975" y="2186018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Формирование позитивных установок к различным видам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труда и творчества; 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Воспитание ценностного отношения к собственному труду, труду других людей 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его результатам; воспитание личности ребёнка в аспекте труда и творчества;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Развитие творческой инициативы, способности самостоятельно себя 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реализовывать в различных видах труда и творчества.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8754" y="0"/>
            <a:ext cx="1975221" cy="584775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6F267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cs typeface="Arial" charset="0"/>
              </a:rPr>
              <a:t>4 конкурс</a:t>
            </a:r>
            <a:endParaRPr lang="ru-RU" sz="3200" b="1" u="sng" dirty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6F267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975" y="571500"/>
            <a:ext cx="679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 ТРУДА  НИЧЕГО  НЕ  ДАЁТСЯ!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57323" y="1514474"/>
          <a:ext cx="7315201" cy="4333875"/>
        </p:xfrm>
        <a:graphic>
          <a:graphicData uri="http://schemas.openxmlformats.org/drawingml/2006/table">
            <a:tbl>
              <a:tblPr/>
              <a:tblGrid>
                <a:gridCol w="2247902"/>
                <a:gridCol w="5067299"/>
              </a:tblGrid>
              <a:tr h="1155700">
                <a:tc>
                  <a:txBody>
                    <a:bodyPr/>
                    <a:lstStyle/>
                    <a:p>
                      <a:pPr indent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1.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Средняя группа</a:t>
                      </a:r>
                      <a:endParaRPr lang="ru-RU" sz="180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А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) 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Продолжать 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учить детей самостоятельно одеваться и раздеваться в определенной последовательности (надевать и снимать одежду, расстёгивать и застегивать пуговицы)</a:t>
                      </a: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indent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2.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Старшая группа</a:t>
                      </a:r>
                      <a:endParaRPr lang="ru-RU" sz="180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Б)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С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овершенствовать 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умение самостоятельно одеваться, раздеваться, приучать аккуратно складывать и вешать одежду с помощью взрослого, приводить ее в порядок</a:t>
                      </a: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indent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3.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2 младшая 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группа</a:t>
                      </a:r>
                      <a:endParaRPr lang="ru-RU" sz="180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В)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Ф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ормировать 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у детей умения самостоятельно себя обслуживать(во время одевания, раздевания, умывания, еды)</a:t>
                      </a: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indent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 1 младшая 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группа</a:t>
                      </a:r>
                      <a:endParaRPr lang="ru-RU" sz="180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Г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)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З</a:t>
                      </a:r>
                      <a:r>
                        <a:rPr lang="ru-RU" sz="18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акреплять </a:t>
                      </a:r>
                      <a:r>
                        <a:rPr lang="ru-RU" sz="18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умение самостоятельно одеваться и раздеваться, своевременно сушить мокрые вещи, ухаживать за обувью (мыть, протирать, чистить, убирать на место)</a:t>
                      </a: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5875" y="295275"/>
            <a:ext cx="7467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Соотнесите задачи самообслуживания 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в соответствии с  возрастной группой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2110591"/>
            <a:ext cx="7981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Патриотизм - потребность участвовать во всех делах на благо семьи, детского сада, города, родного края, представителей живой природы, наличие у детей таких качеств, как сострадание, сочувствие, осознание себя частью окружающего мира, в будущем становится основой для формирования гордости,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любви и уважения к Отчизне.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2074" y="1024741"/>
            <a:ext cx="74580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Нравственно-патриотическое воспитание детей является одной из основных задач дошкольного образовательного учреждения</a:t>
            </a:r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</p:txBody>
      </p:sp>
      <p:pic>
        <p:nvPicPr>
          <p:cNvPr id="38913" name="Picture 1" descr="F:\Методический батл\Олимпиада\Социально-эконмическое развит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4010025"/>
            <a:ext cx="3752849" cy="25018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28850" y="371475"/>
            <a:ext cx="461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РАСТИМ  ПАТРИОТОВ!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4220" y="371454"/>
            <a:ext cx="1728358" cy="523220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cs typeface="Arial" charset="0"/>
              </a:rPr>
              <a:t>5 конкурс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678" y="995348"/>
            <a:ext cx="526971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Без гласных!</a:t>
            </a:r>
          </a:p>
        </p:txBody>
      </p:sp>
      <p:pic>
        <p:nvPicPr>
          <p:cNvPr id="18436" name="Picture 5" descr="C:\Users\User\Downloads\maxresdefault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283" y="2257425"/>
            <a:ext cx="673871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438400" y="2524124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19725" y="2552699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81700" y="2619374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01000" y="2533649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33975" y="3228974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53400" y="3228974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077200" y="3848099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91000" y="4743449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076825" y="4752974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15025" y="4724399"/>
            <a:ext cx="533400" cy="600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514" y="1785258"/>
            <a:ext cx="73500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КТ ЛБТ СВ РДН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НРД,</a:t>
            </a:r>
          </a:p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ТТ ПДЛННЙ ПТРТ.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650" y="825579"/>
            <a:ext cx="76620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1.Создание условий для усвоения детьми дошкольного возраста норм и ценностей, принятых в обществе.</a:t>
            </a:r>
          </a:p>
          <a:p>
            <a:endParaRPr lang="ru-RU" sz="800" b="1" dirty="0" smtClean="0">
              <a:solidFill>
                <a:srgbClr val="6F26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2.Развитие социального и эмоционального интеллекта детей, их эмоциональной отзывчивости, сопереживания.</a:t>
            </a:r>
          </a:p>
          <a:p>
            <a:endParaRPr lang="ru-RU" sz="800" b="1" dirty="0" smtClean="0">
              <a:solidFill>
                <a:srgbClr val="6F26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3.Развитие самостоятельности, целенаправленности и </a:t>
            </a:r>
            <a:r>
              <a:rPr lang="ru-RU" sz="2400" b="1" dirty="0" err="1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саморегуляции</a:t>
            </a:r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действий детей.</a:t>
            </a:r>
          </a:p>
          <a:p>
            <a:endParaRPr lang="ru-RU" sz="800" b="1" dirty="0" smtClean="0">
              <a:solidFill>
                <a:srgbClr val="6F26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4.Формирование уважительное отношения и чувства принадлежности к своей семье, к сообществу детей и взрослых в коллективе.</a:t>
            </a:r>
          </a:p>
          <a:p>
            <a:endParaRPr lang="ru-RU" sz="800" b="1" dirty="0" smtClean="0">
              <a:solidFill>
                <a:srgbClr val="6F26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5.Формирование у детей основ безопасного</a:t>
            </a:r>
          </a:p>
          <a:p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поведения в быту, социуме, на природе, а также </a:t>
            </a:r>
          </a:p>
          <a:p>
            <a:r>
              <a:rPr lang="ru-RU" sz="24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готовность к взаимодействию со сверстниками.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7572" y="317005"/>
            <a:ext cx="69578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ОСНОВНЫЕ  ЗАДАЧИ  ПО ФГОС ДО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58" y="1959429"/>
            <a:ext cx="47981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НШ РМ Н ДН ,</a:t>
            </a:r>
          </a:p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Н ВС СТРН 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886" y="2111829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ЖТЬ - РДН СЛЖТЬ.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30" y="2068287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ТТ ГРЙ КТ З РДН ГРЙ.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0" y="2133601"/>
            <a:ext cx="7869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СВМ ДМ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СТН ПМГТ.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3" y="2634344"/>
            <a:ext cx="787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РДН ЗМЛЦ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r>
              <a:rPr lang="ru-RU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СНХ СНТС.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4092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БЛОК. ТЕОРЕТИЧЕСКИЙ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782" y="671004"/>
            <a:ext cx="761445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 Социально коммуникативное развитие направлено на…</a:t>
            </a:r>
          </a:p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Формирование готовности к деятельности.</a:t>
            </a:r>
          </a:p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Формирование уважительного отношения и чувства принадлежности к своей семье, малой родине и Отечеству, представлений о </a:t>
            </a:r>
            <a:r>
              <a:rPr lang="ru-RU" sz="2800" b="1" dirty="0" err="1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социокультурных</a:t>
            </a:r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ценностях нашего народа, об отечественных традициях и праздниках.</a:t>
            </a:r>
          </a:p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Формирование основ безопасности в быту, социуме, природе.</a:t>
            </a:r>
          </a:p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Г) Формирование речевых умений (развитие </a:t>
            </a:r>
          </a:p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словарного запаса, интонационной стороны</a:t>
            </a:r>
          </a:p>
          <a:p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речи</a:t>
            </a:r>
            <a:r>
              <a:rPr lang="ru-RU" sz="28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ru-RU" sz="2800" b="1" dirty="0" smtClean="0">
              <a:solidFill>
                <a:srgbClr val="6F26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31" y="2906486"/>
            <a:ext cx="8125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КТ РДН ЗМНТ,ТГ НРД ПРЗРТ.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231" y="1959430"/>
            <a:ext cx="6255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ГРЙ НКГД Н МРТ-</a:t>
            </a:r>
          </a:p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 ВЧН В НРД ЖВТ.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ownloads\Без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3891982"/>
            <a:ext cx="4600202" cy="2689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3244" y="825954"/>
            <a:ext cx="72961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Основными целями и задачами формирования у дошкольников основ безопасности собственной жизнедеятельности, а также безопасности </a:t>
            </a:r>
          </a:p>
          <a:p>
            <a:pPr algn="ctr"/>
            <a:r>
              <a:rPr lang="ru-RU" sz="2000" b="1" dirty="0" smtClean="0">
                <a:solidFill>
                  <a:srgbClr val="6F2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окружающего мира являются: 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Формирование у детей представлений об опасных для человека и окружающего мира ситуациях и способах поведения в них;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-Приобщение к правилам безопасного для человека и окружающего мира природы поведения;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-Передача детям знаний о правилах безопасности дорожного движения в качестве пешехода и пассажира транспортного средства.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3906" y="262618"/>
            <a:ext cx="516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МИР БЕЗ  ОПАСНОСТЕЙ!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262821" y="6032025"/>
            <a:ext cx="1747594" cy="523220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cs typeface="Arial" charset="0"/>
              </a:rPr>
              <a:t>6 </a:t>
            </a:r>
            <a:r>
              <a:rPr lang="ru-RU" sz="2800" b="1" u="sng" dirty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  <a:cs typeface="Arial" charset="0"/>
              </a:rPr>
              <a:t>конкурс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77" y="0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ХОРОШО-ПЛОХО!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4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778" y="404997"/>
            <a:ext cx="8113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Перечислите основные  направления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работы с детьми по образовательной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области 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«Социально-коммуникативное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развитие».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Трудовое воспитание.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Формирование основ безопасного поведения в быту, социуме, природе.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Патриотическое воспитание детей дошкольного возраста.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Г) Развитие игровой деятельности детей с 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целью освоения различных социальных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ролей.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447" y="141514"/>
            <a:ext cx="6635381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6533" y="4449123"/>
            <a:ext cx="6722068" cy="225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5487" y="2286000"/>
            <a:ext cx="4434057" cy="21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0085" y="2305531"/>
            <a:ext cx="2250600" cy="21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778" y="404997"/>
            <a:ext cx="81132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Направление «Формирование основ </a:t>
            </a:r>
          </a:p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безопасного поведения в быту, социуме, природе» распределено на четыре блока. </a:t>
            </a:r>
          </a:p>
          <a:p>
            <a:r>
              <a:rPr lang="ru-RU" sz="3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Определите название блока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«О несовпадении приятной внешности и добрых намерений. Опасные ситуации контактов с незнакомыми людьми».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</a:t>
            </a: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ребёнок и другие люди</a:t>
            </a:r>
          </a:p>
          <a:p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Б) ребенок и природа</a:t>
            </a:r>
          </a:p>
          <a:p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В) ребенок дома</a:t>
            </a:r>
          </a:p>
          <a:p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Г) ребёнок и улица</a:t>
            </a:r>
            <a:endParaRPr lang="ru-RU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0284" y="737506"/>
            <a:ext cx="811322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 Выберите один или несколько ответов.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Основными формами организации трудовой деятельности  детей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дошкольного  возраста являются:</a:t>
            </a:r>
          </a:p>
          <a:p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Игра</a:t>
            </a:r>
          </a:p>
          <a:p>
            <a:pPr lvl="1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Поручения</a:t>
            </a:r>
          </a:p>
          <a:p>
            <a:pPr lvl="1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Бригадный подряд</a:t>
            </a:r>
          </a:p>
          <a:p>
            <a:pPr lvl="1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Г) Коллективный труд</a:t>
            </a:r>
          </a:p>
          <a:p>
            <a:pPr lvl="1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Д) Дежурство</a:t>
            </a:r>
          </a:p>
          <a:p>
            <a:pPr lvl="1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Е) Развлечения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528" y="247537"/>
            <a:ext cx="779733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ndara" pitchFamily="34" charset="0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</a:rPr>
              <a:t>5.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Выберите один или несколько ответов.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Содержательный компонент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патриоти-ческого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воспитания детей формирует такие представления ребенка об окружающем мире как…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о культуре народа, его традициях, творчестве.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о природе родного края и страны и деятельности человека в природе.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гордость за достижения своей страны.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Г) продуктивная деятельность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Д) музыкальная деятельность</a:t>
            </a:r>
          </a:p>
          <a:p>
            <a:pPr lvl="1"/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491" y="874141"/>
            <a:ext cx="73881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6. Перечислите структурные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компоненты сюжетно-ролевой игры.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А) Сюжет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Б) Содержание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В) Атрибуты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Г) Роль</a:t>
            </a:r>
          </a:p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Д) РППС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</TotalTime>
  <Words>1184</Words>
  <Application>Microsoft Office PowerPoint</Application>
  <PresentationFormat>Экран (4:3)</PresentationFormat>
  <Paragraphs>220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149</cp:revision>
  <dcterms:created xsi:type="dcterms:W3CDTF">2018-09-04T12:10:47Z</dcterms:created>
  <dcterms:modified xsi:type="dcterms:W3CDTF">2023-05-24T16:28:53Z</dcterms:modified>
</cp:coreProperties>
</file>