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8" r:id="rId3"/>
    <p:sldId id="279" r:id="rId4"/>
    <p:sldId id="280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CC6F96-DC69-45BB-BD25-5B45352C6AA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6004665-C20F-4DC6-812E-1F302E86B020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002060"/>
              </a:solidFill>
            </a:rPr>
            <a:t>Анализ</a:t>
          </a:r>
        </a:p>
        <a:p>
          <a:r>
            <a:rPr lang="ru-RU" sz="2000" b="1" dirty="0" smtClean="0">
              <a:solidFill>
                <a:srgbClr val="002060"/>
              </a:solidFill>
            </a:rPr>
            <a:t>Используется для выявления признаков, характеризующих объект или группу объектов. (цвет пуговиц, количество дырочек)</a:t>
          </a:r>
          <a:endParaRPr lang="ru-RU" sz="2000" b="1" dirty="0">
            <a:solidFill>
              <a:srgbClr val="002060"/>
            </a:solidFill>
          </a:endParaRPr>
        </a:p>
      </dgm:t>
    </dgm:pt>
    <dgm:pt modelId="{C3573702-E550-4C4D-8A08-820C165C21F8}" type="parTrans" cxnId="{A4A69C15-99A8-4DA0-8DDB-7B240FF91E0B}">
      <dgm:prSet/>
      <dgm:spPr/>
      <dgm:t>
        <a:bodyPr/>
        <a:lstStyle/>
        <a:p>
          <a:endParaRPr lang="ru-RU" sz="2000"/>
        </a:p>
      </dgm:t>
    </dgm:pt>
    <dgm:pt modelId="{6C050AAF-2F35-4F39-B091-6A70A9CB3049}" type="sibTrans" cxnId="{A4A69C15-99A8-4DA0-8DDB-7B240FF91E0B}">
      <dgm:prSet/>
      <dgm:spPr/>
      <dgm:t>
        <a:bodyPr/>
        <a:lstStyle/>
        <a:p>
          <a:endParaRPr lang="ru-RU" sz="2000"/>
        </a:p>
      </dgm:t>
    </dgm:pt>
    <dgm:pt modelId="{EDC0B7A7-4778-44B1-BAED-E9821A37C551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002060"/>
              </a:solidFill>
            </a:rPr>
            <a:t>Синтез</a:t>
          </a:r>
        </a:p>
        <a:p>
          <a:r>
            <a:rPr lang="ru-RU" sz="2000" b="1" dirty="0" smtClean="0">
              <a:solidFill>
                <a:srgbClr val="002060"/>
              </a:solidFill>
            </a:rPr>
            <a:t>На основе общих черт части объекта объединяются в единое целое с учетом их  адекватного расположения в объекте. (игровое поле)</a:t>
          </a:r>
          <a:endParaRPr lang="ru-RU" sz="2000" b="1" dirty="0">
            <a:solidFill>
              <a:srgbClr val="002060"/>
            </a:solidFill>
          </a:endParaRPr>
        </a:p>
      </dgm:t>
    </dgm:pt>
    <dgm:pt modelId="{4D9AFD27-2688-4347-8A06-DEFC2C34B7D0}" type="parTrans" cxnId="{DF921086-1312-46B7-ACCA-4676CE6C7E26}">
      <dgm:prSet/>
      <dgm:spPr/>
      <dgm:t>
        <a:bodyPr/>
        <a:lstStyle/>
        <a:p>
          <a:endParaRPr lang="ru-RU" sz="2000"/>
        </a:p>
      </dgm:t>
    </dgm:pt>
    <dgm:pt modelId="{04EE8724-0396-4E6F-A65A-5DF432F100AE}" type="sibTrans" cxnId="{DF921086-1312-46B7-ACCA-4676CE6C7E26}">
      <dgm:prSet/>
      <dgm:spPr/>
      <dgm:t>
        <a:bodyPr/>
        <a:lstStyle/>
        <a:p>
          <a:endParaRPr lang="ru-RU" sz="2000"/>
        </a:p>
      </dgm:t>
    </dgm:pt>
    <dgm:pt modelId="{47F8384C-F03E-41BA-AEE5-D8E8BF0CC6A3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002060"/>
              </a:solidFill>
            </a:rPr>
            <a:t>Сравнение</a:t>
          </a:r>
        </a:p>
        <a:p>
          <a:r>
            <a:rPr lang="ru-RU" sz="2000" b="1" dirty="0" smtClean="0">
              <a:solidFill>
                <a:srgbClr val="002060"/>
              </a:solidFill>
            </a:rPr>
            <a:t>Сопоставление и установление сходства или различия предметов по признакам.</a:t>
          </a:r>
          <a:r>
            <a:rPr lang="ru-RU" sz="2800" dirty="0" smtClean="0"/>
            <a:t> </a:t>
          </a:r>
          <a:endParaRPr lang="ru-RU" sz="2800" dirty="0"/>
        </a:p>
      </dgm:t>
    </dgm:pt>
    <dgm:pt modelId="{1C78A6CF-B502-421A-8CDA-8AC73BC9BF38}" type="parTrans" cxnId="{2F3D3AF6-47BD-4752-B3BF-86E3E4742E45}">
      <dgm:prSet/>
      <dgm:spPr/>
      <dgm:t>
        <a:bodyPr/>
        <a:lstStyle/>
        <a:p>
          <a:endParaRPr lang="ru-RU" sz="2000"/>
        </a:p>
      </dgm:t>
    </dgm:pt>
    <dgm:pt modelId="{3FAFEA0F-084E-41AF-AB42-EB10AFE77022}" type="sibTrans" cxnId="{2F3D3AF6-47BD-4752-B3BF-86E3E4742E45}">
      <dgm:prSet/>
      <dgm:spPr/>
      <dgm:t>
        <a:bodyPr/>
        <a:lstStyle/>
        <a:p>
          <a:endParaRPr lang="ru-RU" sz="2000"/>
        </a:p>
      </dgm:t>
    </dgm:pt>
    <dgm:pt modelId="{DB1063AC-BFD1-4E69-88E7-60436E8834B6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002060"/>
              </a:solidFill>
            </a:rPr>
            <a:t>Обобщение</a:t>
          </a:r>
        </a:p>
        <a:p>
          <a:r>
            <a:rPr lang="ru-RU" sz="2000" b="1" dirty="0" smtClean="0">
              <a:solidFill>
                <a:srgbClr val="002060"/>
              </a:solidFill>
            </a:rPr>
            <a:t>Мысленное объединение объектов по существенным свойствам с подбором обобщающего слова.</a:t>
          </a:r>
          <a:r>
            <a:rPr lang="ru-RU" sz="2800" b="1" dirty="0" smtClean="0">
              <a:solidFill>
                <a:srgbClr val="002060"/>
              </a:solidFill>
            </a:rPr>
            <a:t> </a:t>
          </a:r>
          <a:endParaRPr lang="ru-RU" sz="2800" b="1" dirty="0">
            <a:solidFill>
              <a:srgbClr val="002060"/>
            </a:solidFill>
          </a:endParaRPr>
        </a:p>
      </dgm:t>
    </dgm:pt>
    <dgm:pt modelId="{4EAAD2C9-81C2-4D33-BF0B-07ABAA24E093}" type="parTrans" cxnId="{03D955A0-8297-42F0-AB2C-9BDEE34B6D2D}">
      <dgm:prSet/>
      <dgm:spPr/>
      <dgm:t>
        <a:bodyPr/>
        <a:lstStyle/>
        <a:p>
          <a:endParaRPr lang="ru-RU" sz="2000"/>
        </a:p>
      </dgm:t>
    </dgm:pt>
    <dgm:pt modelId="{CC28831A-523F-4637-A092-FC2C66F10771}" type="sibTrans" cxnId="{03D955A0-8297-42F0-AB2C-9BDEE34B6D2D}">
      <dgm:prSet/>
      <dgm:spPr/>
      <dgm:t>
        <a:bodyPr/>
        <a:lstStyle/>
        <a:p>
          <a:endParaRPr lang="ru-RU" sz="2000"/>
        </a:p>
      </dgm:t>
    </dgm:pt>
    <dgm:pt modelId="{EDB35D2C-8C56-4A09-A663-61C48C0494AF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002060"/>
              </a:solidFill>
            </a:rPr>
            <a:t>Классификация</a:t>
          </a:r>
        </a:p>
        <a:p>
          <a:r>
            <a:rPr lang="ru-RU" sz="2000" b="1" u="none" dirty="0" smtClean="0">
              <a:solidFill>
                <a:srgbClr val="002060"/>
              </a:solidFill>
            </a:rPr>
            <a:t>Разделение объектов по группам в зависимости от их общих признаков</a:t>
          </a:r>
          <a:endParaRPr lang="ru-RU" sz="2000" b="1" u="none" dirty="0">
            <a:solidFill>
              <a:srgbClr val="002060"/>
            </a:solidFill>
          </a:endParaRPr>
        </a:p>
      </dgm:t>
    </dgm:pt>
    <dgm:pt modelId="{78300E39-DCFC-4C7E-A3D4-21E928ACB2F0}" type="parTrans" cxnId="{18794291-0A74-45F3-A0F4-0328A34D517B}">
      <dgm:prSet/>
      <dgm:spPr/>
      <dgm:t>
        <a:bodyPr/>
        <a:lstStyle/>
        <a:p>
          <a:endParaRPr lang="ru-RU" sz="2000"/>
        </a:p>
      </dgm:t>
    </dgm:pt>
    <dgm:pt modelId="{31D8390A-7D76-4953-82B6-CFECD83FB7B7}" type="sibTrans" cxnId="{18794291-0A74-45F3-A0F4-0328A34D517B}">
      <dgm:prSet/>
      <dgm:spPr/>
      <dgm:t>
        <a:bodyPr/>
        <a:lstStyle/>
        <a:p>
          <a:endParaRPr lang="ru-RU" sz="2000"/>
        </a:p>
      </dgm:t>
    </dgm:pt>
    <dgm:pt modelId="{A76CB234-993B-4209-8821-8258FCC83F24}" type="pres">
      <dgm:prSet presAssocID="{82CC6F96-DC69-45BB-BD25-5B45352C6A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7CFB3B-B508-4AD5-A03F-DA2866C34A8B}" type="pres">
      <dgm:prSet presAssocID="{16004665-C20F-4DC6-812E-1F302E86B020}" presName="node" presStyleLbl="node1" presStyleIdx="0" presStyleCnt="5" custScaleX="249765" custScaleY="250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AE5D8-4436-4A54-9F27-054321E6A47C}" type="pres">
      <dgm:prSet presAssocID="{6C050AAF-2F35-4F39-B091-6A70A9CB3049}" presName="sibTrans" presStyleCnt="0"/>
      <dgm:spPr/>
    </dgm:pt>
    <dgm:pt modelId="{0725FEF2-11BB-4E33-800B-65A5FF7A3FFB}" type="pres">
      <dgm:prSet presAssocID="{EDC0B7A7-4778-44B1-BAED-E9821A37C551}" presName="node" presStyleLbl="node1" presStyleIdx="1" presStyleCnt="5" custScaleX="250394" custScaleY="250394" custLinFactNeighborX="-649" custLinFactNeighborY="-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027A9-10F4-4DD2-B137-959DFAFAD6F3}" type="pres">
      <dgm:prSet presAssocID="{04EE8724-0396-4E6F-A65A-5DF432F100AE}" presName="sibTrans" presStyleCnt="0"/>
      <dgm:spPr/>
    </dgm:pt>
    <dgm:pt modelId="{9EA0AF1D-D9FE-4931-9133-B5B03A899691}" type="pres">
      <dgm:prSet presAssocID="{47F8384C-F03E-41BA-AEE5-D8E8BF0CC6A3}" presName="node" presStyleLbl="node1" presStyleIdx="2" presStyleCnt="5" custScaleX="255872" custScaleY="204698" custLinFactNeighborX="-32695" custLinFactNeighborY="-7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F8032-0C0A-4E1F-A17C-56992C1298BA}" type="pres">
      <dgm:prSet presAssocID="{3FAFEA0F-084E-41AF-AB42-EB10AFE77022}" presName="sibTrans" presStyleCnt="0"/>
      <dgm:spPr/>
    </dgm:pt>
    <dgm:pt modelId="{D6822612-10A1-4311-BF9E-C340C7380322}" type="pres">
      <dgm:prSet presAssocID="{DB1063AC-BFD1-4E69-88E7-60436E8834B6}" presName="node" presStyleLbl="node1" presStyleIdx="3" presStyleCnt="5" custScaleX="256864" custScaleY="205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74EE65-4111-4139-B797-65C68CB0DD16}" type="pres">
      <dgm:prSet presAssocID="{CC28831A-523F-4637-A092-FC2C66F10771}" presName="sibTrans" presStyleCnt="0"/>
      <dgm:spPr/>
    </dgm:pt>
    <dgm:pt modelId="{5BACD16F-53AF-4D89-8814-55D8D2CD58A7}" type="pres">
      <dgm:prSet presAssocID="{EDB35D2C-8C56-4A09-A663-61C48C0494AF}" presName="node" presStyleLbl="node1" presStyleIdx="4" presStyleCnt="5" custScaleX="494590" custScaleY="125688" custLinFactNeighborX="-1120" custLinFactNeighborY="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794291-0A74-45F3-A0F4-0328A34D517B}" srcId="{82CC6F96-DC69-45BB-BD25-5B45352C6AAA}" destId="{EDB35D2C-8C56-4A09-A663-61C48C0494AF}" srcOrd="4" destOrd="0" parTransId="{78300E39-DCFC-4C7E-A3D4-21E928ACB2F0}" sibTransId="{31D8390A-7D76-4953-82B6-CFECD83FB7B7}"/>
    <dgm:cxn modelId="{A4A69C15-99A8-4DA0-8DDB-7B240FF91E0B}" srcId="{82CC6F96-DC69-45BB-BD25-5B45352C6AAA}" destId="{16004665-C20F-4DC6-812E-1F302E86B020}" srcOrd="0" destOrd="0" parTransId="{C3573702-E550-4C4D-8A08-820C165C21F8}" sibTransId="{6C050AAF-2F35-4F39-B091-6A70A9CB3049}"/>
    <dgm:cxn modelId="{D31CB234-CEBD-4901-9B60-B78367808F69}" type="presOf" srcId="{82CC6F96-DC69-45BB-BD25-5B45352C6AAA}" destId="{A76CB234-993B-4209-8821-8258FCC83F24}" srcOrd="0" destOrd="0" presId="urn:microsoft.com/office/officeart/2005/8/layout/default"/>
    <dgm:cxn modelId="{3B4DA9AA-98C9-450E-A451-62A669084C1E}" type="presOf" srcId="{16004665-C20F-4DC6-812E-1F302E86B020}" destId="{4F7CFB3B-B508-4AD5-A03F-DA2866C34A8B}" srcOrd="0" destOrd="0" presId="urn:microsoft.com/office/officeart/2005/8/layout/default"/>
    <dgm:cxn modelId="{03D955A0-8297-42F0-AB2C-9BDEE34B6D2D}" srcId="{82CC6F96-DC69-45BB-BD25-5B45352C6AAA}" destId="{DB1063AC-BFD1-4E69-88E7-60436E8834B6}" srcOrd="3" destOrd="0" parTransId="{4EAAD2C9-81C2-4D33-BF0B-07ABAA24E093}" sibTransId="{CC28831A-523F-4637-A092-FC2C66F10771}"/>
    <dgm:cxn modelId="{DF921086-1312-46B7-ACCA-4676CE6C7E26}" srcId="{82CC6F96-DC69-45BB-BD25-5B45352C6AAA}" destId="{EDC0B7A7-4778-44B1-BAED-E9821A37C551}" srcOrd="1" destOrd="0" parTransId="{4D9AFD27-2688-4347-8A06-DEFC2C34B7D0}" sibTransId="{04EE8724-0396-4E6F-A65A-5DF432F100AE}"/>
    <dgm:cxn modelId="{E8732827-05FF-468D-A613-196E35706437}" type="presOf" srcId="{47F8384C-F03E-41BA-AEE5-D8E8BF0CC6A3}" destId="{9EA0AF1D-D9FE-4931-9133-B5B03A899691}" srcOrd="0" destOrd="0" presId="urn:microsoft.com/office/officeart/2005/8/layout/default"/>
    <dgm:cxn modelId="{1120C47C-DB65-4234-A99E-F65B8A5AB6ED}" type="presOf" srcId="{EDB35D2C-8C56-4A09-A663-61C48C0494AF}" destId="{5BACD16F-53AF-4D89-8814-55D8D2CD58A7}" srcOrd="0" destOrd="0" presId="urn:microsoft.com/office/officeart/2005/8/layout/default"/>
    <dgm:cxn modelId="{2BB687DA-6030-4AA9-966A-598307C3E1FB}" type="presOf" srcId="{DB1063AC-BFD1-4E69-88E7-60436E8834B6}" destId="{D6822612-10A1-4311-BF9E-C340C7380322}" srcOrd="0" destOrd="0" presId="urn:microsoft.com/office/officeart/2005/8/layout/default"/>
    <dgm:cxn modelId="{E467AFCD-B9F0-4B41-BB83-6C4ED0478364}" type="presOf" srcId="{EDC0B7A7-4778-44B1-BAED-E9821A37C551}" destId="{0725FEF2-11BB-4E33-800B-65A5FF7A3FFB}" srcOrd="0" destOrd="0" presId="urn:microsoft.com/office/officeart/2005/8/layout/default"/>
    <dgm:cxn modelId="{2F3D3AF6-47BD-4752-B3BF-86E3E4742E45}" srcId="{82CC6F96-DC69-45BB-BD25-5B45352C6AAA}" destId="{47F8384C-F03E-41BA-AEE5-D8E8BF0CC6A3}" srcOrd="2" destOrd="0" parTransId="{1C78A6CF-B502-421A-8CDA-8AC73BC9BF38}" sibTransId="{3FAFEA0F-084E-41AF-AB42-EB10AFE77022}"/>
    <dgm:cxn modelId="{2275E256-123C-4B59-B92D-4D428683FA08}" type="presParOf" srcId="{A76CB234-993B-4209-8821-8258FCC83F24}" destId="{4F7CFB3B-B508-4AD5-A03F-DA2866C34A8B}" srcOrd="0" destOrd="0" presId="urn:microsoft.com/office/officeart/2005/8/layout/default"/>
    <dgm:cxn modelId="{6F319995-7458-45EF-A39C-F3A2F225AB7A}" type="presParOf" srcId="{A76CB234-993B-4209-8821-8258FCC83F24}" destId="{874AE5D8-4436-4A54-9F27-054321E6A47C}" srcOrd="1" destOrd="0" presId="urn:microsoft.com/office/officeart/2005/8/layout/default"/>
    <dgm:cxn modelId="{F203A042-62EA-4331-8836-014377865912}" type="presParOf" srcId="{A76CB234-993B-4209-8821-8258FCC83F24}" destId="{0725FEF2-11BB-4E33-800B-65A5FF7A3FFB}" srcOrd="2" destOrd="0" presId="urn:microsoft.com/office/officeart/2005/8/layout/default"/>
    <dgm:cxn modelId="{3A2B4EEB-9CED-4A4D-B1FB-8212C5C70960}" type="presParOf" srcId="{A76CB234-993B-4209-8821-8258FCC83F24}" destId="{108027A9-10F4-4DD2-B137-959DFAFAD6F3}" srcOrd="3" destOrd="0" presId="urn:microsoft.com/office/officeart/2005/8/layout/default"/>
    <dgm:cxn modelId="{ECF6F7B7-2603-461C-B25B-7EE128D218C0}" type="presParOf" srcId="{A76CB234-993B-4209-8821-8258FCC83F24}" destId="{9EA0AF1D-D9FE-4931-9133-B5B03A899691}" srcOrd="4" destOrd="0" presId="urn:microsoft.com/office/officeart/2005/8/layout/default"/>
    <dgm:cxn modelId="{4DFC1C61-50FD-4F35-8425-01F0CE2D4D89}" type="presParOf" srcId="{A76CB234-993B-4209-8821-8258FCC83F24}" destId="{02AF8032-0C0A-4E1F-A17C-56992C1298BA}" srcOrd="5" destOrd="0" presId="urn:microsoft.com/office/officeart/2005/8/layout/default"/>
    <dgm:cxn modelId="{A729F823-D5A3-4267-9276-C81D75EEDBED}" type="presParOf" srcId="{A76CB234-993B-4209-8821-8258FCC83F24}" destId="{D6822612-10A1-4311-BF9E-C340C7380322}" srcOrd="6" destOrd="0" presId="urn:microsoft.com/office/officeart/2005/8/layout/default"/>
    <dgm:cxn modelId="{6BBEB5FF-458F-4D02-9424-E3A2765FA33A}" type="presParOf" srcId="{A76CB234-993B-4209-8821-8258FCC83F24}" destId="{6874EE65-4111-4139-B797-65C68CB0DD16}" srcOrd="7" destOrd="0" presId="urn:microsoft.com/office/officeart/2005/8/layout/default"/>
    <dgm:cxn modelId="{AAEA206F-CC09-45D7-933D-D011DBB1D1A2}" type="presParOf" srcId="{A76CB234-993B-4209-8821-8258FCC83F24}" destId="{5BACD16F-53AF-4D89-8814-55D8D2CD58A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CFB3B-B508-4AD5-A03F-DA2866C34A8B}">
      <dsp:nvSpPr>
        <dsp:cNvPr id="0" name=""/>
        <dsp:cNvSpPr/>
      </dsp:nvSpPr>
      <dsp:spPr>
        <a:xfrm>
          <a:off x="133424" y="6491"/>
          <a:ext cx="3500503" cy="21055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</a:rPr>
            <a:t>Анализ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Используется для выявления признаков, характеризующих объект или группу объектов. (цвет пуговиц, количество дырочек)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33424" y="6491"/>
        <a:ext cx="3500503" cy="2105591"/>
      </dsp:txXfrm>
    </dsp:sp>
    <dsp:sp modelId="{0725FEF2-11BB-4E33-800B-65A5FF7A3FFB}">
      <dsp:nvSpPr>
        <dsp:cNvPr id="0" name=""/>
        <dsp:cNvSpPr/>
      </dsp:nvSpPr>
      <dsp:spPr>
        <a:xfrm>
          <a:off x="3764984" y="4708"/>
          <a:ext cx="3509319" cy="2105591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</a:rPr>
            <a:t>Синтез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На основе общих черт части объекта объединяются в единое целое с учетом их  адекватного расположения в объекте. (игровое поле)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764984" y="4708"/>
        <a:ext cx="3509319" cy="2105591"/>
      </dsp:txXfrm>
    </dsp:sp>
    <dsp:sp modelId="{9EA0AF1D-D9FE-4931-9133-B5B03A899691}">
      <dsp:nvSpPr>
        <dsp:cNvPr id="0" name=""/>
        <dsp:cNvSpPr/>
      </dsp:nvSpPr>
      <dsp:spPr>
        <a:xfrm>
          <a:off x="0" y="2190213"/>
          <a:ext cx="3586094" cy="172132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</a:rPr>
            <a:t>Сравнение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Сопоставление и установление сходства или различия предметов по признакам.</a:t>
          </a: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0" y="2190213"/>
        <a:ext cx="3586094" cy="1721328"/>
      </dsp:txXfrm>
    </dsp:sp>
    <dsp:sp modelId="{D6822612-10A1-4311-BF9E-C340C7380322}">
      <dsp:nvSpPr>
        <dsp:cNvPr id="0" name=""/>
        <dsp:cNvSpPr/>
      </dsp:nvSpPr>
      <dsp:spPr>
        <a:xfrm>
          <a:off x="3771536" y="2252234"/>
          <a:ext cx="3599997" cy="1727997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</a:rPr>
            <a:t>Обобщение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Мысленное объединение объектов по существенным свойствам с подбором обобщающего слова.</a:t>
          </a:r>
          <a:r>
            <a:rPr lang="ru-RU" sz="2800" b="1" kern="1200" dirty="0" smtClean="0">
              <a:solidFill>
                <a:srgbClr val="002060"/>
              </a:solidFill>
            </a:rPr>
            <a:t> </a:t>
          </a:r>
          <a:endParaRPr lang="ru-RU" sz="2800" b="1" kern="1200" dirty="0">
            <a:solidFill>
              <a:srgbClr val="002060"/>
            </a:solidFill>
          </a:endParaRPr>
        </a:p>
      </dsp:txBody>
      <dsp:txXfrm>
        <a:off x="3771536" y="2252234"/>
        <a:ext cx="3599997" cy="1727997"/>
      </dsp:txXfrm>
    </dsp:sp>
    <dsp:sp modelId="{5BACD16F-53AF-4D89-8814-55D8D2CD58A7}">
      <dsp:nvSpPr>
        <dsp:cNvPr id="0" name=""/>
        <dsp:cNvSpPr/>
      </dsp:nvSpPr>
      <dsp:spPr>
        <a:xfrm>
          <a:off x="226828" y="4126875"/>
          <a:ext cx="6931772" cy="105692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</a:rPr>
            <a:t>Классификация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none" kern="1200" dirty="0" smtClean="0">
              <a:solidFill>
                <a:srgbClr val="002060"/>
              </a:solidFill>
            </a:rPr>
            <a:t>Разделение объектов по группам в зависимости от их общих признаков</a:t>
          </a:r>
          <a:endParaRPr lang="ru-RU" sz="2000" b="1" u="none" kern="1200" dirty="0">
            <a:solidFill>
              <a:srgbClr val="002060"/>
            </a:solidFill>
          </a:endParaRPr>
        </a:p>
      </dsp:txBody>
      <dsp:txXfrm>
        <a:off x="226828" y="4126875"/>
        <a:ext cx="6931772" cy="105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96CC8-C195-4C9D-B3F9-3BD885D5C905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0C36-E348-410B-83F7-625D4D3DA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4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E0C36-E348-410B-83F7-625D4D3DAD2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83602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76" y="1616255"/>
            <a:ext cx="6479662" cy="447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5589240"/>
            <a:ext cx="194421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Егорова М.Н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340238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76" y="425625"/>
            <a:ext cx="553066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54761"/>
            <a:ext cx="3325880" cy="24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7669"/>
            <a:ext cx="3238124" cy="24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340238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ПОДГОТОВИТЕЛЬНЫЕ ИГРЫ-УПРАЖНЕНИЯ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«Найди пару»                      «Выложи ряд»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2808312" cy="372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2808312" cy="372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2474" y="476672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«Анализ»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lvl="0" algn="r"/>
            <a:endParaRPr lang="ru-RU" sz="2800" b="1" dirty="0" smtClean="0">
              <a:solidFill>
                <a:srgbClr val="0070C0"/>
              </a:solidFill>
            </a:endParaRPr>
          </a:p>
          <a:p>
            <a:pPr lvl="0" algn="r"/>
            <a:r>
              <a:rPr lang="ru-RU" sz="2800" b="1" dirty="0" smtClean="0">
                <a:solidFill>
                  <a:srgbClr val="0070C0"/>
                </a:solidFill>
              </a:rPr>
              <a:t>«Вставь пропущенные                 «Перемести через</a:t>
            </a:r>
          </a:p>
          <a:p>
            <a:pPr lvl="0" algn="r"/>
            <a:r>
              <a:rPr lang="ru-RU" sz="2800" b="1" dirty="0" smtClean="0">
                <a:solidFill>
                  <a:srgbClr val="0070C0"/>
                </a:solidFill>
              </a:rPr>
              <a:t>пуговицы»                                                          мостик»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493730" cy="263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26839"/>
            <a:ext cx="3528392" cy="265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2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4" y="476672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«Анализ»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</a:rPr>
              <a:t>Лотоходики</a:t>
            </a:r>
            <a:r>
              <a:rPr lang="ru-RU" sz="2800" b="1" dirty="0" smtClean="0">
                <a:solidFill>
                  <a:srgbClr val="C00000"/>
                </a:solidFill>
              </a:rPr>
              <a:t>»                      «Умный квадрат»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271058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9" y="2276872"/>
            <a:ext cx="271058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1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«Синтез»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«Ёлочка»                      «Пуговичный город»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/>
        </p:blipFill>
        <p:spPr bwMode="auto">
          <a:xfrm>
            <a:off x="958815" y="2438400"/>
            <a:ext cx="2710588" cy="336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/>
          <a:stretch/>
        </p:blipFill>
        <p:spPr bwMode="auto">
          <a:xfrm>
            <a:off x="4427983" y="2852936"/>
            <a:ext cx="392627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«Синтез»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«Раскодируй картинку»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49" y="2352359"/>
            <a:ext cx="26024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52358"/>
            <a:ext cx="2592288" cy="34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7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«Сравнение»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«Пуговичный </a:t>
            </a:r>
            <a:r>
              <a:rPr lang="ru-RU" sz="2800" b="1" dirty="0" err="1" smtClean="0">
                <a:solidFill>
                  <a:srgbClr val="C00000"/>
                </a:solidFill>
              </a:rPr>
              <a:t>пэчворк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060848"/>
            <a:ext cx="27651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1208"/>
            <a:ext cx="3920689" cy="295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4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«Сравнение»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«Загадочные пуговицы»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7" r="5279"/>
          <a:stretch/>
        </p:blipFill>
        <p:spPr bwMode="auto">
          <a:xfrm>
            <a:off x="2411760" y="2519610"/>
            <a:ext cx="4088757" cy="33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«Сравнение»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«Разноцветный букет»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75175"/>
            <a:ext cx="334687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85372"/>
            <a:ext cx="334687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«Обобщение»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«Дружные пуговки»              «Три дорожки»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 b="10775"/>
          <a:stretch/>
        </p:blipFill>
        <p:spPr bwMode="auto">
          <a:xfrm>
            <a:off x="1115616" y="2393920"/>
            <a:ext cx="3038280" cy="336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7187"/>
          <a:stretch/>
        </p:blipFill>
        <p:spPr bwMode="auto">
          <a:xfrm>
            <a:off x="4687058" y="2510968"/>
            <a:ext cx="3340751" cy="313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3704" y="459857"/>
            <a:ext cx="7919665" cy="59046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S.M.A.R.T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        </a:t>
            </a:r>
            <a:r>
              <a:rPr lang="en-US" sz="2800" b="1" dirty="0" smtClean="0">
                <a:solidFill>
                  <a:srgbClr val="002060"/>
                </a:solidFill>
              </a:rPr>
              <a:t>♦ </a:t>
            </a:r>
            <a:r>
              <a:rPr lang="en-US" sz="2800" b="1" dirty="0">
                <a:solidFill>
                  <a:srgbClr val="002060"/>
                </a:solidFill>
              </a:rPr>
              <a:t>Specific– </a:t>
            </a:r>
            <a:r>
              <a:rPr lang="ru-RU" sz="2800" b="1" dirty="0" smtClean="0">
                <a:solidFill>
                  <a:srgbClr val="002060"/>
                </a:solidFill>
              </a:rPr>
              <a:t>конкретный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        ♦ </a:t>
            </a:r>
            <a:r>
              <a:rPr lang="en-US" sz="2800" b="1" dirty="0">
                <a:solidFill>
                  <a:srgbClr val="002060"/>
                </a:solidFill>
              </a:rPr>
              <a:t>Measurable – </a:t>
            </a:r>
            <a:r>
              <a:rPr lang="ru-RU" sz="2800" b="1" dirty="0" smtClean="0">
                <a:solidFill>
                  <a:srgbClr val="002060"/>
                </a:solidFill>
              </a:rPr>
              <a:t>измеримый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        ♦ </a:t>
            </a:r>
            <a:r>
              <a:rPr lang="en-US" sz="2800" b="1" dirty="0">
                <a:solidFill>
                  <a:srgbClr val="002060"/>
                </a:solidFill>
              </a:rPr>
              <a:t>Attainable – </a:t>
            </a:r>
            <a:r>
              <a:rPr lang="ru-RU" sz="2800" b="1" dirty="0" smtClean="0">
                <a:solidFill>
                  <a:srgbClr val="002060"/>
                </a:solidFill>
              </a:rPr>
              <a:t>достижимый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        ♦ </a:t>
            </a:r>
            <a:r>
              <a:rPr lang="en-US" sz="2800" b="1" dirty="0">
                <a:solidFill>
                  <a:srgbClr val="002060"/>
                </a:solidFill>
              </a:rPr>
              <a:t>Relevant – </a:t>
            </a:r>
            <a:r>
              <a:rPr lang="ru-RU" sz="2800" b="1" dirty="0" smtClean="0">
                <a:solidFill>
                  <a:srgbClr val="002060"/>
                </a:solidFill>
              </a:rPr>
              <a:t>значимый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        ♦ </a:t>
            </a:r>
            <a:r>
              <a:rPr lang="en-US" sz="2800" b="1" dirty="0">
                <a:solidFill>
                  <a:srgbClr val="002060"/>
                </a:solidFill>
              </a:rPr>
              <a:t>Time-bound – </a:t>
            </a:r>
            <a:r>
              <a:rPr lang="ru-RU" sz="2800" b="1" dirty="0">
                <a:solidFill>
                  <a:srgbClr val="002060"/>
                </a:solidFill>
              </a:rPr>
              <a:t>ограниченный во </a:t>
            </a:r>
            <a:r>
              <a:rPr lang="ru-RU" sz="2800" b="1" dirty="0" smtClean="0">
                <a:solidFill>
                  <a:srgbClr val="002060"/>
                </a:solidFill>
              </a:rPr>
              <a:t>времени</a:t>
            </a: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solidFill>
                  <a:srgbClr val="C00000"/>
                </a:solidFill>
              </a:rPr>
              <a:t>Smart</a:t>
            </a:r>
            <a:r>
              <a:rPr lang="ru-RU" sz="2800" b="1" dirty="0">
                <a:solidFill>
                  <a:srgbClr val="C00000"/>
                </a:solidFill>
              </a:rPr>
              <a:t> (по-русски «умная») тренировка –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это тренировка с умом.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«Обобщение»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«Объедини пуговицы в группы»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623478" cy="348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8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«Классификация»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«Пуговичный ребус»      «Домик для пуговиц»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34687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17574"/>
            <a:ext cx="334687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ИГРЫ-УПРАЖНЕНИЯ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Игры-упражнения на развитие мыслительной операции «Классификация»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«Пуговичное солнышко»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5723"/>
          <a:stretch/>
        </p:blipFill>
        <p:spPr bwMode="auto">
          <a:xfrm>
            <a:off x="2339752" y="2420888"/>
            <a:ext cx="4654236" cy="333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7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ГОЛОВОЛОМКИ С ПУГОВИЦАМИ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«Зашифрованные пуговицы»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/>
          <a:stretch/>
        </p:blipFill>
        <p:spPr bwMode="auto">
          <a:xfrm>
            <a:off x="1775522" y="1340768"/>
            <a:ext cx="5688632" cy="441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3" y="327051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ГОЛОВОЛОМКИ С ПУГОВИЦАМИ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«Умные столбики»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r="9492"/>
          <a:stretch/>
        </p:blipFill>
        <p:spPr bwMode="auto">
          <a:xfrm>
            <a:off x="2051720" y="1412776"/>
            <a:ext cx="5427535" cy="446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5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2" y="345810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РАЗДЕЛ </a:t>
            </a:r>
            <a:r>
              <a:rPr lang="en-US" sz="2800" b="1" dirty="0" smtClean="0">
                <a:solidFill>
                  <a:srgbClr val="002060"/>
                </a:solidFill>
              </a:rPr>
              <a:t>II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ГОЛОВОЛОМКИ С ПУГОВИЦАМИ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«Часики»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1999"/>
            <a:ext cx="2599903" cy="462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3520" y="1727142"/>
            <a:ext cx="3312370" cy="297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6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345810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r="1516"/>
          <a:stretch/>
        </p:blipFill>
        <p:spPr bwMode="auto">
          <a:xfrm>
            <a:off x="612775" y="345809"/>
            <a:ext cx="7878337" cy="62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2474" y="471364"/>
            <a:ext cx="7919665" cy="59046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СМАРТ-ТРЕНИНГ ДЛЯ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ДОШКОЛЬНИКОВ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Слово </a:t>
            </a:r>
            <a:r>
              <a:rPr lang="ru-RU" sz="2800" b="1" dirty="0">
                <a:solidFill>
                  <a:srgbClr val="C00000"/>
                </a:solidFill>
              </a:rPr>
              <a:t>«тренинг» (англ</a:t>
            </a:r>
            <a:r>
              <a:rPr lang="ru-RU" sz="2800" b="1" dirty="0" smtClean="0">
                <a:solidFill>
                  <a:srgbClr val="C00000"/>
                </a:solidFill>
              </a:rPr>
              <a:t>. training</a:t>
            </a:r>
            <a:r>
              <a:rPr lang="ru-RU" sz="2800" b="1" dirty="0">
                <a:solidFill>
                  <a:srgbClr val="C00000"/>
                </a:solidFill>
              </a:rPr>
              <a:t>, train –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«обучать, воспитывать») </a:t>
            </a:r>
            <a:r>
              <a:rPr lang="ru-RU" sz="2800" b="1" dirty="0">
                <a:solidFill>
                  <a:srgbClr val="002060"/>
                </a:solidFill>
              </a:rPr>
              <a:t>обозначает метод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активного обучения детей, направленный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 достижение поставленных целей,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развитие познавательного интереса,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сообразительности и находчивости.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2474" y="471364"/>
            <a:ext cx="7919665" cy="59046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ЦЕЛЬ </a:t>
            </a:r>
            <a:r>
              <a:rPr lang="ru-RU" sz="3200" b="1" dirty="0">
                <a:solidFill>
                  <a:srgbClr val="C00000"/>
                </a:solidFill>
              </a:rPr>
              <a:t>И </a:t>
            </a:r>
            <a:r>
              <a:rPr lang="ru-RU" sz="3200" b="1" dirty="0" smtClean="0">
                <a:solidFill>
                  <a:srgbClr val="C00000"/>
                </a:solidFill>
              </a:rPr>
              <a:t>ЗАДАЧИ </a:t>
            </a:r>
            <a:endParaRPr lang="ru-RU" sz="3200" b="1" dirty="0">
              <a:solidFill>
                <a:srgbClr val="C00000"/>
              </a:solidFill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ЦЕЛЬ</a:t>
            </a:r>
            <a:r>
              <a:rPr lang="ru-RU" sz="2000" b="1" dirty="0" smtClean="0">
                <a:solidFill>
                  <a:srgbClr val="C00000"/>
                </a:solidFill>
              </a:rPr>
              <a:t>:</a:t>
            </a:r>
            <a:endParaRPr lang="ru-RU" sz="20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Развитие </a:t>
            </a:r>
            <a:r>
              <a:rPr lang="ru-RU" sz="2400" b="1" dirty="0" smtClean="0">
                <a:solidFill>
                  <a:srgbClr val="002060"/>
                </a:solidFill>
              </a:rPr>
              <a:t>творческих умственных способностей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 </a:t>
            </a:r>
            <a:r>
              <a:rPr lang="ru-RU" sz="2400" b="1" dirty="0">
                <a:solidFill>
                  <a:srgbClr val="002060"/>
                </a:solidFill>
              </a:rPr>
              <a:t>помощью </a:t>
            </a:r>
            <a:r>
              <a:rPr lang="ru-RU" sz="2400" b="1" dirty="0" smtClean="0">
                <a:solidFill>
                  <a:srgbClr val="002060"/>
                </a:solidFill>
              </a:rPr>
              <a:t>игр головоломок</a:t>
            </a:r>
            <a:endParaRPr lang="ru-RU" sz="2400" b="1" dirty="0">
              <a:solidFill>
                <a:srgbClr val="002060"/>
              </a:solidFill>
            </a:endParaRP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ЗАДАЧИ:</a:t>
            </a: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</a:rPr>
              <a:t>Познакомить детей с </a:t>
            </a:r>
            <a:r>
              <a:rPr lang="ru-RU" sz="2000" b="1" dirty="0" smtClean="0">
                <a:solidFill>
                  <a:srgbClr val="002060"/>
                </a:solidFill>
              </a:rPr>
              <a:t>разными видами головоломок</a:t>
            </a:r>
            <a:endParaRPr lang="ru-RU" sz="2000" b="1" dirty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</a:rPr>
              <a:t>Учить понимать инструкцию </a:t>
            </a:r>
            <a:r>
              <a:rPr lang="ru-RU" sz="2000" b="1" dirty="0" smtClean="0">
                <a:solidFill>
                  <a:srgbClr val="002060"/>
                </a:solidFill>
              </a:rPr>
              <a:t>и соблюдать </a:t>
            </a:r>
            <a:r>
              <a:rPr lang="ru-RU" sz="2000" b="1" dirty="0">
                <a:solidFill>
                  <a:srgbClr val="002060"/>
                </a:solidFill>
              </a:rPr>
              <a:t>её при </a:t>
            </a:r>
            <a:r>
              <a:rPr lang="ru-RU" sz="2000" b="1" dirty="0" smtClean="0">
                <a:solidFill>
                  <a:srgbClr val="002060"/>
                </a:solidFill>
              </a:rPr>
              <a:t>решении головоломок</a:t>
            </a:r>
            <a:endParaRPr lang="ru-RU" sz="2000" b="1" dirty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</a:rPr>
              <a:t>Обучать способам и </a:t>
            </a:r>
            <a:r>
              <a:rPr lang="ru-RU" sz="2000" b="1" dirty="0" smtClean="0">
                <a:solidFill>
                  <a:srgbClr val="002060"/>
                </a:solidFill>
              </a:rPr>
              <a:t>правилам решения </a:t>
            </a:r>
            <a:r>
              <a:rPr lang="ru-RU" sz="2000" b="1" dirty="0">
                <a:solidFill>
                  <a:srgbClr val="002060"/>
                </a:solidFill>
              </a:rPr>
              <a:t>головоломок, </a:t>
            </a:r>
            <a:r>
              <a:rPr lang="ru-RU" sz="2000" b="1" dirty="0" smtClean="0">
                <a:solidFill>
                  <a:srgbClr val="002060"/>
                </a:solidFill>
              </a:rPr>
              <a:t>используя алгоритм</a:t>
            </a:r>
            <a:endParaRPr lang="ru-RU" sz="2000" b="1" dirty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</a:rPr>
              <a:t>Создать условия для </a:t>
            </a:r>
            <a:r>
              <a:rPr lang="ru-RU" sz="2000" b="1" dirty="0" smtClean="0">
                <a:solidFill>
                  <a:srgbClr val="002060"/>
                </a:solidFill>
              </a:rPr>
              <a:t>развития психических процессов</a:t>
            </a:r>
            <a:endParaRPr lang="ru-RU" sz="2000" b="1" dirty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</a:rPr>
              <a:t>Воспитывать </a:t>
            </a:r>
            <a:r>
              <a:rPr lang="ru-RU" sz="2000" b="1" dirty="0" smtClean="0">
                <a:solidFill>
                  <a:srgbClr val="002060"/>
                </a:solidFill>
              </a:rPr>
              <a:t>инициативность, самостоятельность, целеустремлённость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476672"/>
            <a:ext cx="7919665" cy="59046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«МИР ГОЛОВОЛОМОК»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( смарт-тренинг для дошкольников)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Головоломка </a:t>
            </a:r>
            <a:r>
              <a:rPr lang="ru-RU" sz="2400" b="1" dirty="0" smtClean="0">
                <a:solidFill>
                  <a:srgbClr val="002060"/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один из наиболее интересных и доступных способов заниматься «зарядкой для ума» вместе с ребёнком.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Смарт-тренинг для дошкольников «МИР ГОЛОВОЛОМОК»  автора-составителя  </a:t>
            </a:r>
            <a:r>
              <a:rPr lang="ru-RU" sz="2400" b="1" dirty="0" smtClean="0">
                <a:solidFill>
                  <a:srgbClr val="C00000"/>
                </a:solidFill>
              </a:rPr>
              <a:t>Ирины Ивановны Казуниной</a:t>
            </a:r>
            <a:r>
              <a:rPr lang="ru-RU" sz="2400" b="1" dirty="0" smtClean="0">
                <a:solidFill>
                  <a:srgbClr val="002060"/>
                </a:solidFill>
              </a:rPr>
              <a:t>, поможет развивать у детей умственные и творческие способности через игры-головоломки.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Авторы игрового набора руководствовались принципам «от простого к сложному» и «самостоятельно по способностям», способствующими поддержанию у ребенка интереса и веры в свои возможности в результате самостоятельно выполненного задания и создания условий умственного и творческого развития личности дошкольника, способного к достижению цели.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476672"/>
            <a:ext cx="7919665" cy="59046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«МИР ГОЛОВОЛОМОК. ПУГОВИЦЫ»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Игры-головоломки являются одним из </a:t>
            </a:r>
            <a:r>
              <a:rPr lang="ru-RU" sz="2400" b="1" u="sng" dirty="0" smtClean="0">
                <a:solidFill>
                  <a:srgbClr val="002060"/>
                </a:solidFill>
              </a:rPr>
              <a:t>эффективных дидактических приемов развития логических операций у дошкольников. Развивается навык самостоятельного решения стоящей перед игроком проблемы, творческого поиска решения интеллектуальной задачи и уважительного отношения к чужим идеям во время командной игры.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Головоломки и игровые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упражнения с использованием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«Пуговиц» данного набора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не исключение.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1\Desktop\фото и видео пуговицы\IMG_20230912_103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47145" y="3458313"/>
            <a:ext cx="2502440" cy="33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2384" y="312738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ПРИ РАБОТЕ С «ПУГОВИЦАМИ» ДЕТЯМ НАИБОЛЕЕ ДОСТУПНЫ СЛЕДУЮЩИЕ МЫСЛИТЕЛЬНЫЕ ОПЕРАЦИИ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5675673"/>
              </p:ext>
            </p:extLst>
          </p:nvPr>
        </p:nvGraphicFramePr>
        <p:xfrm>
          <a:off x="899592" y="1340769"/>
          <a:ext cx="7416824" cy="518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5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2384" y="312738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Выполняя логические игры-упражнения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решая головоломки, детям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предлагается работа с карточками,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в основу которых заложено развитие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Навыка ориентировки на листе и умение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Видеть клетку и игровое поле, состоящее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из них.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76673"/>
            <a:ext cx="2854009" cy="362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r="21340"/>
          <a:stretch/>
        </p:blipFill>
        <p:spPr bwMode="auto">
          <a:xfrm>
            <a:off x="718400" y="2865275"/>
            <a:ext cx="2629464" cy="339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02165"/>
            <a:ext cx="5234185" cy="23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1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8461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6" y="476672"/>
            <a:ext cx="8224464" cy="4320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   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5" descr="https://top-fon.com/uploads/posts/2023-01/1674666034_top-fon-com-p-zhelto-goluboi-fon-dlya-prezentatsii-16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2384" y="312737"/>
            <a:ext cx="7919665" cy="621183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СОСТАВ ИГРОВОГО НАБОРА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«МИР ГОЛОВОЛОМОК.ПУГОВИЦЫ»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1\Desktop\сканы пуговицы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9267" r="8010" b="11063"/>
          <a:stretch/>
        </p:blipFill>
        <p:spPr bwMode="auto">
          <a:xfrm>
            <a:off x="691122" y="1389196"/>
            <a:ext cx="7862187" cy="513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674</Words>
  <Application>Microsoft Office PowerPoint</Application>
  <PresentationFormat>Экран (4:3)</PresentationFormat>
  <Paragraphs>376</Paragraphs>
  <Slides>26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набор  «Мир головоломок. Пуговицы» Смарт-тренинг для дошкольников</dc:title>
  <dc:creator>1</dc:creator>
  <cp:lastModifiedBy>1</cp:lastModifiedBy>
  <cp:revision>30</cp:revision>
  <dcterms:created xsi:type="dcterms:W3CDTF">2023-09-13T11:37:23Z</dcterms:created>
  <dcterms:modified xsi:type="dcterms:W3CDTF">2024-11-18T05:52:06Z</dcterms:modified>
</cp:coreProperties>
</file>