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5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85" r:id="rId18"/>
    <p:sldId id="286" r:id="rId19"/>
    <p:sldId id="272" r:id="rId20"/>
    <p:sldId id="281" r:id="rId21"/>
    <p:sldId id="282" r:id="rId22"/>
    <p:sldId id="273" r:id="rId23"/>
    <p:sldId id="283" r:id="rId24"/>
    <p:sldId id="274" r:id="rId25"/>
    <p:sldId id="284" r:id="rId26"/>
    <p:sldId id="275" r:id="rId27"/>
    <p:sldId id="276" r:id="rId28"/>
    <p:sldId id="277" r:id="rId29"/>
    <p:sldId id="278" r:id="rId30"/>
    <p:sldId id="279" r:id="rId31"/>
    <p:sldId id="280" r:id="rId32"/>
    <p:sldId id="287" r:id="rId33"/>
    <p:sldId id="288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2C7C62C-6075-426B-B9CE-B65FA7FF71B9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85"/>
            <p14:sldId id="286"/>
            <p14:sldId id="272"/>
            <p14:sldId id="281"/>
            <p14:sldId id="282"/>
            <p14:sldId id="273"/>
            <p14:sldId id="283"/>
            <p14:sldId id="274"/>
            <p14:sldId id="284"/>
            <p14:sldId id="275"/>
            <p14:sldId id="276"/>
            <p14:sldId id="277"/>
            <p14:sldId id="278"/>
            <p14:sldId id="279"/>
            <p14:sldId id="280"/>
            <p14:sldId id="287"/>
            <p14:sldId id="288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752B"/>
    <a:srgbClr val="3A5896"/>
    <a:srgbClr val="F1F1F1"/>
    <a:srgbClr val="C6D4DF"/>
    <a:srgbClr val="F3F0ED"/>
    <a:srgbClr val="E1DAD2"/>
    <a:srgbClr val="FEFEFE"/>
    <a:srgbClr val="C1C9CD"/>
    <a:srgbClr val="7C96A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0" d="100"/>
          <a:sy n="70" d="100"/>
        </p:scale>
        <p:origin x="-1368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95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b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«Запоминание картинок и предметов»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Методика №1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Методика №1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Методика №1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31151360"/>
        <c:axId val="158897216"/>
      </c:barChart>
      <c:catAx>
        <c:axId val="131151360"/>
        <c:scaling>
          <c:orientation val="minMax"/>
        </c:scaling>
        <c:delete val="0"/>
        <c:axPos val="b"/>
        <c:majorTickMark val="none"/>
        <c:minorTickMark val="none"/>
        <c:tickLblPos val="nextTo"/>
        <c:crossAx val="158897216"/>
        <c:crosses val="autoZero"/>
        <c:auto val="1"/>
        <c:lblAlgn val="ctr"/>
        <c:lblOffset val="100"/>
        <c:noMultiLvlLbl val="0"/>
      </c:catAx>
      <c:valAx>
        <c:axId val="1588972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1151360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Контрольная группа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</c:v>
                </c:pt>
                <c:pt idx="1">
                  <c:v>40</c:v>
                </c:pt>
                <c:pt idx="2">
                  <c:v>60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Экспериментальная группа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0</c:v>
                </c:pt>
                <c:pt idx="1">
                  <c:v>20</c:v>
                </c:pt>
                <c:pt idx="2">
                  <c:v>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4012288"/>
        <c:axId val="228584256"/>
      </c:barChart>
      <c:catAx>
        <c:axId val="224012288"/>
        <c:scaling>
          <c:orientation val="minMax"/>
        </c:scaling>
        <c:delete val="0"/>
        <c:axPos val="b"/>
        <c:majorTickMark val="none"/>
        <c:minorTickMark val="none"/>
        <c:tickLblPos val="nextTo"/>
        <c:crossAx val="228584256"/>
        <c:crosses val="autoZero"/>
        <c:auto val="1"/>
        <c:lblAlgn val="ctr"/>
        <c:lblOffset val="100"/>
        <c:noMultiLvlLbl val="0"/>
      </c:catAx>
      <c:valAx>
        <c:axId val="228584256"/>
        <c:scaling>
          <c:orientation val="minMax"/>
          <c:max val="100"/>
          <c:min val="1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24012288"/>
        <c:crosses val="autoZero"/>
        <c:crossBetween val="between"/>
        <c:majorUnit val="10"/>
        <c:minorUnit val="10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Контрольная группа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</c:v>
                </c:pt>
                <c:pt idx="1">
                  <c:v>40</c:v>
                </c:pt>
                <c:pt idx="2">
                  <c:v>40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Экспериментальная группа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</c:v>
                </c:pt>
                <c:pt idx="1">
                  <c:v>30</c:v>
                </c:pt>
                <c:pt idx="2">
                  <c:v>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4013824"/>
        <c:axId val="228585984"/>
      </c:barChart>
      <c:catAx>
        <c:axId val="224013824"/>
        <c:scaling>
          <c:orientation val="minMax"/>
        </c:scaling>
        <c:delete val="0"/>
        <c:axPos val="b"/>
        <c:majorTickMark val="none"/>
        <c:minorTickMark val="none"/>
        <c:tickLblPos val="nextTo"/>
        <c:crossAx val="228585984"/>
        <c:crosses val="autoZero"/>
        <c:auto val="1"/>
        <c:lblAlgn val="ctr"/>
        <c:lblOffset val="100"/>
        <c:noMultiLvlLbl val="0"/>
      </c:catAx>
      <c:valAx>
        <c:axId val="228585984"/>
        <c:scaling>
          <c:orientation val="minMax"/>
          <c:max val="100"/>
          <c:min val="1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24013824"/>
        <c:crosses val="autoZero"/>
        <c:crossBetween val="between"/>
        <c:majorUnit val="10"/>
        <c:minorUnit val="10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Контрольная группа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</c:v>
                </c:pt>
                <c:pt idx="1">
                  <c:v>60</c:v>
                </c:pt>
                <c:pt idx="2">
                  <c:v>20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Экспериментальная группа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</c:v>
                </c:pt>
                <c:pt idx="1">
                  <c:v>60</c:v>
                </c:pt>
                <c:pt idx="2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0564352"/>
        <c:axId val="228587712"/>
      </c:barChart>
      <c:catAx>
        <c:axId val="230564352"/>
        <c:scaling>
          <c:orientation val="minMax"/>
        </c:scaling>
        <c:delete val="0"/>
        <c:axPos val="b"/>
        <c:majorTickMark val="none"/>
        <c:minorTickMark val="none"/>
        <c:tickLblPos val="nextTo"/>
        <c:crossAx val="228587712"/>
        <c:crosses val="autoZero"/>
        <c:auto val="1"/>
        <c:lblAlgn val="ctr"/>
        <c:lblOffset val="100"/>
        <c:noMultiLvlLbl val="0"/>
      </c:catAx>
      <c:valAx>
        <c:axId val="228587712"/>
        <c:scaling>
          <c:orientation val="minMax"/>
          <c:max val="100"/>
          <c:min val="1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30564352"/>
        <c:crosses val="autoZero"/>
        <c:crossBetween val="between"/>
        <c:majorUnit val="10"/>
        <c:minorUnit val="10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b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«10 слов»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Методика №2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Методика №2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Методика №2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35088640"/>
        <c:axId val="158898944"/>
      </c:barChart>
      <c:catAx>
        <c:axId val="135088640"/>
        <c:scaling>
          <c:orientation val="minMax"/>
        </c:scaling>
        <c:delete val="0"/>
        <c:axPos val="b"/>
        <c:majorTickMark val="none"/>
        <c:minorTickMark val="none"/>
        <c:tickLblPos val="nextTo"/>
        <c:crossAx val="158898944"/>
        <c:crosses val="autoZero"/>
        <c:auto val="1"/>
        <c:lblAlgn val="ctr"/>
        <c:lblOffset val="100"/>
        <c:noMultiLvlLbl val="0"/>
      </c:catAx>
      <c:valAx>
        <c:axId val="1588989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5088640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b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0" i="0" u="none" strike="noStrike" baseline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Узнай фигуры</a:t>
            </a:r>
            <a:r>
              <a:rPr lang="ru-RU" sz="1400" b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Методика №3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Методика №3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Методика №3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31149824"/>
        <c:axId val="130729088"/>
      </c:barChart>
      <c:catAx>
        <c:axId val="131149824"/>
        <c:scaling>
          <c:orientation val="minMax"/>
        </c:scaling>
        <c:delete val="0"/>
        <c:axPos val="b"/>
        <c:majorTickMark val="none"/>
        <c:minorTickMark val="none"/>
        <c:tickLblPos val="nextTo"/>
        <c:crossAx val="130729088"/>
        <c:crosses val="autoZero"/>
        <c:auto val="1"/>
        <c:lblAlgn val="ctr"/>
        <c:lblOffset val="100"/>
        <c:noMultiLvlLbl val="0"/>
      </c:catAx>
      <c:valAx>
        <c:axId val="1307290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1149824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b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«Запоминание картинок и предметов»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Методика №1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Методика №1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Методика №1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20728832"/>
        <c:axId val="158899520"/>
      </c:barChart>
      <c:catAx>
        <c:axId val="220728832"/>
        <c:scaling>
          <c:orientation val="minMax"/>
        </c:scaling>
        <c:delete val="0"/>
        <c:axPos val="b"/>
        <c:majorTickMark val="none"/>
        <c:minorTickMark val="none"/>
        <c:tickLblPos val="nextTo"/>
        <c:crossAx val="158899520"/>
        <c:crosses val="autoZero"/>
        <c:auto val="1"/>
        <c:lblAlgn val="ctr"/>
        <c:lblOffset val="100"/>
        <c:noMultiLvlLbl val="0"/>
      </c:catAx>
      <c:valAx>
        <c:axId val="1588995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20728832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b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«Запоминание картинок и предметов»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Методика №1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Методика №1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Методика №1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23952896"/>
        <c:axId val="173420480"/>
      </c:barChart>
      <c:catAx>
        <c:axId val="223952896"/>
        <c:scaling>
          <c:orientation val="minMax"/>
        </c:scaling>
        <c:delete val="0"/>
        <c:axPos val="b"/>
        <c:majorTickMark val="none"/>
        <c:minorTickMark val="none"/>
        <c:tickLblPos val="nextTo"/>
        <c:crossAx val="173420480"/>
        <c:crosses val="autoZero"/>
        <c:auto val="1"/>
        <c:lblAlgn val="ctr"/>
        <c:lblOffset val="100"/>
        <c:noMultiLvlLbl val="0"/>
      </c:catAx>
      <c:valAx>
        <c:axId val="1734204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23952896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b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«10 слов»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Методика №2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Методика №2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Методика №2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23954432"/>
        <c:axId val="228623488"/>
      </c:barChart>
      <c:catAx>
        <c:axId val="223954432"/>
        <c:scaling>
          <c:orientation val="minMax"/>
        </c:scaling>
        <c:delete val="0"/>
        <c:axPos val="b"/>
        <c:majorTickMark val="none"/>
        <c:minorTickMark val="none"/>
        <c:tickLblPos val="nextTo"/>
        <c:crossAx val="228623488"/>
        <c:crosses val="autoZero"/>
        <c:auto val="1"/>
        <c:lblAlgn val="ctr"/>
        <c:lblOffset val="100"/>
        <c:noMultiLvlLbl val="0"/>
      </c:catAx>
      <c:valAx>
        <c:axId val="2286234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23954432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b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«10 слов»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Методика №2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Методика №2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Методика №2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23954944"/>
        <c:axId val="228625216"/>
      </c:barChart>
      <c:catAx>
        <c:axId val="223954944"/>
        <c:scaling>
          <c:orientation val="minMax"/>
        </c:scaling>
        <c:delete val="0"/>
        <c:axPos val="b"/>
        <c:majorTickMark val="none"/>
        <c:minorTickMark val="none"/>
        <c:tickLblPos val="nextTo"/>
        <c:crossAx val="228625216"/>
        <c:crosses val="autoZero"/>
        <c:auto val="1"/>
        <c:lblAlgn val="ctr"/>
        <c:lblOffset val="100"/>
        <c:noMultiLvlLbl val="0"/>
      </c:catAx>
      <c:valAx>
        <c:axId val="2286252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23954944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b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0" i="0" u="none" strike="noStrike" baseline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Узнай фигуры</a:t>
            </a:r>
            <a:r>
              <a:rPr lang="ru-RU" sz="1400" b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Методика №3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Методика №3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Методика №3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24010240"/>
        <c:axId val="175023808"/>
      </c:barChart>
      <c:catAx>
        <c:axId val="224010240"/>
        <c:scaling>
          <c:orientation val="minMax"/>
        </c:scaling>
        <c:delete val="0"/>
        <c:axPos val="b"/>
        <c:majorTickMark val="none"/>
        <c:minorTickMark val="none"/>
        <c:tickLblPos val="nextTo"/>
        <c:crossAx val="175023808"/>
        <c:crosses val="autoZero"/>
        <c:auto val="1"/>
        <c:lblAlgn val="ctr"/>
        <c:lblOffset val="100"/>
        <c:noMultiLvlLbl val="0"/>
      </c:catAx>
      <c:valAx>
        <c:axId val="1750238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24010240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b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0" i="0" u="none" strike="noStrike" baseline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Узнай фигуры</a:t>
            </a:r>
            <a:r>
              <a:rPr lang="ru-RU" sz="1400" b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Методика №3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Методика №3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Методика №3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24026112"/>
        <c:axId val="228627520"/>
      </c:barChart>
      <c:catAx>
        <c:axId val="224026112"/>
        <c:scaling>
          <c:orientation val="minMax"/>
        </c:scaling>
        <c:delete val="0"/>
        <c:axPos val="b"/>
        <c:majorTickMark val="none"/>
        <c:minorTickMark val="none"/>
        <c:tickLblPos val="nextTo"/>
        <c:crossAx val="228627520"/>
        <c:crosses val="autoZero"/>
        <c:auto val="1"/>
        <c:lblAlgn val="ctr"/>
        <c:lblOffset val="100"/>
        <c:noMultiLvlLbl val="0"/>
      </c:catAx>
      <c:valAx>
        <c:axId val="2286275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24026112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" y="5144"/>
            <a:ext cx="9137141" cy="685285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287254"/>
            <a:ext cx="7869890" cy="4889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163208"/>
            <a:ext cx="7886698" cy="9987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sy.msu.ru/" TargetMode="External"/><Relationship Id="rId2" Type="http://schemas.openxmlformats.org/officeDocument/2006/relationships/hyperlink" Target="http://www.psychology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child-psy.ru/" TargetMode="External"/><Relationship Id="rId5" Type="http://schemas.openxmlformats.org/officeDocument/2006/relationships/hyperlink" Target="https://www.defectologiya.pro/" TargetMode="External"/><Relationship Id="rId4" Type="http://schemas.openxmlformats.org/officeDocument/2006/relationships/hyperlink" Target="https://infourok.ru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3487479"/>
            <a:ext cx="9144000" cy="195320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287079" y="1538347"/>
            <a:ext cx="4761077" cy="24606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развить память детей.</a:t>
            </a:r>
            <a:endParaRPr lang="en-US" sz="5400" b="1" dirty="0">
              <a:ln/>
              <a:solidFill>
                <a:srgbClr val="EB752B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6154" y="117231"/>
            <a:ext cx="6705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Муниципальное дошкольное образовательное автономное учреждение</a:t>
            </a:r>
            <a:endParaRPr lang="ru-RU" sz="1400" dirty="0"/>
          </a:p>
          <a:p>
            <a:pPr algn="ctr"/>
            <a:r>
              <a:rPr lang="ru-RU" sz="1400" b="1" dirty="0"/>
              <a:t>«Детский сад № 221 «Сказка» комбинированного вида г. Орска»</a:t>
            </a:r>
            <a:endParaRPr lang="ru-RU" sz="1400" dirty="0"/>
          </a:p>
          <a:p>
            <a:pPr algn="ctr"/>
            <a:r>
              <a:rPr lang="ru-RU" sz="1400" dirty="0"/>
              <a:t> </a:t>
            </a:r>
          </a:p>
          <a:p>
            <a:pPr algn="ctr"/>
            <a:r>
              <a:rPr lang="ru-RU" sz="1400" dirty="0"/>
              <a:t/>
            </a:r>
            <a:br>
              <a:rPr lang="ru-RU" sz="1400" dirty="0"/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7079" y="5955435"/>
            <a:ext cx="4472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педагог-психолог Коноплева А.В.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исследовательского проекта: Коноплев М.В.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0376" y="245660"/>
            <a:ext cx="8215952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2.2 Описание эксперимента и группы испытуемых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изучения материала по теме, в подготовительной группе №10 «Подсолнушек» Детского сада №221 «Сказка» была проведена опытно-экспериментальная психолого-педагогическая работа по диагностике развития памяти дошкольников.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Возраст детей 6-7 лет.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работы являлось определение уровня развития кратковременной, слуховой и общей (узнавание) памяти у старших дошкольников.  </a:t>
            </a:r>
            <a:endParaRPr lang="ru-RU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318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3080" y="212509"/>
            <a:ext cx="82841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№1 «Запоминание картинок и предметов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установить уровень развития кратковременной памяти.</a:t>
            </a:r>
            <a:r>
              <a:rPr lang="ru-RU" sz="2400" dirty="0"/>
              <a:t> </a:t>
            </a:r>
          </a:p>
          <a:p>
            <a:endParaRPr lang="ru-RU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4" r="22488"/>
          <a:stretch/>
        </p:blipFill>
        <p:spPr bwMode="auto">
          <a:xfrm>
            <a:off x="423078" y="1234689"/>
            <a:ext cx="8284191" cy="5623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3933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8" y="232013"/>
            <a:ext cx="2860835" cy="635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223" y="232013"/>
            <a:ext cx="2860834" cy="635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3764" y="232013"/>
            <a:ext cx="2860835" cy="635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6726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6602" y="278727"/>
            <a:ext cx="85162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№2 «10 слов»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оценка уровня развития слуховой  памяти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2" b="23978"/>
          <a:stretch/>
        </p:blipFill>
        <p:spPr bwMode="auto">
          <a:xfrm>
            <a:off x="286602" y="1205258"/>
            <a:ext cx="4189861" cy="5453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7" b="21441"/>
          <a:stretch/>
        </p:blipFill>
        <p:spPr bwMode="auto">
          <a:xfrm>
            <a:off x="4640238" y="1205258"/>
            <a:ext cx="4258104" cy="5453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2121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7074" y="315626"/>
            <a:ext cx="84957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№3 «Узнай фигуры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 методика – на узнавание (становление других видов памяти, в том числе запоминания, сохранения и воспроизведения). </a:t>
            </a:r>
            <a:endParaRPr lang="ru-RU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5" b="30806"/>
          <a:stretch/>
        </p:blipFill>
        <p:spPr bwMode="auto">
          <a:xfrm>
            <a:off x="197891" y="1392844"/>
            <a:ext cx="4210336" cy="531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2" b="25746"/>
          <a:stretch/>
        </p:blipFill>
        <p:spPr bwMode="auto">
          <a:xfrm>
            <a:off x="4681182" y="1392844"/>
            <a:ext cx="4230806" cy="531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1072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722" y="362635"/>
            <a:ext cx="84547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2.3. Исследование развития памяти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старших   дошкольников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404724378"/>
              </p:ext>
            </p:extLst>
          </p:nvPr>
        </p:nvGraphicFramePr>
        <p:xfrm>
          <a:off x="320722" y="1314735"/>
          <a:ext cx="4227394" cy="2752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90013852"/>
              </p:ext>
            </p:extLst>
          </p:nvPr>
        </p:nvGraphicFramePr>
        <p:xfrm>
          <a:off x="4660710" y="1310185"/>
          <a:ext cx="4227394" cy="2770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157710319"/>
              </p:ext>
            </p:extLst>
          </p:nvPr>
        </p:nvGraphicFramePr>
        <p:xfrm>
          <a:off x="2020295" y="4126173"/>
          <a:ext cx="4857750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7872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/>
          <p:cNvSpPr/>
          <p:nvPr/>
        </p:nvSpPr>
        <p:spPr>
          <a:xfrm>
            <a:off x="327546" y="327546"/>
            <a:ext cx="84616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анализа полученных данных: 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20 дошкольников 10 детей составили контрольную группу исследования, 10 детей – экспериментальную группу. Распределяли детей методом выравнивания групп, основанным на выравнивании частотных распределений. Испытуемые распределяются по группам таким образом, чтобы было гарантировано наличие в каждой группе одних и тех же средних характеристик и одинаковое распределение каждой характеристики. По результатам диагностики в двух выборках дети распределились следующим образом.</a:t>
            </a:r>
            <a:endParaRPr lang="ru-RU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Группа 41"/>
          <p:cNvGrpSpPr>
            <a:grpSpLocks/>
          </p:cNvGrpSpPr>
          <p:nvPr/>
        </p:nvGrpSpPr>
        <p:grpSpPr>
          <a:xfrm>
            <a:off x="1633004" y="3423872"/>
            <a:ext cx="5622904" cy="1438277"/>
            <a:chOff x="0" y="0"/>
            <a:chExt cx="5622904" cy="1438485"/>
          </a:xfrm>
        </p:grpSpPr>
        <p:sp>
          <p:nvSpPr>
            <p:cNvPr id="43" name="Rectangle 2681"/>
            <p:cNvSpPr/>
            <p:nvPr/>
          </p:nvSpPr>
          <p:spPr>
            <a:xfrm>
              <a:off x="5563616" y="1175961"/>
              <a:ext cx="59288" cy="26252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>
                  <a:effectLst/>
                  <a:latin typeface="Calibri"/>
                  <a:ea typeface="Calibri"/>
                  <a:cs typeface="Times New Roman"/>
                </a:rPr>
                <a:t> </a:t>
              </a:r>
            </a:p>
          </p:txBody>
        </p:sp>
        <p:sp>
          <p:nvSpPr>
            <p:cNvPr id="44" name="Shape 2696"/>
            <p:cNvSpPr/>
            <p:nvPr/>
          </p:nvSpPr>
          <p:spPr>
            <a:xfrm>
              <a:off x="540766" y="530415"/>
              <a:ext cx="4040124" cy="0"/>
            </a:xfrm>
            <a:custGeom>
              <a:avLst/>
              <a:gdLst/>
              <a:ahLst/>
              <a:cxnLst/>
              <a:rect l="0" t="0" r="0" b="0"/>
              <a:pathLst>
                <a:path w="4040124">
                  <a:moveTo>
                    <a:pt x="0" y="0"/>
                  </a:moveTo>
                  <a:lnTo>
                    <a:pt x="4040124" y="0"/>
                  </a:lnTo>
                </a:path>
              </a:pathLst>
            </a:custGeom>
            <a:noFill/>
            <a:ln w="9144" cap="flat" cmpd="sng" algn="ctr">
              <a:solidFill>
                <a:srgbClr val="868686"/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5" name="Shape 2697"/>
            <p:cNvSpPr/>
            <p:nvPr/>
          </p:nvSpPr>
          <p:spPr>
            <a:xfrm>
              <a:off x="540766" y="141795"/>
              <a:ext cx="4040124" cy="0"/>
            </a:xfrm>
            <a:custGeom>
              <a:avLst/>
              <a:gdLst/>
              <a:ahLst/>
              <a:cxnLst/>
              <a:rect l="0" t="0" r="0" b="0"/>
              <a:pathLst>
                <a:path w="4040124">
                  <a:moveTo>
                    <a:pt x="0" y="0"/>
                  </a:moveTo>
                  <a:lnTo>
                    <a:pt x="4040124" y="0"/>
                  </a:lnTo>
                </a:path>
              </a:pathLst>
            </a:custGeom>
            <a:noFill/>
            <a:ln w="9144" cap="flat" cmpd="sng" algn="ctr">
              <a:solidFill>
                <a:srgbClr val="868686"/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ru-RU"/>
            </a:p>
          </p:txBody>
        </p:sp>
        <p:pic>
          <p:nvPicPr>
            <p:cNvPr id="46" name="Picture 68930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110234" y="462343"/>
              <a:ext cx="877824" cy="457200"/>
            </a:xfrm>
            <a:prstGeom prst="rect">
              <a:avLst/>
            </a:prstGeom>
          </p:spPr>
        </p:pic>
        <p:pic>
          <p:nvPicPr>
            <p:cNvPr id="47" name="Picture 68931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133090" y="516191"/>
              <a:ext cx="874776" cy="405385"/>
            </a:xfrm>
            <a:prstGeom prst="rect">
              <a:avLst/>
            </a:prstGeom>
          </p:spPr>
        </p:pic>
        <p:pic>
          <p:nvPicPr>
            <p:cNvPr id="48" name="Picture 68932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110234" y="138240"/>
              <a:ext cx="877824" cy="393192"/>
            </a:xfrm>
            <a:prstGeom prst="rect">
              <a:avLst/>
            </a:prstGeom>
          </p:spPr>
        </p:pic>
        <p:pic>
          <p:nvPicPr>
            <p:cNvPr id="49" name="Picture 68933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3133090" y="138240"/>
              <a:ext cx="874776" cy="448056"/>
            </a:xfrm>
            <a:prstGeom prst="rect">
              <a:avLst/>
            </a:prstGeom>
          </p:spPr>
        </p:pic>
        <p:pic>
          <p:nvPicPr>
            <p:cNvPr id="50" name="Picture 68934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141730" y="468440"/>
              <a:ext cx="810768" cy="451103"/>
            </a:xfrm>
            <a:prstGeom prst="rect">
              <a:avLst/>
            </a:prstGeom>
          </p:spPr>
        </p:pic>
        <p:pic>
          <p:nvPicPr>
            <p:cNvPr id="51" name="Picture 68935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3161538" y="400004"/>
              <a:ext cx="813816" cy="518524"/>
            </a:xfrm>
            <a:prstGeom prst="rect">
              <a:avLst/>
            </a:prstGeom>
          </p:spPr>
        </p:pic>
        <p:pic>
          <p:nvPicPr>
            <p:cNvPr id="52" name="Picture 68936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1141730" y="138240"/>
              <a:ext cx="810768" cy="338327"/>
            </a:xfrm>
            <a:prstGeom prst="rect">
              <a:avLst/>
            </a:prstGeom>
          </p:spPr>
        </p:pic>
        <p:pic>
          <p:nvPicPr>
            <p:cNvPr id="53" name="Picture 68937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3161538" y="138240"/>
              <a:ext cx="813816" cy="393192"/>
            </a:xfrm>
            <a:prstGeom prst="rect">
              <a:avLst/>
            </a:prstGeom>
          </p:spPr>
        </p:pic>
        <p:sp>
          <p:nvSpPr>
            <p:cNvPr id="54" name="Shape 2714"/>
            <p:cNvSpPr/>
            <p:nvPr/>
          </p:nvSpPr>
          <p:spPr>
            <a:xfrm>
              <a:off x="540766" y="141795"/>
              <a:ext cx="0" cy="778764"/>
            </a:xfrm>
            <a:custGeom>
              <a:avLst/>
              <a:gdLst/>
              <a:ahLst/>
              <a:cxnLst/>
              <a:rect l="0" t="0" r="0" b="0"/>
              <a:pathLst>
                <a:path h="778764">
                  <a:moveTo>
                    <a:pt x="0" y="778764"/>
                  </a:moveTo>
                  <a:lnTo>
                    <a:pt x="0" y="0"/>
                  </a:lnTo>
                </a:path>
              </a:pathLst>
            </a:custGeom>
            <a:noFill/>
            <a:ln w="9144" cap="flat" cmpd="sng" algn="ctr">
              <a:solidFill>
                <a:srgbClr val="868686"/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5" name="Shape 2715"/>
            <p:cNvSpPr/>
            <p:nvPr/>
          </p:nvSpPr>
          <p:spPr>
            <a:xfrm>
              <a:off x="501142" y="920559"/>
              <a:ext cx="39624" cy="0"/>
            </a:xfrm>
            <a:custGeom>
              <a:avLst/>
              <a:gdLst/>
              <a:ahLst/>
              <a:cxnLst/>
              <a:rect l="0" t="0" r="0" b="0"/>
              <a:pathLst>
                <a:path w="39624">
                  <a:moveTo>
                    <a:pt x="0" y="0"/>
                  </a:moveTo>
                  <a:lnTo>
                    <a:pt x="39624" y="0"/>
                  </a:lnTo>
                </a:path>
              </a:pathLst>
            </a:custGeom>
            <a:noFill/>
            <a:ln w="9144" cap="flat" cmpd="sng" algn="ctr">
              <a:solidFill>
                <a:srgbClr val="868686"/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6" name="Shape 2716"/>
            <p:cNvSpPr/>
            <p:nvPr/>
          </p:nvSpPr>
          <p:spPr>
            <a:xfrm>
              <a:off x="501142" y="530415"/>
              <a:ext cx="39624" cy="0"/>
            </a:xfrm>
            <a:custGeom>
              <a:avLst/>
              <a:gdLst/>
              <a:ahLst/>
              <a:cxnLst/>
              <a:rect l="0" t="0" r="0" b="0"/>
              <a:pathLst>
                <a:path w="39624">
                  <a:moveTo>
                    <a:pt x="0" y="0"/>
                  </a:moveTo>
                  <a:lnTo>
                    <a:pt x="39624" y="0"/>
                  </a:lnTo>
                </a:path>
              </a:pathLst>
            </a:custGeom>
            <a:noFill/>
            <a:ln w="9144" cap="flat" cmpd="sng" algn="ctr">
              <a:solidFill>
                <a:srgbClr val="868686"/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7" name="Shape 2717"/>
            <p:cNvSpPr/>
            <p:nvPr/>
          </p:nvSpPr>
          <p:spPr>
            <a:xfrm>
              <a:off x="501142" y="141795"/>
              <a:ext cx="39624" cy="0"/>
            </a:xfrm>
            <a:custGeom>
              <a:avLst/>
              <a:gdLst/>
              <a:ahLst/>
              <a:cxnLst/>
              <a:rect l="0" t="0" r="0" b="0"/>
              <a:pathLst>
                <a:path w="39624">
                  <a:moveTo>
                    <a:pt x="0" y="0"/>
                  </a:moveTo>
                  <a:lnTo>
                    <a:pt x="39624" y="0"/>
                  </a:lnTo>
                </a:path>
              </a:pathLst>
            </a:custGeom>
            <a:noFill/>
            <a:ln w="9144" cap="flat" cmpd="sng" algn="ctr">
              <a:solidFill>
                <a:srgbClr val="868686"/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8" name="Shape 2718"/>
            <p:cNvSpPr/>
            <p:nvPr/>
          </p:nvSpPr>
          <p:spPr>
            <a:xfrm>
              <a:off x="540766" y="920559"/>
              <a:ext cx="4040124" cy="0"/>
            </a:xfrm>
            <a:custGeom>
              <a:avLst/>
              <a:gdLst/>
              <a:ahLst/>
              <a:cxnLst/>
              <a:rect l="0" t="0" r="0" b="0"/>
              <a:pathLst>
                <a:path w="4040124">
                  <a:moveTo>
                    <a:pt x="0" y="0"/>
                  </a:moveTo>
                  <a:lnTo>
                    <a:pt x="4040124" y="0"/>
                  </a:lnTo>
                </a:path>
              </a:pathLst>
            </a:custGeom>
            <a:noFill/>
            <a:ln w="9144" cap="flat" cmpd="sng" algn="ctr">
              <a:solidFill>
                <a:srgbClr val="868686"/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9" name="Shape 2719"/>
            <p:cNvSpPr/>
            <p:nvPr/>
          </p:nvSpPr>
          <p:spPr>
            <a:xfrm>
              <a:off x="540766" y="920559"/>
              <a:ext cx="0" cy="41148"/>
            </a:xfrm>
            <a:custGeom>
              <a:avLst/>
              <a:gdLst/>
              <a:ahLst/>
              <a:cxnLst/>
              <a:rect l="0" t="0" r="0" b="0"/>
              <a:pathLst>
                <a:path h="41148">
                  <a:moveTo>
                    <a:pt x="0" y="0"/>
                  </a:moveTo>
                  <a:lnTo>
                    <a:pt x="0" y="41148"/>
                  </a:lnTo>
                </a:path>
              </a:pathLst>
            </a:custGeom>
            <a:noFill/>
            <a:ln w="9144" cap="flat" cmpd="sng" algn="ctr">
              <a:solidFill>
                <a:srgbClr val="868686"/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0" name="Shape 2720"/>
            <p:cNvSpPr/>
            <p:nvPr/>
          </p:nvSpPr>
          <p:spPr>
            <a:xfrm>
              <a:off x="2561590" y="920559"/>
              <a:ext cx="0" cy="41148"/>
            </a:xfrm>
            <a:custGeom>
              <a:avLst/>
              <a:gdLst/>
              <a:ahLst/>
              <a:cxnLst/>
              <a:rect l="0" t="0" r="0" b="0"/>
              <a:pathLst>
                <a:path h="41148">
                  <a:moveTo>
                    <a:pt x="0" y="0"/>
                  </a:moveTo>
                  <a:lnTo>
                    <a:pt x="0" y="41148"/>
                  </a:lnTo>
                </a:path>
              </a:pathLst>
            </a:custGeom>
            <a:noFill/>
            <a:ln w="9144" cap="flat" cmpd="sng" algn="ctr">
              <a:solidFill>
                <a:srgbClr val="868686"/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1" name="Shape 2721"/>
            <p:cNvSpPr/>
            <p:nvPr/>
          </p:nvSpPr>
          <p:spPr>
            <a:xfrm>
              <a:off x="4580890" y="920559"/>
              <a:ext cx="0" cy="41148"/>
            </a:xfrm>
            <a:custGeom>
              <a:avLst/>
              <a:gdLst/>
              <a:ahLst/>
              <a:cxnLst/>
              <a:rect l="0" t="0" r="0" b="0"/>
              <a:pathLst>
                <a:path h="41148">
                  <a:moveTo>
                    <a:pt x="0" y="0"/>
                  </a:moveTo>
                  <a:lnTo>
                    <a:pt x="0" y="41148"/>
                  </a:lnTo>
                </a:path>
              </a:pathLst>
            </a:custGeom>
            <a:noFill/>
            <a:ln w="9144" cap="flat" cmpd="sng" algn="ctr">
              <a:solidFill>
                <a:srgbClr val="868686"/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2" name="Rectangle 2722"/>
            <p:cNvSpPr/>
            <p:nvPr/>
          </p:nvSpPr>
          <p:spPr>
            <a:xfrm>
              <a:off x="1506347" y="625919"/>
              <a:ext cx="120235" cy="24154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 b="1">
                  <a:effectLst/>
                  <a:latin typeface="Calibri"/>
                  <a:ea typeface="Calibri"/>
                  <a:cs typeface="Calibri"/>
                </a:rPr>
                <a:t>6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63" name="Rectangle 2723"/>
            <p:cNvSpPr/>
            <p:nvPr/>
          </p:nvSpPr>
          <p:spPr>
            <a:xfrm>
              <a:off x="3526536" y="653986"/>
              <a:ext cx="120235" cy="24154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 b="1">
                  <a:effectLst/>
                  <a:latin typeface="Calibri"/>
                  <a:ea typeface="Calibri"/>
                  <a:cs typeface="Calibri"/>
                </a:rPr>
                <a:t>5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64" name="Rectangle 2724"/>
            <p:cNvSpPr/>
            <p:nvPr/>
          </p:nvSpPr>
          <p:spPr>
            <a:xfrm>
              <a:off x="1506347" y="236029"/>
              <a:ext cx="120235" cy="24155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 b="1">
                  <a:effectLst/>
                  <a:latin typeface="Calibri"/>
                  <a:ea typeface="Calibri"/>
                  <a:cs typeface="Calibri"/>
                </a:rPr>
                <a:t>4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65" name="Rectangle 2725"/>
            <p:cNvSpPr/>
            <p:nvPr/>
          </p:nvSpPr>
          <p:spPr>
            <a:xfrm>
              <a:off x="3526536" y="263842"/>
              <a:ext cx="120235" cy="24154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 b="1">
                  <a:effectLst/>
                  <a:latin typeface="Calibri"/>
                  <a:ea typeface="Calibri"/>
                  <a:cs typeface="Calibri"/>
                </a:rPr>
                <a:t>5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66" name="Rectangle 58751"/>
            <p:cNvSpPr/>
            <p:nvPr/>
          </p:nvSpPr>
          <p:spPr>
            <a:xfrm>
              <a:off x="268605" y="862901"/>
              <a:ext cx="85295" cy="17135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effectLst/>
                  <a:latin typeface="Calibri"/>
                  <a:ea typeface="Calibri"/>
                  <a:cs typeface="Calibri"/>
                </a:rPr>
                <a:t>0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67" name="Rectangle 58752"/>
            <p:cNvSpPr/>
            <p:nvPr/>
          </p:nvSpPr>
          <p:spPr>
            <a:xfrm>
              <a:off x="332613" y="862901"/>
              <a:ext cx="120288" cy="17135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effectLst/>
                  <a:latin typeface="Calibri"/>
                  <a:ea typeface="Calibri"/>
                  <a:cs typeface="Calibri"/>
                </a:rPr>
                <a:t>%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68" name="Rectangle 58749"/>
            <p:cNvSpPr/>
            <p:nvPr/>
          </p:nvSpPr>
          <p:spPr>
            <a:xfrm>
              <a:off x="204597" y="473011"/>
              <a:ext cx="170426" cy="17135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effectLst/>
                  <a:latin typeface="Calibri"/>
                  <a:ea typeface="Calibri"/>
                  <a:cs typeface="Calibri"/>
                </a:rPr>
                <a:t>50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69" name="Rectangle 58750"/>
            <p:cNvSpPr/>
            <p:nvPr/>
          </p:nvSpPr>
          <p:spPr>
            <a:xfrm>
              <a:off x="332613" y="473011"/>
              <a:ext cx="120288" cy="17135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effectLst/>
                  <a:latin typeface="Calibri"/>
                  <a:ea typeface="Calibri"/>
                  <a:cs typeface="Calibri"/>
                </a:rPr>
                <a:t>%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70" name="Rectangle 58747"/>
            <p:cNvSpPr/>
            <p:nvPr/>
          </p:nvSpPr>
          <p:spPr>
            <a:xfrm>
              <a:off x="140208" y="82867"/>
              <a:ext cx="255556" cy="17135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effectLst/>
                  <a:latin typeface="Calibri"/>
                  <a:ea typeface="Calibri"/>
                  <a:cs typeface="Calibri"/>
                </a:rPr>
                <a:t>100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71" name="Rectangle 58748"/>
            <p:cNvSpPr/>
            <p:nvPr/>
          </p:nvSpPr>
          <p:spPr>
            <a:xfrm>
              <a:off x="332232" y="82867"/>
              <a:ext cx="120288" cy="17135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effectLst/>
                  <a:latin typeface="Calibri"/>
                  <a:ea typeface="Calibri"/>
                  <a:cs typeface="Calibri"/>
                </a:rPr>
                <a:t>%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72" name="Rectangle 2729"/>
            <p:cNvSpPr/>
            <p:nvPr/>
          </p:nvSpPr>
          <p:spPr>
            <a:xfrm>
              <a:off x="1007110" y="1065213"/>
              <a:ext cx="1445638" cy="17135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effectLst/>
                  <a:latin typeface="Calibri"/>
                  <a:ea typeface="Calibri"/>
                  <a:cs typeface="Calibri"/>
                </a:rPr>
                <a:t>Контрольная группа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73" name="Rectangle 2730"/>
            <p:cNvSpPr/>
            <p:nvPr/>
          </p:nvSpPr>
          <p:spPr>
            <a:xfrm>
              <a:off x="2833751" y="1065213"/>
              <a:ext cx="1960435" cy="17135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effectLst/>
                  <a:latin typeface="Calibri"/>
                  <a:ea typeface="Calibri"/>
                  <a:cs typeface="Calibri"/>
                </a:rPr>
                <a:t>Экспериментальная группа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pic>
          <p:nvPicPr>
            <p:cNvPr id="74" name="Picture 2732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4769866" y="502982"/>
              <a:ext cx="86868" cy="91440"/>
            </a:xfrm>
            <a:prstGeom prst="rect">
              <a:avLst/>
            </a:prstGeom>
          </p:spPr>
        </p:pic>
        <p:sp>
          <p:nvSpPr>
            <p:cNvPr id="75" name="Rectangle 2733"/>
            <p:cNvSpPr/>
            <p:nvPr/>
          </p:nvSpPr>
          <p:spPr>
            <a:xfrm>
              <a:off x="4885690" y="493713"/>
              <a:ext cx="729128" cy="17135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effectLst/>
                  <a:latin typeface="Calibri"/>
                  <a:ea typeface="Calibri"/>
                  <a:cs typeface="Calibri"/>
                </a:rPr>
                <a:t>Мальчики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pic>
          <p:nvPicPr>
            <p:cNvPr id="76" name="Picture 2735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4769866" y="731583"/>
              <a:ext cx="86868" cy="91440"/>
            </a:xfrm>
            <a:prstGeom prst="rect">
              <a:avLst/>
            </a:prstGeom>
          </p:spPr>
        </p:pic>
        <p:sp>
          <p:nvSpPr>
            <p:cNvPr id="77" name="Rectangle 2736"/>
            <p:cNvSpPr/>
            <p:nvPr/>
          </p:nvSpPr>
          <p:spPr>
            <a:xfrm>
              <a:off x="4885690" y="723582"/>
              <a:ext cx="609681" cy="17135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>
                  <a:effectLst/>
                  <a:latin typeface="Calibri"/>
                  <a:ea typeface="Calibri"/>
                  <a:cs typeface="Calibri"/>
                </a:rPr>
                <a:t>Девочки</a:t>
              </a:r>
              <a:endParaRPr lang="ru-RU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78" name="Shape 2737"/>
            <p:cNvSpPr/>
            <p:nvPr/>
          </p:nvSpPr>
          <p:spPr>
            <a:xfrm>
              <a:off x="0" y="0"/>
              <a:ext cx="5562600" cy="1333437"/>
            </a:xfrm>
            <a:custGeom>
              <a:avLst/>
              <a:gdLst/>
              <a:ahLst/>
              <a:cxnLst/>
              <a:rect l="0" t="0" r="0" b="0"/>
              <a:pathLst>
                <a:path w="5562600" h="1333437">
                  <a:moveTo>
                    <a:pt x="5562600" y="0"/>
                  </a:moveTo>
                  <a:lnTo>
                    <a:pt x="5562600" y="1333437"/>
                  </a:lnTo>
                  <a:lnTo>
                    <a:pt x="0" y="1333437"/>
                  </a:lnTo>
                  <a:lnTo>
                    <a:pt x="0" y="0"/>
                  </a:lnTo>
                </a:path>
              </a:pathLst>
            </a:custGeom>
            <a:noFill/>
            <a:ln w="12700" cap="flat" cmpd="sng" algn="ctr">
              <a:solidFill>
                <a:srgbClr val="868686"/>
              </a:solidFill>
              <a:prstDash val="solid"/>
              <a:round/>
            </a:ln>
            <a:effectLst/>
          </p:spPr>
          <p:txBody>
            <a:bodyPr/>
            <a:lstStyle/>
            <a:p>
              <a:endParaRPr lang="ru-RU">
                <a:ln>
                  <a:solidFill>
                    <a:schemeClr val="tx1"/>
                  </a:solidFill>
                </a:ln>
              </a:endParaRPr>
            </a:p>
          </p:txBody>
        </p:sp>
      </p:grpSp>
      <p:sp>
        <p:nvSpPr>
          <p:cNvPr id="79" name="Прямоугольник 78"/>
          <p:cNvSpPr/>
          <p:nvPr/>
        </p:nvSpPr>
        <p:spPr>
          <a:xfrm>
            <a:off x="327546" y="4959956"/>
            <a:ext cx="84616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Очевидно, что контрольная и экспериментальная группы практически идентичны по гендерному составу. 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целью повысить уровень развития ранее исследованных показателей, была составлена программа дидактических игр и упражнений, направленных на развитие памяти старших дошкольников </a:t>
            </a:r>
          </a:p>
        </p:txBody>
      </p:sp>
    </p:spTree>
    <p:extLst>
      <p:ext uri="{BB962C8B-B14F-4D97-AF65-F5344CB8AC3E}">
        <p14:creationId xmlns:p14="http://schemas.microsoft.com/office/powerpoint/2010/main" val="3730414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82954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523" y="0"/>
            <a:ext cx="308295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046" y="0"/>
            <a:ext cx="308295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0251" y="5513694"/>
            <a:ext cx="8570794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целью повысить уровень развития ранее исследованных показателей, была составлена программа дидактических игр и упражнений, направленных на развитие памяти старших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986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8295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523" y="0"/>
            <a:ext cx="3082954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046" y="0"/>
            <a:ext cx="3082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05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7073" y="358591"/>
            <a:ext cx="85230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2.4. Анализ результатов исследования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реализации программы мы вновь провели диагностическое исследование с детьми обоих групп.</a:t>
            </a:r>
            <a:endParaRPr lang="ru-RU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696877957"/>
              </p:ext>
            </p:extLst>
          </p:nvPr>
        </p:nvGraphicFramePr>
        <p:xfrm>
          <a:off x="307073" y="1642280"/>
          <a:ext cx="4261513" cy="2621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07073" y="4263872"/>
            <a:ext cx="42615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Рис.4. Результаты методики «Запоминание картинок и предметов» в экспериментальной группе</a:t>
            </a:r>
            <a:endParaRPr lang="ru-RU" sz="1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61303061"/>
              </p:ext>
            </p:extLst>
          </p:nvPr>
        </p:nvGraphicFramePr>
        <p:xfrm>
          <a:off x="4568586" y="2949137"/>
          <a:ext cx="4261514" cy="2629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568586" y="5601353"/>
            <a:ext cx="42615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5. Результаты методики «Запоминание картинок и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предметов»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контрольной группе</a:t>
            </a:r>
            <a:endParaRPr lang="ru-RU" sz="1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457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538" y="410308"/>
            <a:ext cx="81240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сложная психическая деятельность. В ее составе можно выделить отдельные процессы. Основные из них - запоминание, сохранение (и соответственно забывание), воспроизведение и узнавание.</a:t>
            </a:r>
          </a:p>
        </p:txBody>
      </p:sp>
      <p:pic>
        <p:nvPicPr>
          <p:cNvPr id="1026" name="Picture 2" descr="https://avatars.mds.yandex.net/i?id=11f423de9456247797f62fe053f666a0_l-4980892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17" b="97521" l="10000" r="90000">
                        <a14:foregroundMark x1="82947" y1="59917" x2="81579" y2="58127"/>
                        <a14:foregroundMark x1="74211" y1="43251" x2="74211" y2="43251"/>
                        <a14:foregroundMark x1="63789" y1="32782" x2="63789" y2="32782"/>
                        <a14:foregroundMark x1="49158" y1="21212" x2="49158" y2="21212"/>
                        <a14:foregroundMark x1="27158" y1="21763" x2="27158" y2="21763"/>
                        <a14:foregroundMark x1="16211" y1="38430" x2="16211" y2="38430"/>
                        <a14:foregroundMark x1="19789" y1="41736" x2="19789" y2="41736"/>
                        <a14:foregroundMark x1="51263" y1="24518" x2="51263" y2="24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755" y="2657077"/>
            <a:ext cx="5149655" cy="393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33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2" r="27015"/>
          <a:stretch/>
        </p:blipFill>
        <p:spPr bwMode="auto">
          <a:xfrm>
            <a:off x="109181" y="163773"/>
            <a:ext cx="8959313" cy="656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1929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38"/>
          <a:stretch/>
        </p:blipFill>
        <p:spPr bwMode="auto">
          <a:xfrm>
            <a:off x="163776" y="193376"/>
            <a:ext cx="4421872" cy="649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2" b="23779"/>
          <a:stretch/>
        </p:blipFill>
        <p:spPr bwMode="auto">
          <a:xfrm>
            <a:off x="4681183" y="193375"/>
            <a:ext cx="4339986" cy="649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7696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334270874"/>
              </p:ext>
            </p:extLst>
          </p:nvPr>
        </p:nvGraphicFramePr>
        <p:xfrm>
          <a:off x="287029" y="645992"/>
          <a:ext cx="4394152" cy="2643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07075" y="3429000"/>
            <a:ext cx="42785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Рис.6. Результаты методики «10 слов» в экспериментальной группе</a:t>
            </a:r>
            <a:endParaRPr lang="ru-RU" sz="1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948477706"/>
              </p:ext>
            </p:extLst>
          </p:nvPr>
        </p:nvGraphicFramePr>
        <p:xfrm>
          <a:off x="4688005" y="2127913"/>
          <a:ext cx="4258101" cy="2602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681180" y="4793552"/>
            <a:ext cx="42649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7. Результаты методики «10 слов»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контрольной группе</a:t>
            </a:r>
            <a:endParaRPr lang="ru-RU" sz="1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13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" b="27624"/>
          <a:stretch/>
        </p:blipFill>
        <p:spPr bwMode="auto">
          <a:xfrm>
            <a:off x="122831" y="109181"/>
            <a:ext cx="4211443" cy="666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" b="30889"/>
          <a:stretch/>
        </p:blipFill>
        <p:spPr bwMode="auto">
          <a:xfrm>
            <a:off x="4515727" y="109181"/>
            <a:ext cx="4491796" cy="6666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40385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108880575"/>
              </p:ext>
            </p:extLst>
          </p:nvPr>
        </p:nvGraphicFramePr>
        <p:xfrm>
          <a:off x="341621" y="659640"/>
          <a:ext cx="4284970" cy="2623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48018" y="3283256"/>
            <a:ext cx="43741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Рис.8. Результаты методики «Узнай фигуры» в экспериментальной группе</a:t>
            </a:r>
            <a:endParaRPr lang="ru-RU" sz="1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038972008"/>
              </p:ext>
            </p:extLst>
          </p:nvPr>
        </p:nvGraphicFramePr>
        <p:xfrm>
          <a:off x="4626591" y="1975345"/>
          <a:ext cx="4217159" cy="2615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626590" y="4605067"/>
            <a:ext cx="42103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9. Результаты методики «Узнай фигуры»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контрольной группе</a:t>
            </a:r>
            <a:endParaRPr lang="ru-RU" sz="1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5498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" b="28521"/>
          <a:stretch/>
        </p:blipFill>
        <p:spPr bwMode="auto">
          <a:xfrm>
            <a:off x="191072" y="109182"/>
            <a:ext cx="4315808" cy="661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1" b="25641"/>
          <a:stretch/>
        </p:blipFill>
        <p:spPr bwMode="auto">
          <a:xfrm>
            <a:off x="4680145" y="109181"/>
            <a:ext cx="4309670" cy="661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4356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1664" y="375778"/>
            <a:ext cx="845478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ровень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памяти у детей контрольной группы практически не изменился. Далее, мы сравнили результаты методик в контрольной и экспериментальной группе, после реализации программы для развития памяти старших дошкольников в экспериментальной группе и отразили их на рисунках 10-12.</a:t>
            </a:r>
            <a:endParaRPr lang="ru-RU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211244350"/>
              </p:ext>
            </p:extLst>
          </p:nvPr>
        </p:nvGraphicFramePr>
        <p:xfrm>
          <a:off x="1845858" y="2006994"/>
          <a:ext cx="5605820" cy="3785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876566" y="5792422"/>
            <a:ext cx="5561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Рис.10. Результаты методики «Запоминание картинок и предметов» в контрольной и экспериментальной группе.</a:t>
            </a:r>
            <a:endParaRPr lang="ru-RU" sz="1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5663821" y="2811439"/>
            <a:ext cx="1241946" cy="19925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35494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691772636"/>
              </p:ext>
            </p:extLst>
          </p:nvPr>
        </p:nvGraphicFramePr>
        <p:xfrm>
          <a:off x="232012" y="191069"/>
          <a:ext cx="5486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33262204"/>
              </p:ext>
            </p:extLst>
          </p:nvPr>
        </p:nvGraphicFramePr>
        <p:xfrm>
          <a:off x="3384645" y="3493827"/>
          <a:ext cx="5486400" cy="3227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902656" y="262719"/>
            <a:ext cx="30366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Рис.11. Результаты методики «10 слов» в контрольной и экспериментальной группе.</a:t>
            </a:r>
            <a:endParaRPr lang="ru-RU" sz="1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8835" y="5855142"/>
            <a:ext cx="300933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Рис.12. Результаты методики «Узнай фигуры» в контрольной и экспериментальной группе</a:t>
            </a:r>
            <a:r>
              <a:rPr lang="ru-RU" i="1" dirty="0"/>
              <a:t>.</a:t>
            </a:r>
            <a:endParaRPr lang="ru-RU" dirty="0">
              <a:effectLst/>
            </a:endParaRPr>
          </a:p>
        </p:txBody>
      </p:sp>
      <p:sp>
        <p:nvSpPr>
          <p:cNvPr id="6" name="Стрелка вправо 5"/>
          <p:cNvSpPr/>
          <p:nvPr/>
        </p:nvSpPr>
        <p:spPr>
          <a:xfrm rot="9534869">
            <a:off x="6033158" y="1140620"/>
            <a:ext cx="941695" cy="900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20334228">
            <a:off x="2175922" y="4815101"/>
            <a:ext cx="941695" cy="900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111690" y="1105471"/>
            <a:ext cx="2552131" cy="15694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6141493" y="5513696"/>
            <a:ext cx="2197289" cy="5459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1162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6130" y="327252"/>
            <a:ext cx="85093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 </a:t>
            </a:r>
            <a:endParaRPr lang="ru-RU" dirty="0"/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по рисункам мы видим положительную динамику в экспериментальной группе, после реализации программы. Цель нашей работы достигнута, гипотеза доказана</a:t>
            </a:r>
            <a:r>
              <a:rPr lang="ru-RU" dirty="0"/>
              <a:t>.</a:t>
            </a:r>
            <a:endParaRPr lang="ru-RU" dirty="0">
              <a:effectLst/>
            </a:endParaRPr>
          </a:p>
        </p:txBody>
      </p:sp>
      <p:pic>
        <p:nvPicPr>
          <p:cNvPr id="3" name="Picture 2" descr="https://avatars.mds.yandex.net/i?id=11f423de9456247797f62fe053f666a0_l-4980892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17" b="97521" l="10000" r="90000">
                        <a14:foregroundMark x1="82947" y1="59917" x2="81579" y2="58127"/>
                        <a14:foregroundMark x1="74211" y1="43251" x2="74211" y2="43251"/>
                        <a14:foregroundMark x1="63789" y1="32782" x2="63789" y2="32782"/>
                        <a14:foregroundMark x1="49158" y1="21212" x2="49158" y2="21212"/>
                        <a14:foregroundMark x1="27158" y1="21763" x2="27158" y2="21763"/>
                        <a14:foregroundMark x1="16211" y1="38430" x2="16211" y2="38430"/>
                        <a14:foregroundMark x1="19789" y1="41736" x2="19789" y2="41736"/>
                        <a14:foregroundMark x1="51263" y1="24518" x2="51263" y2="24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251" y="1680174"/>
            <a:ext cx="6163734" cy="471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8410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64114" y="323713"/>
            <a:ext cx="18769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lang="ru-RU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1193" y="982638"/>
            <a:ext cx="837972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педагогами в своей работе с детьми старшего дошкольного возраста составленный  нами комплекс дидактических игр и упражнений качественно повлияет: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развитие способности детей легко заучивать наизусть какое-либо стихотворение или сказку;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развития умения ребенка запомнить пропущенную деталь при пересказе сказки, текста;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развитие умения детей анализировать, сравнивать, выделять в предметах свойства и признаки;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развитие у детей творческого воображения и творческой активности.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1192" y="4584848"/>
            <a:ext cx="83797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 о том, что старшие дошкольники, участвовавшие в развивающих дидактических играх и упражнениях, продемонстрируют статистически более высокий уровень развития свойств памяти, по сравнению со старшими дошкольниками, не участвовавшими, в развивающих мероприятиях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подтвердилась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благодаря сравнению контрольной и экспериментальной группы после проведения комплекса развивающих дидактических игр и упражнений и повторной диагностики.</a:t>
            </a:r>
            <a:endParaRPr lang="ru-RU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404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63815" y="368783"/>
            <a:ext cx="5134708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Изучение проблем развития детской памяти в настоящее время чрезвычайно актуально. Технический прогресс привел к тому, что современные дети вынуждены гораздо быстрее, чем их сверстники лет 50 назад,  адаптироваться к условиям взрослой, технически насыщенной жизни. Для того чтобы такой опыт не стал для ребенка невыносимой обузой, чрезвычайно важно грамотно и своевременно дать ребенку в руки механизм, позволяющий ему быстро и четко справляться с поступающей информацией, “сортировать” и  использовать её.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econet.ru/media/559/kindeditor/image/201307/201307201055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1" b="99059" l="1824" r="73765">
                        <a14:foregroundMark x1="51412" y1="23353" x2="51412" y2="23353"/>
                        <a14:foregroundMark x1="51412" y1="14235" x2="51412" y2="14235"/>
                        <a14:foregroundMark x1="49588" y1="10529" x2="49588" y2="10529"/>
                        <a14:foregroundMark x1="37294" y1="6294" x2="37294" y2="6294"/>
                        <a14:foregroundMark x1="39824" y1="9353" x2="39824" y2="9353"/>
                        <a14:foregroundMark x1="43176" y1="6529" x2="43176" y2="6529"/>
                        <a14:foregroundMark x1="51412" y1="10294" x2="51412" y2="10294"/>
                        <a14:foregroundMark x1="55235" y1="13529" x2="55235" y2="13529"/>
                        <a14:foregroundMark x1="56059" y1="20353" x2="56059" y2="20353"/>
                        <a14:foregroundMark x1="56824" y1="23118" x2="56824" y2="23118"/>
                        <a14:foregroundMark x1="54471" y1="25471" x2="54471" y2="25471"/>
                        <a14:foregroundMark x1="36471" y1="7000" x2="49353" y2="28529"/>
                        <a14:foregroundMark x1="39824" y1="6059" x2="57294" y2="24294"/>
                        <a14:foregroundMark x1="43176" y1="7235" x2="58353" y2="18471"/>
                        <a14:foregroundMark x1="47529" y1="8882" x2="55529" y2="12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66" y="1184032"/>
            <a:ext cx="4560277" cy="501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5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0261" y="241826"/>
            <a:ext cx="44591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использованных источников</a:t>
            </a:r>
            <a:endParaRPr lang="ru-RU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7421" y="641936"/>
            <a:ext cx="8816454" cy="629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Андреева А.Д. Современный дошкольник: возрастные нормы и жизненные реалии/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А.Д.Андреева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// Психолог в детском саду - 2010.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Божович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Л.И. Личность и её формирование в  детском возрасте: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психол.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[Текст] /Л.И.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Божович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М.: Просвещение, 1968.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Веракса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А.Н. Развитие памяти дошкольников /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А.Н.Веракса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// Современное дошкольное образование - М.: «Мозаика - Синтез» - 2008.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Гуткина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Н.И. Психологическая готовность к школе. - С.-Петербург: Питер, 2006г.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 Г.В. Основные аспекты развития памяти детей старшего дошкольного возраста посредством дидактической игры /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Г.В.Иванова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Э.В.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Басимова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// Сборник статей: «Актуальные проблемы начального, дошкольного и специального образования в условиях модернизации» - 2014.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Кузьмина Г.Н. Дидактическая игра как средство психического развития детей с ограниченными возможностями здоровья / Г.Н. Кузьмина, В.Н. Овечкина // Вестник Марийского государственного университета - 2015. - №2 (17).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Лурия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А.Р. Маленькая книжка о большой памяти. - Москва: 1994.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Михайлова Г.А. Приёмы педагогической техники, способствующие развитию памяти детей старшего дошкольного возраста / Г.А. Михайлова,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Г.Х.Кафиятуллова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Л.Д.Сирачёва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// Педагогический опыт: теория, методика, практика - 2016. - №1.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Немов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Р.С. Психология: Учебник для студентов высших педагогических учебных заведений. В 2-х книгах - 3 издание - Москва: Гуманитарный издательский центр ВЛАДОС, 1999г.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Полтавская Е.А. Моделирование процессов развития произвольной памяти у детей младшего школьного возраста в процессе дидактической игры /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Е.А.Полтавская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// Концепт - 2015. - №1.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Постникова О.В. Педагогические условия развития произвольной памяти у детей дошкольного возраста /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О.В.Постникова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// Молодой учёный - 2016.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Федосеева О.А. Использование игры как средства развития произвольной памяти младших школьников с нарушением интеллекта /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О.А.Федосеева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// Молодой учёный - 2013.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ресурсы: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"Psychology.ru": </a:t>
            </a:r>
            <a:r>
              <a:rPr lang="en-US" sz="13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http://www.psychology.ru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МГУ: </a:t>
            </a:r>
            <a:r>
              <a:rPr lang="en-US" sz="13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</a:t>
            </a:r>
            <a:r>
              <a:rPr lang="ru-RU" sz="13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sz="13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</a:t>
            </a:r>
            <a:r>
              <a:rPr lang="ru-RU" sz="13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sz="13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psy</a:t>
            </a:r>
            <a:r>
              <a:rPr lang="ru-RU" sz="13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sz="13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msu</a:t>
            </a:r>
            <a:r>
              <a:rPr lang="ru-RU" sz="13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sz="13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ru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https://infourok.ru/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https://www.defectologiya.pro/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https://www.child-psy.ru/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38392174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024" y="1078173"/>
            <a:ext cx="8106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 descr="https://sun9-15.userapi.com/impg/ev33zhb1ltAw7PlEEjWP7KeaHiOyS4sMcUoz6Q/JWqU1NbB51U.jpg?size=1280x720&amp;quality=95&amp;sign=f8e07f219fca02b55ac58f3c6835a784&amp;c_uniq_tag=nMAR_X6bX90UUp3v8zoIGQTY6jQxzb4G575C912OmNg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22" b="90000" l="10000" r="90000">
                        <a14:foregroundMark x1="40859" y1="18472" x2="40859" y2="18472"/>
                        <a14:foregroundMark x1="51328" y1="16250" x2="51328" y2="16250"/>
                        <a14:foregroundMark x1="45078" y1="31806" x2="45078" y2="31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19" y="2524837"/>
            <a:ext cx="8520816" cy="444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6459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8295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046" y="0"/>
            <a:ext cx="308295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543" y="0"/>
            <a:ext cx="3084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26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913" y="0"/>
            <a:ext cx="308491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84913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826" y="0"/>
            <a:ext cx="3084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87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727" y="491319"/>
            <a:ext cx="820230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исследования.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Изучить особенности развития памяти старших дошкольников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исследования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Память детей старшего дошкольного возраста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исследования.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Дидактические игры и упражнения, как способ развития памяти детей старшего дошкольного возраста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Целенаправленные занятия с детьми старшего дошкольного возраста способствуют наиболее эффективному развитию их памяти.</a:t>
            </a:r>
          </a:p>
          <a:p>
            <a:endParaRPr lang="ru-RU" dirty="0"/>
          </a:p>
        </p:txBody>
      </p:sp>
      <p:pic>
        <p:nvPicPr>
          <p:cNvPr id="3076" name="Picture 4" descr="https://i.ebayimg.com/images/g/fhYAAOSw~xRgNT6X/s-l4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26" y="3629796"/>
            <a:ext cx="4155079" cy="350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76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785" y="395785"/>
            <a:ext cx="821595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доказательства своей гипотезы я поставил перед собой следующие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Рассмотреть понятие «Память».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Выявить особенности развития памяти у детей старшего дошкольного возраста.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Экспериментальным путём определить уровни развития различных видов памяти у детей старшего дошкольного возраста.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Составить программу дидактических игр и упражнений, направленных на развитие памяти старших дошкольников.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память дошкольников, подготовить детей к обучению в школе и к выходу в самостоятельную жизнь.</a:t>
            </a:r>
          </a:p>
          <a:p>
            <a:pPr marL="457200" indent="-457200">
              <a:buFont typeface="+mj-lt"/>
              <a:buAutoNum type="arabicPeriod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skazka-arkhyz.ru/wp-content/uploads/2/2/e/22e617f30c38ae38f96ba63b5b620b3a.jpe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15" b="77273" l="10000" r="96947">
                        <a14:foregroundMark x1="30842" y1="26033" x2="30842" y2="26033"/>
                        <a14:foregroundMark x1="53684" y1="22865" x2="53684" y2="22865"/>
                        <a14:foregroundMark x1="61895" y1="31956" x2="61895" y2="31956"/>
                        <a14:foregroundMark x1="73789" y1="40771" x2="73789" y2="40771"/>
                        <a14:foregroundMark x1="32947" y1="20799" x2="32947" y2="20799"/>
                        <a14:foregroundMark x1="36316" y1="18044" x2="36316" y2="18044"/>
                        <a14:foregroundMark x1="78316" y1="39532" x2="78316" y2="39532"/>
                        <a14:foregroundMark x1="76842" y1="42287" x2="76842" y2="42287"/>
                        <a14:foregroundMark x1="77158" y1="49174" x2="77158" y2="49174"/>
                        <a14:foregroundMark x1="80842" y1="46281" x2="80842" y2="46281"/>
                        <a14:foregroundMark x1="81368" y1="66667" x2="81368" y2="66667"/>
                        <a14:foregroundMark x1="81684" y1="61157" x2="81684" y2="61157"/>
                        <a14:foregroundMark x1="86842" y1="61433" x2="86842" y2="61433"/>
                        <a14:foregroundMark x1="71684" y1="27961" x2="71684" y2="27961"/>
                        <a14:foregroundMark x1="72842" y1="26033" x2="72842" y2="26033"/>
                        <a14:foregroundMark x1="53684" y1="31129" x2="53684" y2="31129"/>
                        <a14:foregroundMark x1="64947" y1="33196" x2="64947" y2="33196"/>
                        <a14:foregroundMark x1="65895" y1="30028" x2="65895" y2="30028"/>
                        <a14:foregroundMark x1="19789" y1="41185" x2="19789" y2="41185"/>
                        <a14:foregroundMark x1="29263" y1="23554" x2="29263" y2="23554"/>
                        <a14:foregroundMark x1="34211" y1="39945" x2="34211" y2="39945"/>
                        <a14:foregroundMark x1="31158" y1="39118" x2="31158" y2="39118"/>
                        <a14:foregroundMark x1="31474" y1="37190" x2="31474" y2="37190"/>
                        <a14:foregroundMark x1="42421" y1="36364" x2="42421" y2="36364"/>
                        <a14:foregroundMark x1="20421" y1="38430" x2="20421" y2="38430"/>
                        <a14:foregroundMark x1="71053" y1="26033" x2="71053" y2="26033"/>
                        <a14:foregroundMark x1="53053" y1="19559" x2="53053" y2="19559"/>
                        <a14:foregroundMark x1="89053" y1="22865" x2="89053" y2="22865"/>
                        <a14:foregroundMark x1="85684" y1="27135" x2="85684" y2="27135"/>
                        <a14:foregroundMark x1="86000" y1="23967" x2="86000" y2="23967"/>
                        <a14:foregroundMark x1="85368" y1="20386" x2="85368" y2="20386"/>
                        <a14:foregroundMark x1="89895" y1="29614" x2="89895" y2="29614"/>
                        <a14:foregroundMark x1="90842" y1="29614" x2="90842" y2="23554"/>
                        <a14:foregroundMark x1="94842" y1="25207" x2="94842" y2="25207"/>
                        <a14:foregroundMark x1="39053" y1="20386" x2="39053" y2="20386"/>
                        <a14:foregroundMark x1="24737" y1="34022" x2="24737" y2="34022"/>
                        <a14:foregroundMark x1="22842" y1="32782" x2="22842" y2="32782"/>
                        <a14:foregroundMark x1="93263" y1="18871" x2="93263" y2="18871"/>
                        <a14:foregroundMark x1="72842" y1="30716" x2="72842" y2="30716"/>
                        <a14:foregroundMark x1="73789" y1="23554" x2="73789" y2="23554"/>
                        <a14:foregroundMark x1="40211" y1="33609" x2="40211" y2="33609"/>
                        <a14:foregroundMark x1="34421" y1="36364" x2="34421" y2="36364"/>
                        <a14:backgroundMark x1="44526" y1="46281" x2="44526" y2="46281"/>
                        <a14:backgroundMark x1="55789" y1="46006" x2="55789" y2="46006"/>
                        <a14:backgroundMark x1="66211" y1="56749" x2="42105" y2="45179"/>
                        <a14:backgroundMark x1="62211" y1="67080" x2="36632" y2="55923"/>
                        <a14:backgroundMark x1="57368" y1="73003" x2="33579" y2="57438"/>
                        <a14:backgroundMark x1="60947" y1="47107" x2="36947" y2="46694"/>
                        <a14:backgroundMark x1="55158" y1="42700" x2="66737" y2="53581"/>
                        <a14:backgroundMark x1="68316" y1="68733" x2="57895" y2="75069"/>
                        <a14:backgroundMark x1="66211" y1="73829" x2="31684" y2="72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258" y="4861056"/>
            <a:ext cx="4737006" cy="342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25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024" y="422786"/>
            <a:ext cx="8215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Глава первая. Память.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1.1. Что такое память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отражение прошлого опыта. Она основана на трех процессах - запоминании, сохранении и воспроизведении.</a:t>
            </a:r>
            <a:endParaRPr lang="ru-RU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7797" y="2486168"/>
            <a:ext cx="60732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Запоминание - способность сохранить в памяти изученный материал, готовность в любое время воспроизвести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30908" y="353155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Поступающая информация сохраняется в нашей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13795" y="4239442"/>
            <a:ext cx="57661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запоминанию и сохранению, становится возможным воспроизведение информации, а так же ее узнавание (припоминание).</a:t>
            </a:r>
            <a:endParaRPr lang="ru-RU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16908" y="5423932"/>
            <a:ext cx="52270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Воспроизведение - процесс появления в сознании ранее воспринятой информации, выполнение заученных движений. </a:t>
            </a:r>
          </a:p>
        </p:txBody>
      </p:sp>
      <p:pic>
        <p:nvPicPr>
          <p:cNvPr id="5122" name="Picture 2" descr="https://hips.hearstapps.com/hmg-prod/images/head-on-chalkboard-with-light-bulb-notes-inside-royalty-free-image-16418386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39" b="93291" l="30005" r="899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1224" y="3994681"/>
            <a:ext cx="5158041" cy="343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52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8490" y="471817"/>
            <a:ext cx="82978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1.2. От чего зависят способности к запоминанию</a:t>
            </a:r>
            <a:endParaRPr lang="ru-RU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8490" y="1222444"/>
            <a:ext cx="68375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первую очередь, возраст - чем старше ребенок, тем лучше у него работает память.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8490" y="2938142"/>
            <a:ext cx="68375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акопленный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багаж знаний - память развивается с увеличением объема знаний.</a:t>
            </a:r>
            <a:endParaRPr lang="ru-RU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8489" y="4700599"/>
            <a:ext cx="6837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мере взросления ребенка развиваются его умственные способности, и с ними вместе развивается память.</a:t>
            </a:r>
            <a:endParaRPr lang="ru-RU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3411940" y="2248383"/>
            <a:ext cx="750627" cy="6897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3411940" y="3888389"/>
            <a:ext cx="750627" cy="6897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https://news.unl.edu/sites/default/files/media/chil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778" l="10000" r="90000">
                        <a14:foregroundMark x1="63750" y1="30185" x2="63750" y2="30185"/>
                        <a14:foregroundMark x1="62333" y1="30185" x2="64458" y2="28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18" t="15304" r="24520" b="3429"/>
          <a:stretch/>
        </p:blipFill>
        <p:spPr bwMode="auto">
          <a:xfrm>
            <a:off x="7233312" y="1856094"/>
            <a:ext cx="1856096" cy="257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skazka-arkhyz.ru/wp-content/uploads/2/2/e/22e617f30c38ae38f96ba63b5b620b3a.jpe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15" b="77273" l="10000" r="96947">
                        <a14:foregroundMark x1="30842" y1="26033" x2="30842" y2="26033"/>
                        <a14:foregroundMark x1="53684" y1="22865" x2="53684" y2="22865"/>
                        <a14:foregroundMark x1="61895" y1="31956" x2="61895" y2="31956"/>
                        <a14:foregroundMark x1="73789" y1="40771" x2="73789" y2="40771"/>
                        <a14:foregroundMark x1="32947" y1="20799" x2="32947" y2="20799"/>
                        <a14:foregroundMark x1="36316" y1="18044" x2="36316" y2="18044"/>
                        <a14:foregroundMark x1="78316" y1="39532" x2="78316" y2="39532"/>
                        <a14:foregroundMark x1="76842" y1="42287" x2="76842" y2="42287"/>
                        <a14:foregroundMark x1="77158" y1="49174" x2="77158" y2="49174"/>
                        <a14:foregroundMark x1="80842" y1="46281" x2="80842" y2="46281"/>
                        <a14:foregroundMark x1="81368" y1="66667" x2="81368" y2="66667"/>
                        <a14:foregroundMark x1="81684" y1="61157" x2="81684" y2="61157"/>
                        <a14:foregroundMark x1="86842" y1="61433" x2="86842" y2="61433"/>
                        <a14:foregroundMark x1="71684" y1="27961" x2="71684" y2="27961"/>
                        <a14:foregroundMark x1="72842" y1="26033" x2="72842" y2="26033"/>
                        <a14:foregroundMark x1="53684" y1="31129" x2="53684" y2="31129"/>
                        <a14:foregroundMark x1="64947" y1="33196" x2="64947" y2="33196"/>
                        <a14:foregroundMark x1="65895" y1="30028" x2="65895" y2="30028"/>
                        <a14:foregroundMark x1="19789" y1="41185" x2="19789" y2="41185"/>
                        <a14:foregroundMark x1="29263" y1="23554" x2="29263" y2="23554"/>
                        <a14:foregroundMark x1="34211" y1="39945" x2="34211" y2="39945"/>
                        <a14:foregroundMark x1="31158" y1="39118" x2="31158" y2="39118"/>
                        <a14:foregroundMark x1="31474" y1="37190" x2="31474" y2="37190"/>
                        <a14:foregroundMark x1="42421" y1="36364" x2="42421" y2="36364"/>
                        <a14:foregroundMark x1="20421" y1="38430" x2="20421" y2="38430"/>
                        <a14:foregroundMark x1="71053" y1="26033" x2="71053" y2="26033"/>
                        <a14:foregroundMark x1="53053" y1="19559" x2="53053" y2="19559"/>
                        <a14:foregroundMark x1="89053" y1="22865" x2="89053" y2="22865"/>
                        <a14:foregroundMark x1="85684" y1="27135" x2="85684" y2="27135"/>
                        <a14:foregroundMark x1="86000" y1="23967" x2="86000" y2="23967"/>
                        <a14:foregroundMark x1="85368" y1="20386" x2="85368" y2="20386"/>
                        <a14:foregroundMark x1="89895" y1="29614" x2="89895" y2="29614"/>
                        <a14:foregroundMark x1="90842" y1="29614" x2="90842" y2="23554"/>
                        <a14:foregroundMark x1="94842" y1="25207" x2="94842" y2="25207"/>
                        <a14:foregroundMark x1="39053" y1="20386" x2="39053" y2="20386"/>
                        <a14:foregroundMark x1="24737" y1="34022" x2="24737" y2="34022"/>
                        <a14:foregroundMark x1="22842" y1="32782" x2="22842" y2="32782"/>
                        <a14:foregroundMark x1="93263" y1="18871" x2="93263" y2="18871"/>
                        <a14:foregroundMark x1="72842" y1="30716" x2="72842" y2="30716"/>
                        <a14:foregroundMark x1="73789" y1="23554" x2="73789" y2="23554"/>
                        <a14:foregroundMark x1="40211" y1="33609" x2="40211" y2="33609"/>
                        <a14:foregroundMark x1="34421" y1="36364" x2="34421" y2="36364"/>
                        <a14:backgroundMark x1="44526" y1="46281" x2="44526" y2="46281"/>
                        <a14:backgroundMark x1="55789" y1="46006" x2="55789" y2="46006"/>
                        <a14:backgroundMark x1="66211" y1="56749" x2="42105" y2="45179"/>
                        <a14:backgroundMark x1="62211" y1="67080" x2="36632" y2="55923"/>
                        <a14:backgroundMark x1="57368" y1="73003" x2="33579" y2="57438"/>
                        <a14:backgroundMark x1="60947" y1="47107" x2="36947" y2="46694"/>
                        <a14:backgroundMark x1="55158" y1="42700" x2="66737" y2="53581"/>
                        <a14:backgroundMark x1="68316" y1="68733" x2="57895" y2="75069"/>
                        <a14:backgroundMark x1="66211" y1="73829" x2="31684" y2="72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23217">
            <a:off x="4517606" y="3480345"/>
            <a:ext cx="4737006" cy="342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64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351" y="399197"/>
            <a:ext cx="5616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1.3. Особенности памяти дошкольника</a:t>
            </a:r>
            <a:endParaRPr lang="ru-RU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351" y="1088817"/>
            <a:ext cx="83089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с 3 до 7 лет психологи называют временем 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интенсивного психического развития.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76686" y="1916234"/>
            <a:ext cx="58275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6-7 лет способны оценивать возможности собственной памяти.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351" y="2624120"/>
            <a:ext cx="83089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Детям память необходима не только для повседневной жизни: от степени развития памяти зависят успехи в учебе, а потом и в профессии.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5351" y="5421573"/>
            <a:ext cx="83089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 вообще играет в обучении огромную роль: только она поможет стать незнакомым вещам близкими и интересными для тех, кто их изучает.</a:t>
            </a:r>
            <a:endParaRPr lang="ru-RU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76686" y="3541125"/>
            <a:ext cx="582759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Отличительной чертой детской памяти является ее наглядно-образный характер. Ребенок лучше запоминает предметы и картины, а из словесного материала — преимущественно образные и эмоционально действующие рассказы и описания. </a:t>
            </a:r>
            <a:endParaRPr lang="ru-RU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s://avatars.mds.yandex.net/i?id=11f423de9456247797f62fe053f666a0_l-4980892-images-thumbs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17" b="97521" l="10000" r="90000">
                        <a14:foregroundMark x1="82947" y1="59917" x2="81579" y2="58127"/>
                        <a14:foregroundMark x1="74211" y1="43251" x2="74211" y2="43251"/>
                        <a14:foregroundMark x1="63789" y1="32782" x2="63789" y2="32782"/>
                        <a14:foregroundMark x1="49158" y1="21212" x2="49158" y2="21212"/>
                        <a14:foregroundMark x1="27158" y1="21763" x2="27158" y2="21763"/>
                        <a14:foregroundMark x1="16211" y1="38430" x2="16211" y2="38430"/>
                        <a14:foregroundMark x1="19789" y1="41736" x2="19789" y2="41736"/>
                        <a14:foregroundMark x1="51263" y1="24518" x2="51263" y2="24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5" y="3018939"/>
            <a:ext cx="3143943" cy="240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63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785" y="319669"/>
            <a:ext cx="83524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Глава 2. Практические исследования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 Материалы и методы исследования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785" y="1859340"/>
            <a:ext cx="835243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исследования были использованы следующие методики: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1.Методика «Запоминание картинок и предметов» используется для диагностики развития кратковременной памяти.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2.Методика «10 слов» предназначена для оценки уровня развития слуховой  памяти.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3.Методика «Узнай фигуры» направлена на узнавание (становление других видов памяти, в том числе запоминания, сохранения и воспроизведения).</a:t>
            </a:r>
            <a:endParaRPr lang="ru-RU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 descr="https://sun9-15.userapi.com/impg/ev33zhb1ltAw7PlEEjWP7KeaHiOyS4sMcUoz6Q/JWqU1NbB51U.jpg?size=1280x720&amp;quality=95&amp;sign=f8e07f219fca02b55ac58f3c6835a784&amp;c_uniq_tag=nMAR_X6bX90UUp3v8zoIGQTY6jQxzb4G575C912OmNg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22" b="90000" l="10000" r="90000">
                        <a14:foregroundMark x1="40859" y1="18472" x2="40859" y2="18472"/>
                        <a14:foregroundMark x1="51328" y1="16250" x2="51328" y2="16250"/>
                        <a14:foregroundMark x1="45078" y1="31806" x2="45078" y2="31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105" y="4967785"/>
            <a:ext cx="3835022" cy="199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3971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883</TotalTime>
  <Words>1483</Words>
  <Application>Microsoft Office PowerPoint</Application>
  <PresentationFormat>Экран (4:3)</PresentationFormat>
  <Paragraphs>130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PJSC "New Engineering Technologies"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Алёна Коноплева</cp:lastModifiedBy>
  <cp:revision>164</cp:revision>
  <dcterms:created xsi:type="dcterms:W3CDTF">2016-11-18T14:12:19Z</dcterms:created>
  <dcterms:modified xsi:type="dcterms:W3CDTF">2023-03-12T11:11:40Z</dcterms:modified>
</cp:coreProperties>
</file>