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activeX/activeX15.xml" ContentType="application/vnd.ms-office.activeX+xml"/>
  <Override PartName="/ppt/activeX/activeX26.xml" ContentType="application/vnd.ms-office.activeX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activeX/activeX11.xml" ContentType="application/vnd.ms-office.activeX+xml"/>
  <Override PartName="/ppt/activeX/activeX22.xml" ContentType="application/vnd.ms-office.activeX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activeX/activeX7.xml" ContentType="application/vnd.ms-office.activeX+xml"/>
  <Override PartName="/ppt/activeX/activeX18.xml" ContentType="application/vnd.ms-office.activeX+xml"/>
  <Override PartName="/ppt/activeX/activeX27.xml" ContentType="application/vnd.ms-office.activeX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activeX/activeX5.xml" ContentType="application/vnd.ms-office.activeX+xml"/>
  <Override PartName="/ppt/activeX/activeX16.xml" ContentType="application/vnd.ms-office.activeX+xml"/>
  <Override PartName="/ppt/activeX/activeX25.xml" ContentType="application/vnd.ms-office.activeX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activeX/activeX3.xml" ContentType="application/vnd.ms-office.activeX+xml"/>
  <Override PartName="/ppt/activeX/activeX14.xml" ContentType="application/vnd.ms-office.activeX+xml"/>
  <Override PartName="/ppt/activeX/activeX23.xml" ContentType="application/vnd.ms-office.activeX+xml"/>
  <Override PartName="/ppt/activeX/activeX32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activeX/activeX12.xml" ContentType="application/vnd.ms-office.activeX+xml"/>
  <Override PartName="/ppt/activeX/activeX21.xml" ContentType="application/vnd.ms-office.activeX+xml"/>
  <Override PartName="/ppt/activeX/activeX30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activeX/activeX10.xml" ContentType="application/vnd.ms-office.activeX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activeX/activeX8.xml" ContentType="application/vnd.ms-office.activeX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activeX/activeX6.xml" ContentType="application/vnd.ms-office.activeX+xml"/>
  <Override PartName="/ppt/activeX/activeX19.xml" ContentType="application/vnd.ms-office.activeX+xml"/>
  <Override PartName="/ppt/activeX/activeX28.xml" ContentType="application/vnd.ms-office.activeX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activeX/activeX4.xml" ContentType="application/vnd.ms-office.activeX+xml"/>
  <Override PartName="/ppt/activeX/activeX17.xml" ContentType="application/vnd.ms-office.activeX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activeX/activeX13.xml" ContentType="application/vnd.ms-office.activeX+xml"/>
  <Override PartName="/ppt/activeX/activeX24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activeX/activeX31.xml" ContentType="application/vnd.ms-office.activeX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activeX/activeX20.xml" ContentType="application/vnd.ms-office.activeX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activeX/activeX9.xml" ContentType="application/vnd.ms-office.activeX+xml"/>
  <Override PartName="/ppt/activeX/activeX29.xml" ContentType="application/vnd.ms-office.activeX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324" r:id="rId4"/>
    <p:sldId id="323" r:id="rId5"/>
    <p:sldId id="268" r:id="rId6"/>
    <p:sldId id="258" r:id="rId7"/>
    <p:sldId id="322" r:id="rId8"/>
    <p:sldId id="272" r:id="rId9"/>
    <p:sldId id="280" r:id="rId10"/>
    <p:sldId id="279" r:id="rId11"/>
    <p:sldId id="278" r:id="rId12"/>
    <p:sldId id="277" r:id="rId13"/>
    <p:sldId id="281" r:id="rId14"/>
    <p:sldId id="276" r:id="rId15"/>
    <p:sldId id="275" r:id="rId16"/>
    <p:sldId id="273" r:id="rId17"/>
    <p:sldId id="267" r:id="rId18"/>
    <p:sldId id="271" r:id="rId19"/>
    <p:sldId id="270" r:id="rId20"/>
    <p:sldId id="269" r:id="rId21"/>
    <p:sldId id="266" r:id="rId22"/>
    <p:sldId id="265" r:id="rId23"/>
    <p:sldId id="282" r:id="rId24"/>
    <p:sldId id="293" r:id="rId25"/>
    <p:sldId id="291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290" r:id="rId34"/>
    <p:sldId id="289" r:id="rId35"/>
    <p:sldId id="295" r:id="rId36"/>
    <p:sldId id="294" r:id="rId37"/>
    <p:sldId id="296" r:id="rId38"/>
    <p:sldId id="288" r:id="rId39"/>
    <p:sldId id="297" r:id="rId40"/>
    <p:sldId id="287" r:id="rId41"/>
    <p:sldId id="298" r:id="rId42"/>
    <p:sldId id="286" r:id="rId43"/>
    <p:sldId id="299" r:id="rId44"/>
    <p:sldId id="285" r:id="rId45"/>
    <p:sldId id="300" r:id="rId46"/>
    <p:sldId id="284" r:id="rId47"/>
    <p:sldId id="301" r:id="rId48"/>
    <p:sldId id="283" r:id="rId49"/>
    <p:sldId id="302" r:id="rId50"/>
    <p:sldId id="331" r:id="rId51"/>
    <p:sldId id="303" r:id="rId52"/>
    <p:sldId id="310" r:id="rId53"/>
    <p:sldId id="309" r:id="rId54"/>
    <p:sldId id="304" r:id="rId55"/>
    <p:sldId id="305" r:id="rId56"/>
    <p:sldId id="306" r:id="rId57"/>
    <p:sldId id="307" r:id="rId58"/>
    <p:sldId id="308" r:id="rId59"/>
    <p:sldId id="311" r:id="rId60"/>
    <p:sldId id="312" r:id="rId61"/>
    <p:sldId id="332" r:id="rId62"/>
    <p:sldId id="314" r:id="rId63"/>
    <p:sldId id="316" r:id="rId64"/>
    <p:sldId id="318" r:id="rId65"/>
    <p:sldId id="317" r:id="rId66"/>
    <p:sldId id="319" r:id="rId67"/>
    <p:sldId id="320" r:id="rId68"/>
    <p:sldId id="321" r:id="rId69"/>
    <p:sldId id="333" r:id="rId70"/>
    <p:sldId id="335" r:id="rId71"/>
    <p:sldId id="330" r:id="rId72"/>
    <p:sldId id="334" r:id="rId73"/>
    <p:sldId id="329" r:id="rId74"/>
    <p:sldId id="328" r:id="rId75"/>
    <p:sldId id="327" r:id="rId76"/>
    <p:sldId id="326" r:id="rId77"/>
    <p:sldId id="325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99"/>
    <a:srgbClr val="FFCCFF"/>
    <a:srgbClr val="FF99FF"/>
    <a:srgbClr val="990099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0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0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0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0077F-2434-4D0E-8201-7A4FBF28A963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53343-B765-442E-A0A1-43814796A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6.xml"/><Relationship Id="rId7" Type="http://schemas.openxmlformats.org/officeDocument/2006/relationships/image" Target="../media/image5.jpeg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8.xml"/><Relationship Id="rId4" Type="http://schemas.openxmlformats.org/officeDocument/2006/relationships/control" Target="../activeX/activeX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0.xml"/><Relationship Id="rId7" Type="http://schemas.openxmlformats.org/officeDocument/2006/relationships/image" Target="../media/image5.jpeg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12.xml"/><Relationship Id="rId4" Type="http://schemas.openxmlformats.org/officeDocument/2006/relationships/control" Target="../activeX/activeX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4.xml"/><Relationship Id="rId7" Type="http://schemas.openxmlformats.org/officeDocument/2006/relationships/image" Target="../media/image5.jpeg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16.xml"/><Relationship Id="rId4" Type="http://schemas.openxmlformats.org/officeDocument/2006/relationships/control" Target="../activeX/activeX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8.xml"/><Relationship Id="rId7" Type="http://schemas.openxmlformats.org/officeDocument/2006/relationships/image" Target="../media/image5.jpeg"/><Relationship Id="rId2" Type="http://schemas.openxmlformats.org/officeDocument/2006/relationships/control" Target="../activeX/activeX17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20.xml"/><Relationship Id="rId4" Type="http://schemas.openxmlformats.org/officeDocument/2006/relationships/control" Target="../activeX/activeX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2.xml"/><Relationship Id="rId7" Type="http://schemas.openxmlformats.org/officeDocument/2006/relationships/image" Target="../media/image5.jpeg"/><Relationship Id="rId2" Type="http://schemas.openxmlformats.org/officeDocument/2006/relationships/control" Target="../activeX/activeX21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24.xml"/><Relationship Id="rId4" Type="http://schemas.openxmlformats.org/officeDocument/2006/relationships/control" Target="../activeX/activeX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6.xml"/><Relationship Id="rId7" Type="http://schemas.openxmlformats.org/officeDocument/2006/relationships/image" Target="../media/image5.jpeg"/><Relationship Id="rId2" Type="http://schemas.openxmlformats.org/officeDocument/2006/relationships/control" Target="../activeX/activeX25.xml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28.xml"/><Relationship Id="rId4" Type="http://schemas.openxmlformats.org/officeDocument/2006/relationships/control" Target="../activeX/activeX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0.xml"/><Relationship Id="rId7" Type="http://schemas.openxmlformats.org/officeDocument/2006/relationships/image" Target="../media/image5.jpeg"/><Relationship Id="rId2" Type="http://schemas.openxmlformats.org/officeDocument/2006/relationships/control" Target="../activeX/activeX29.xm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32.xml"/><Relationship Id="rId4" Type="http://schemas.openxmlformats.org/officeDocument/2006/relationships/control" Target="../activeX/activeX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7" Type="http://schemas.openxmlformats.org/officeDocument/2006/relationships/image" Target="../media/image5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Users\User\Desktop\Новая папка (9)\Фоны для оформления\1674664337_top-fon-com-p-krasivii-raduzhnii-fon-dlya-prezentatsii-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5286388"/>
            <a:ext cx="87154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Муниципальный методический игровой проект </a:t>
            </a:r>
          </a:p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для педагогов и их наставников  </a:t>
            </a:r>
          </a:p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дошкольных образовательных учреждений г.Орска</a:t>
            </a:r>
          </a:p>
        </p:txBody>
      </p:sp>
      <p:pic>
        <p:nvPicPr>
          <p:cNvPr id="8" name="Picture 3" descr="F:\Методический батл\Оформление логотипа\Логотип МБ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42852"/>
            <a:ext cx="3418124" cy="28575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0034" y="2357430"/>
            <a:ext cx="8055477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МЕТОДИЧЕСКИЙ БАТЛ 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ПЕДАГОГИЧЕСКИЙ ДУЭТ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142976" y="1428736"/>
            <a:ext cx="7000924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3. Субъективное освоение объективных оценок прекрасного и безобразного, субъективное переживание, оценочное отношение к эстетике предмета – это...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Эстетический вкус.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Эстетические чувства.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Эстетические потребности.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Творческие способности.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controls>
      <p:control spid="24578" name="HTMLOption1" r:id="rId2" imgW="257040" imgH="304920"/>
      <p:control spid="24579" name="DefaultOcx" r:id="rId3" imgW="257040" imgH="304920"/>
      <p:control spid="24580" name="HTMLOption2" r:id="rId4" imgW="257040" imgH="304920"/>
      <p:control spid="24581" name="HTMLOption3" r:id="rId5" imgW="257040" imgH="30492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1178733" y="-1178733"/>
            <a:ext cx="6858000" cy="9215466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71538" y="857232"/>
            <a:ext cx="7286676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4. В чем заключается задача воспитателя на первом этапе развития детского творчества?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Организовать такую деятельность, которая предполагала бы самостоятельность и активность, без применения образцов.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Формировать умение детей активно подражать способам действий, примененным в художественном образце воспитателя.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Сформировать у детей способы действий, которые направлены на внесение изменений в знакомый материал.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Составить эстетический план построения сказки.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controls>
      <p:control spid="25602" name="DefaultOcx" r:id="rId2" imgW="257040" imgH="304920"/>
      <p:control spid="25603" name="HTMLOption1" r:id="rId3" imgW="257040" imgH="304920"/>
      <p:control spid="25604" name="HTMLOption2" r:id="rId4" imgW="257040" imgH="304920"/>
      <p:control spid="25605" name="HTMLOption3" r:id="rId5" imgW="257040" imgH="30492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1000108"/>
            <a:ext cx="73581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5. Область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декоративного искусства, основанная на создании художественных изделий, имеющих практическое назначение в быту и отличающихся декоративной образностью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это…</a:t>
            </a:r>
          </a:p>
          <a:p>
            <a:pPr lvl="0" algn="ctr"/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А) Монументально-декоративное искусство.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Б) Декоративно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прикладное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искусство.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В) Дизайн.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Г) Оформительское искусство.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8" y="-1178733"/>
            <a:ext cx="6857999" cy="92154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071546"/>
            <a:ext cx="857252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6. Представьте правильную </a:t>
            </a:r>
          </a:p>
          <a:p>
            <a:pPr lvl="1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последовательность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процесса 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1"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обследования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предмета: 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3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А) Восприятие цвета.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Б) Определение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строения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предмета.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В) Восприятие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предмета в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целом.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Г) Определение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формы частей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предмета.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Д) Повторное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восприятие предмета в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целом.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1285860"/>
            <a:ext cx="70009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7. Какие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методы относятся к группе методов стимулирования и активизации художественного творчества детей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?</a:t>
            </a:r>
          </a:p>
          <a:p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А) Методы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побуждения к сопереживанию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Б) Методы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поисковых ситуаций и побуждения детей к творческим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проявлениям.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В) Методы убеждения.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285852" y="1500174"/>
            <a:ext cx="650085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8. Период активного художественного творчества, когда возможна самостоятельная художественная деятельность ребенка, начинается...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с 2 лет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с 5 лет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с 7 лет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с 3 лет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controls>
      <p:control spid="28674" name="DefaultOcx" r:id="rId2" imgW="257040" imgH="304920"/>
      <p:control spid="28675" name="HTMLOption1" r:id="rId3" imgW="257040" imgH="304920"/>
      <p:control spid="28676" name="HTMLOption2" r:id="rId4" imgW="257040" imgH="304920"/>
      <p:control spid="28677" name="HTMLOption3" r:id="rId5" imgW="257040" imgH="30492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1178733" y="-1178733"/>
            <a:ext cx="6858000" cy="9215466"/>
          </a:xfrm>
          <a:prstGeom prst="rect">
            <a:avLst/>
          </a:prstGeom>
          <a:noFill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142976" y="1500174"/>
            <a:ext cx="7072362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9. Целью музыкального развития в детских садах является...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Формирование интереса и потребности в чтении книг.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Обучение детей игре на нескольких музыкальных инструментах.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Развитие музыкальности детей, способности эмоционально воспринимать музыку.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Формирование интереса к эстетической стороне окружающей действительности.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controls>
      <p:control spid="30722" name="DefaultOcx" r:id="rId2" imgW="257040" imgH="304920"/>
      <p:control spid="30723" name="HTMLOption1" r:id="rId3" imgW="257040" imgH="304920"/>
      <p:control spid="30724" name="HTMLOption2" r:id="rId4" imgW="257040" imgH="304920"/>
      <p:control spid="30725" name="HTMLOption3" r:id="rId5" imgW="257040" imgH="30492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285852" y="1857364"/>
            <a:ext cx="6643734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10. С помощью чего не создаются художественные образы в музыкальной деятельности?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С помощью ритма.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С помощью темпа.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С помощью пантомимы.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С помощью высоты звука.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controls>
      <p:control spid="17410" name="DefaultOcx" r:id="rId2" imgW="257040" imgH="304920"/>
      <p:control spid="17411" name="HTMLOption1" r:id="rId3" imgW="257040" imgH="304920"/>
      <p:control spid="17412" name="HTMLOption2" r:id="rId4" imgW="257040" imgH="304920"/>
      <p:control spid="17413" name="HTMLOption3" r:id="rId5" imgW="257040" imgH="30492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071538" y="928670"/>
            <a:ext cx="7286676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11. Создание каких условий предполагает образование, направленное на художественно-эстетическое развитие ребенка? Найдите ошибку.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Обогащение чувственного опыта ребенка.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Организация двигательной деятельности.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Предоставление ребенку возможности выбора вида деятельности.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Поддержка детской непосредственности, стимуляция фантазии.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controls>
      <p:control spid="32770" name="DefaultOcx" r:id="rId2" imgW="257040" imgH="304920"/>
      <p:control spid="32771" name="HTMLOption1" r:id="rId3" imgW="257040" imgH="304920"/>
      <p:control spid="32772" name="HTMLOption2" r:id="rId4" imgW="257040" imgH="304920"/>
      <p:control spid="32773" name="HTMLOption3" r:id="rId5" imgW="257040" imgH="30492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428728" y="1714488"/>
            <a:ext cx="642942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12. Какие игры широко используются как средство художественно-эстетического развития?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Игры на свежем воздухе.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Театрализованные игры.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Подвижные игры.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Настольные игры.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controls>
      <p:control spid="33794" name="DefaultOcx" r:id="rId2" imgW="257040" imgH="304920"/>
      <p:control spid="33795" name="HTMLOption1" r:id="rId3" imgW="257040" imgH="304920"/>
      <p:control spid="33796" name="HTMLOption2" r:id="rId4" imgW="257040" imgH="304920"/>
      <p:control spid="33797" name="HTMLOption3" r:id="rId5" imgW="257040" imgH="30492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01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643042" y="857232"/>
            <a:ext cx="616226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Образовательная область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«Художественно-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эстетическое развитие»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285728"/>
            <a:ext cx="64668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4 этап Методического 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батла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102" name="Picture 6" descr="C:\Users\User\Downloads\Худ-эстетическое развиие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439318"/>
            <a:ext cx="7000924" cy="4418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071538" y="1000108"/>
            <a:ext cx="71438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13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Представьте правильную последовательность процесса обследования предмета: 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А)  Восприятие цвета.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Б)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 Определение строения предмета.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В)  Восприятие предмета в целом.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Г)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 Определение формы частей предмета.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Д)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 pitchFamily="34" charset="0"/>
                <a:cs typeface="Times New Roman" pitchFamily="18" charset="0"/>
              </a:rPr>
              <a:t> Повторное восприятие предмета в целом.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78733" y="-1178733"/>
            <a:ext cx="6858000" cy="9215466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28" y="1643050"/>
            <a:ext cx="6929486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8050" algn="l"/>
              </a:tabLst>
            </a:pPr>
            <a:r>
              <a:rPr kumimoji="0" lang="ru-RU" altLang="ja-JP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MS Mincho" pitchFamily="49" charset="-128"/>
                <a:cs typeface="Arial" pitchFamily="34" charset="0"/>
              </a:rPr>
              <a:t>14.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Педагогические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системы и методы, построенные на сочетании музыкальных форм и пластических движений - это...</a:t>
            </a:r>
          </a:p>
          <a:p>
            <a:pPr lvl="1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А) Аэробика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1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Б)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инолалия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1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В) Риторика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1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Г) Ритмика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8050" algn="l"/>
              </a:tabLst>
            </a:pPr>
            <a:endParaRPr kumimoji="0" lang="ru-RU" altLang="ja-JP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285852" y="1428736"/>
            <a:ext cx="664373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805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15. Восприятие музыки, детское исполнительство, детское творчество, музыкально-образовательная деятельность - это … музыкальной деятельности.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виды.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формы.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жанры.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основы.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000100" y="1214422"/>
            <a:ext cx="7072362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8050" algn="l"/>
              </a:tabLs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16. Просмотр и анализ детских работ по изобразительной</a:t>
            </a:r>
            <a:r>
              <a:rPr kumimoji="0" lang="ru-RU" sz="2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деятельности необходимо проводить: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8050" algn="l"/>
              </a:tabLs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С позиции создания художественно-выразительного образа;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8050" algn="l"/>
              </a:tabLs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С точки зрения развитости технических умений и навыков;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8050" algn="l"/>
              </a:tabLs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Безотносительно к изобразительной задаче;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8050" algn="l"/>
              </a:tabLs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Путем отбора и показа нескольких выразительных и неудачных работ.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57554" y="1142984"/>
            <a:ext cx="51916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РАЗНОЦВЕТНАЯ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ПАЛИТРА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714356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БЛОК. ПРАКТИЧЕСКИЙ</a:t>
            </a:r>
            <a:endParaRPr lang="ru-RU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User\Downloads\f626e63a11810957f29299950a32f2b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071810"/>
            <a:ext cx="4500562" cy="281903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71538" y="1714488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конкурс № 2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264"/>
            <a:ext cx="9144000" cy="68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2143116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28794" y="1000108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1868" y="642918"/>
            <a:ext cx="1080000" cy="10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14942" y="928670"/>
            <a:ext cx="1080000" cy="1080000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15140" y="1714488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58082" y="321468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00826" y="4500570"/>
            <a:ext cx="1080000" cy="1080000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143240" y="5143512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57752" y="5072074"/>
            <a:ext cx="1080000" cy="10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1538" y="235743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121442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85723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132" y="11429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2330" y="192880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5272" y="342900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47148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4942" y="5286388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0430" y="542926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57554" y="2143116"/>
            <a:ext cx="1080000" cy="10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57686" y="3571876"/>
            <a:ext cx="1080000" cy="1080000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86380" y="2357430"/>
            <a:ext cx="1080000" cy="10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572000" y="378619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1868" y="235743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11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0694" y="257174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264"/>
            <a:ext cx="9144000" cy="6883264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2143116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28794" y="1000108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1868" y="642918"/>
            <a:ext cx="1080000" cy="10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14942" y="928670"/>
            <a:ext cx="1080000" cy="1080000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15140" y="1714488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58082" y="321468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00826" y="4500570"/>
            <a:ext cx="1080000" cy="1080000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143240" y="5143512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57752" y="5072074"/>
            <a:ext cx="1080000" cy="10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1538" y="235743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121442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85723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132" y="11429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2330" y="192880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5272" y="342900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47148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4942" y="5286388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0430" y="542926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57554" y="2143116"/>
            <a:ext cx="1080000" cy="10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57686" y="3571876"/>
            <a:ext cx="1080000" cy="1080000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86380" y="2357430"/>
            <a:ext cx="1080000" cy="10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572000" y="378619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1868" y="235743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11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0694" y="257174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Кольцо 27"/>
          <p:cNvSpPr/>
          <p:nvPr/>
        </p:nvSpPr>
        <p:spPr>
          <a:xfrm>
            <a:off x="5000628" y="642918"/>
            <a:ext cx="1557342" cy="1628780"/>
          </a:xfrm>
          <a:prstGeom prst="donut">
            <a:avLst>
              <a:gd name="adj" fmla="val 396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264"/>
            <a:ext cx="9144000" cy="6883264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2143116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28794" y="1000108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1868" y="642918"/>
            <a:ext cx="1080000" cy="10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14942" y="928670"/>
            <a:ext cx="1080000" cy="1080000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15140" y="1714488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58082" y="321468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00826" y="4500570"/>
            <a:ext cx="1080000" cy="1080000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143240" y="5143512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57752" y="5072074"/>
            <a:ext cx="1080000" cy="10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1538" y="235743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121442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85723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132" y="11429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2330" y="192880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5272" y="342900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47148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4942" y="5286388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0430" y="542926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57554" y="2143116"/>
            <a:ext cx="1080000" cy="10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57686" y="3571876"/>
            <a:ext cx="1080000" cy="1080000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86380" y="2357430"/>
            <a:ext cx="1080000" cy="10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572000" y="378619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1868" y="235743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11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0694" y="257174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Кольцо 27"/>
          <p:cNvSpPr/>
          <p:nvPr/>
        </p:nvSpPr>
        <p:spPr>
          <a:xfrm>
            <a:off x="6500826" y="1428736"/>
            <a:ext cx="1557342" cy="1628780"/>
          </a:xfrm>
          <a:prstGeom prst="donut">
            <a:avLst>
              <a:gd name="adj" fmla="val 396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264"/>
            <a:ext cx="9144000" cy="6883264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2143116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28794" y="1000108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1868" y="642918"/>
            <a:ext cx="1080000" cy="10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14942" y="928670"/>
            <a:ext cx="1080000" cy="1080000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15140" y="1714488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58082" y="321468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00826" y="4500570"/>
            <a:ext cx="1080000" cy="1080000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143240" y="5143512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57752" y="5072074"/>
            <a:ext cx="1080000" cy="10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1538" y="235743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121442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85723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132" y="11429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2330" y="192880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5272" y="342900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47148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4942" y="5286388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0430" y="542926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57554" y="2143116"/>
            <a:ext cx="1080000" cy="10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57686" y="3571876"/>
            <a:ext cx="1080000" cy="1080000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86380" y="2357430"/>
            <a:ext cx="1080000" cy="10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572000" y="378619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1868" y="235743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11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0694" y="257174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Кольцо 27"/>
          <p:cNvSpPr/>
          <p:nvPr/>
        </p:nvSpPr>
        <p:spPr>
          <a:xfrm>
            <a:off x="6286512" y="4214818"/>
            <a:ext cx="1557342" cy="1628780"/>
          </a:xfrm>
          <a:prstGeom prst="donut">
            <a:avLst>
              <a:gd name="adj" fmla="val 396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264"/>
            <a:ext cx="9144000" cy="6883264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2143116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28794" y="1000108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1868" y="642918"/>
            <a:ext cx="1080000" cy="10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14942" y="928670"/>
            <a:ext cx="1080000" cy="1080000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15140" y="1714488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58082" y="321468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00826" y="4500570"/>
            <a:ext cx="1080000" cy="1080000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143240" y="5143512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57752" y="5072074"/>
            <a:ext cx="1080000" cy="10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1538" y="235743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121442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85723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132" y="11429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2330" y="192880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5272" y="342900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47148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4942" y="5286388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0430" y="542926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57554" y="2143116"/>
            <a:ext cx="1080000" cy="10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57686" y="3571876"/>
            <a:ext cx="1080000" cy="1080000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86380" y="2357430"/>
            <a:ext cx="1080000" cy="10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572000" y="378619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1868" y="235743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11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0694" y="257174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Кольцо 27"/>
          <p:cNvSpPr/>
          <p:nvPr/>
        </p:nvSpPr>
        <p:spPr>
          <a:xfrm>
            <a:off x="4572000" y="4786322"/>
            <a:ext cx="1557342" cy="1628780"/>
          </a:xfrm>
          <a:prstGeom prst="donut">
            <a:avLst>
              <a:gd name="adj" fmla="val 396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225" y="0"/>
            <a:ext cx="931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264"/>
            <a:ext cx="9144000" cy="6883264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2143116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28794" y="1000108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1868" y="642918"/>
            <a:ext cx="1080000" cy="10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14942" y="928670"/>
            <a:ext cx="1080000" cy="1080000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15140" y="1714488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58082" y="321468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00826" y="4500570"/>
            <a:ext cx="1080000" cy="1080000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143240" y="5143512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57752" y="5072074"/>
            <a:ext cx="1080000" cy="10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1538" y="235743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121442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85723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132" y="11429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2330" y="192880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5272" y="342900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47148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4942" y="5286388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0430" y="542926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57554" y="2143116"/>
            <a:ext cx="1080000" cy="10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57686" y="3571876"/>
            <a:ext cx="1080000" cy="1080000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86380" y="2357430"/>
            <a:ext cx="1080000" cy="10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572000" y="378619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1868" y="235743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11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0694" y="257174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Кольцо 27"/>
          <p:cNvSpPr/>
          <p:nvPr/>
        </p:nvSpPr>
        <p:spPr>
          <a:xfrm>
            <a:off x="4143372" y="3286124"/>
            <a:ext cx="1557342" cy="1628780"/>
          </a:xfrm>
          <a:prstGeom prst="donut">
            <a:avLst>
              <a:gd name="adj" fmla="val 396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264"/>
            <a:ext cx="9144000" cy="6883264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2143116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28794" y="1000108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1868" y="642918"/>
            <a:ext cx="1080000" cy="10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14942" y="928670"/>
            <a:ext cx="1080000" cy="1080000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15140" y="1714488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58082" y="321468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00826" y="4500570"/>
            <a:ext cx="1080000" cy="1080000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143240" y="5143512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57752" y="5072074"/>
            <a:ext cx="1080000" cy="10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1538" y="235743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121442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85723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132" y="11429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2330" y="192880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5272" y="342900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47148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4942" y="5286388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0430" y="542926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57554" y="2143116"/>
            <a:ext cx="1080000" cy="10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57686" y="3571876"/>
            <a:ext cx="1080000" cy="1080000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86380" y="2357430"/>
            <a:ext cx="1080000" cy="10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572000" y="378619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1868" y="235743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11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0694" y="257174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Кольцо 27"/>
          <p:cNvSpPr/>
          <p:nvPr/>
        </p:nvSpPr>
        <p:spPr>
          <a:xfrm>
            <a:off x="1714480" y="714356"/>
            <a:ext cx="1557342" cy="1628780"/>
          </a:xfrm>
          <a:prstGeom prst="donut">
            <a:avLst>
              <a:gd name="adj" fmla="val 396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264"/>
            <a:ext cx="9144000" cy="6883264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2143116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928794" y="1000108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71868" y="642918"/>
            <a:ext cx="1080000" cy="108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14942" y="928670"/>
            <a:ext cx="1080000" cy="1080000"/>
          </a:xfrm>
          <a:prstGeom prst="ellipse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15140" y="1714488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58082" y="321468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00826" y="4500570"/>
            <a:ext cx="1080000" cy="1080000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143240" y="5143512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57752" y="5072074"/>
            <a:ext cx="1080000" cy="10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1538" y="235743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5984" y="121442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9058" y="85723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2132" y="11429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2330" y="192880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5272" y="3429000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471488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4942" y="5286388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0430" y="542926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57554" y="2143116"/>
            <a:ext cx="1080000" cy="10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57686" y="3571876"/>
            <a:ext cx="1080000" cy="1080000"/>
          </a:xfrm>
          <a:prstGeom prst="ellips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86380" y="2357430"/>
            <a:ext cx="1080000" cy="10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572000" y="378619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1868" y="235743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11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0694" y="257174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8" name="Кольцо 27"/>
          <p:cNvSpPr/>
          <p:nvPr/>
        </p:nvSpPr>
        <p:spPr>
          <a:xfrm>
            <a:off x="5000628" y="2143116"/>
            <a:ext cx="1557342" cy="1628780"/>
          </a:xfrm>
          <a:prstGeom prst="donut">
            <a:avLst>
              <a:gd name="adj" fmla="val 396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78733" y="-1178733"/>
            <a:ext cx="6858000" cy="92154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1714488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конкурс № 3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7620" y="1000108"/>
            <a:ext cx="39054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КАРТИННАЯ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ГАЛЕРЕЯ</a:t>
            </a:r>
          </a:p>
        </p:txBody>
      </p:sp>
      <p:pic>
        <p:nvPicPr>
          <p:cNvPr id="71681" name="Picture 1" descr="C:\Users\User\Downloads\shutterstock_1752042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714620"/>
            <a:ext cx="4554931" cy="3430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85776"/>
            <a:ext cx="9144000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C:\Users\User\Downloads\1612877243_141-p-krasno-belaya-kletka-fon-1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14610" y="-428652"/>
            <a:ext cx="14049388" cy="790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029" name="Picture 5" descr="C:\Users\User\Downloads\Ручка и блокно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00174"/>
            <a:ext cx="5619906" cy="4725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1000108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Вносим   ответ в бланк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100727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 descr="C:\Users\User\Downloads\1612877243_141-p-krasno-belaya-kletka-fon-1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14610" y="-428652"/>
            <a:ext cx="14049388" cy="790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029" name="Picture 5" descr="C:\Users\User\Downloads\Ручка и блокно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00174"/>
            <a:ext cx="5619906" cy="4725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1000108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Вносим   ответ в бланк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03592" y="0"/>
            <a:ext cx="1024759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C:\Users\User\Downloads\1612877243_141-p-krasno-belaya-kletka-fon-1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14610" y="-428652"/>
            <a:ext cx="14049388" cy="790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029" name="Picture 5" descr="C:\Users\User\Downloads\Ручка и блокно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00174"/>
            <a:ext cx="5619906" cy="4725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1000108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Вносим   ответ в бланк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0"/>
            <a:ext cx="9620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98" y="0"/>
            <a:ext cx="101181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C:\Users\User\Downloads\1612877243_141-p-krasno-belaya-kletka-fon-1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062210" y="-276252"/>
            <a:ext cx="14049388" cy="790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029" name="Picture 5" descr="C:\Users\User\Downloads\Ручка и блокно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00174"/>
            <a:ext cx="5619906" cy="4725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1000108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Вносим   ответ в бланк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3875" y="0"/>
            <a:ext cx="966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C:\Users\User\Downloads\1612877243_141-p-krasno-belaya-kletka-fon-1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062210" y="-276252"/>
            <a:ext cx="14049388" cy="790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029" name="Picture 5" descr="C:\Users\User\Downloads\Ручка и блокно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00174"/>
            <a:ext cx="5619906" cy="4725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1000108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Вносим   ответ в бланк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12" y="0"/>
            <a:ext cx="9858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C:\Users\User\Downloads\1612877243_141-p-krasno-belaya-kletka-fon-1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00362" y="-785842"/>
            <a:ext cx="14049388" cy="790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029" name="Picture 5" descr="C:\Users\User\Downloads\Ручка и блокно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00174"/>
            <a:ext cx="5619906" cy="4725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1000108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Вносим   ответ в бланк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-214338"/>
            <a:ext cx="6495909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C:\Users\User\Downloads\1612877243_141-p-krasno-belaya-kletka-fon-1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86180" y="-1044781"/>
            <a:ext cx="14049388" cy="790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029" name="Picture 5" descr="C:\Users\User\Downloads\Ручка и блокно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00174"/>
            <a:ext cx="5619906" cy="4725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1000108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Вносим   ответ в бланк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0"/>
            <a:ext cx="967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 descr="C:\Users\User\Downloads\1612877243_141-p-krasno-belaya-kletka-fon-1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14610" y="-428652"/>
            <a:ext cx="14049388" cy="7902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029" name="Picture 5" descr="C:\Users\User\Downloads\Ручка и блокно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500174"/>
            <a:ext cx="5619906" cy="47255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71802" y="1000108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Вносим   ответ в бланк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857232"/>
            <a:ext cx="73581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ЦЕЛЬ ХУДОЖЕСТВЕННО-ЭСТЕТИЧЕСКОГО РАЗВИТИЯ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интереса к эстетической стороне окружающей действительности, удовлетворение потребности детей в самовыражении, развитие музыкальности детей, способности эмоционально воспринимать музыку. 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художественно-эстетического развития в ФГОС ДО: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предпосылок ценностно-смыслового восприятия и понимания произведений искусства (словесного, музыкального, изобразительного), мира природы;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эстетического отношения к окружающему миру; Формирование элементарных представлений о видах искусства; восприятие музыки, художественной литературы, фольклора;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Стимулирование сопереживания персонажам художественных произведений;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самостоятельной творческой деятельности детей (изобразительной, конструктивно-модельной, музыкальной и др.)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1571612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конкурс № 4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7620" y="928670"/>
            <a:ext cx="41979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НАРОДНЫЕ 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ПРОМЫСЛЫ</a:t>
            </a:r>
          </a:p>
        </p:txBody>
      </p:sp>
      <p:pic>
        <p:nvPicPr>
          <p:cNvPr id="99330" name="Picture 2" descr="C:\Users\User\Downloads\9dc83047f7cc8af4621e20d99e0acf7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428868"/>
            <a:ext cx="4825482" cy="3913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Народные промыслы России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1. Изделия 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каких  НП  делают из глины?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2. Этот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народный промысел называют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Голубым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чудом?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3. Предметы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этого НП  металлические (жестяные).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4. Изделия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каких НП делают из дерева?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5. Какой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народный промысел называют Золотым?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6.Изделия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этих народных промыслов плетут и вяжут.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7.История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этого НП имеет японские корни.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8.Какие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НП официально можно назвать игрушками?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78733" y="-1178733"/>
            <a:ext cx="6858000" cy="92154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785794"/>
            <a:ext cx="70009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Направления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художественно-эстетического развития: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Приобщение к искусству;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Изобразительная деятельность;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Конструктивно-модельная деятельность;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Музыкальная деятельность.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121" name="Picture 1" descr="C:\Users\User\Downloads\ПАлитр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4286256"/>
            <a:ext cx="2357454" cy="2396942"/>
          </a:xfrm>
          <a:prstGeom prst="rect">
            <a:avLst/>
          </a:prstGeom>
          <a:noFill/>
        </p:spPr>
      </p:pic>
      <p:pic>
        <p:nvPicPr>
          <p:cNvPr id="5124" name="Picture 4" descr="C:\Users\User\Downloads\нот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2786058"/>
            <a:ext cx="2850085" cy="1965827"/>
          </a:xfrm>
          <a:prstGeom prst="rect">
            <a:avLst/>
          </a:prstGeom>
          <a:noFill/>
        </p:spPr>
      </p:pic>
      <p:pic>
        <p:nvPicPr>
          <p:cNvPr id="5125" name="Picture 5" descr="C:\Users\User\Downloads\Конструкто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500570"/>
            <a:ext cx="2286016" cy="2162538"/>
          </a:xfrm>
          <a:prstGeom prst="rect">
            <a:avLst/>
          </a:prstGeom>
          <a:noFill/>
        </p:spPr>
      </p:pic>
      <p:pic>
        <p:nvPicPr>
          <p:cNvPr id="5126" name="Picture 6" descr="C:\Users\User\Downloads\маск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496"/>
            <a:ext cx="2143140" cy="2089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Какой НП является  визитной карточкой нашего края?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1571612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конкурс № 5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40" y="857232"/>
            <a:ext cx="52469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МУЗЫКАЛЬНЫЕ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ИНСТРУМЕНТЫ</a:t>
            </a:r>
          </a:p>
        </p:txBody>
      </p:sp>
      <p:pic>
        <p:nvPicPr>
          <p:cNvPr id="100354" name="Picture 2" descr="C:\Users\User\Downloads\e0c9177798e18ebbffbdca716a1fd4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1" y="2786058"/>
            <a:ext cx="7330493" cy="3414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7257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688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Музыкальные  инструменты</a:t>
            </a:r>
            <a:endParaRPr 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7257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1429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Какие инструменты включены в симфонический оркестр.</a:t>
            </a:r>
            <a:endParaRPr lang="ru-RU" sz="2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7257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1429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Назовите струнные музыкальные инструменты.</a:t>
            </a:r>
            <a:endParaRPr lang="ru-RU" sz="2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7257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1429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Какие инструменты включены в народный оркестр.</a:t>
            </a:r>
            <a:endParaRPr lang="ru-RU" sz="2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7257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1429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Назовите  ударные музыкальные инструменты.</a:t>
            </a:r>
            <a:endParaRPr lang="ru-RU" sz="2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7257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1429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Назовите  духовые музыкальные инструменты.</a:t>
            </a:r>
            <a:endParaRPr lang="ru-RU" sz="2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7257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Какие инструменты звучат как в народном,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так и в симфоническом оркестре.</a:t>
            </a: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1571612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конкурс № 6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4678" y="785794"/>
            <a:ext cx="51816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РИТМИЧЕСКИЙ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РИСУНОК</a:t>
            </a:r>
          </a:p>
        </p:txBody>
      </p:sp>
      <p:pic>
        <p:nvPicPr>
          <p:cNvPr id="101378" name="Picture 2" descr="C:\Users\User\Downloads\нот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143116"/>
            <a:ext cx="5732343" cy="3953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pic>
        <p:nvPicPr>
          <p:cNvPr id="51202" name="Picture 2" descr="https://gas-kvas.com/uploads/posts/2023-01/1673452390_gas-kvas-com-p-ptichki-na-vetke-risunok-detskii-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00108"/>
            <a:ext cx="3364062" cy="2071702"/>
          </a:xfrm>
          <a:prstGeom prst="rect">
            <a:avLst/>
          </a:prstGeom>
          <a:noFill/>
        </p:spPr>
      </p:pic>
      <p:pic>
        <p:nvPicPr>
          <p:cNvPr id="51203" name="Picture 3" descr="C:\Users\User\Downloads\Гнездо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857232"/>
            <a:ext cx="2747063" cy="2277319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786314" y="1142984"/>
            <a:ext cx="2786082" cy="214314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0800000" flipV="1">
            <a:off x="4714876" y="1285860"/>
            <a:ext cx="3143272" cy="185738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5" name="Picture 5" descr="https://catherineasquithgallery.com/uploads/posts/2021-03/1614565692_80-p-kartinka-devochki-na-belom-fone-9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357562"/>
            <a:ext cx="2500330" cy="2930688"/>
          </a:xfrm>
          <a:prstGeom prst="rect">
            <a:avLst/>
          </a:prstGeom>
          <a:noFill/>
        </p:spPr>
      </p:pic>
      <p:pic>
        <p:nvPicPr>
          <p:cNvPr id="51206" name="Picture 6" descr="C:\Users\User\Downloads\Коса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3500438"/>
            <a:ext cx="1974226" cy="2828543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857752" y="3571876"/>
            <a:ext cx="2786082" cy="214314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4572000" y="3857628"/>
            <a:ext cx="3143272" cy="185738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78733" y="-1178733"/>
            <a:ext cx="6858000" cy="9215466"/>
          </a:xfrm>
          <a:prstGeom prst="rect">
            <a:avLst/>
          </a:prstGeom>
          <a:noFill/>
        </p:spPr>
      </p:pic>
      <p:pic>
        <p:nvPicPr>
          <p:cNvPr id="3" name="Picture 2" descr="C:\Users\User\Downloads\нот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57166"/>
            <a:ext cx="2928958" cy="202023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9124" y="928670"/>
            <a:ext cx="3243580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РИТМИЧЕСКИЙ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РИСУНОК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2643182"/>
            <a:ext cx="785818" cy="2857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4071942"/>
            <a:ext cx="785818" cy="13573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214678" y="4643446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ДЛИННЫЕ ЗВУКИ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3636" y="4572008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КОРОТКИЕ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183" y="428604"/>
            <a:ext cx="9028817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1571612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конкурс № 7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928670"/>
            <a:ext cx="3332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 лишний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78733" y="-1178733"/>
            <a:ext cx="6857999" cy="921546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43174" y="714356"/>
            <a:ext cx="4092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БЛОК. ТЕОРЕТИЧЕСКИЙ</a:t>
            </a:r>
            <a:endParaRPr lang="ru-RU" sz="2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1214422"/>
            <a:ext cx="7143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Выберите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ошибочное утверждение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</a:p>
          <a:p>
            <a:pPr marL="457200" indent="-457200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А)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Содержание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ОО "Художественно-эстетическое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развитие" зависит от возрастных особенностей детей.</a:t>
            </a:r>
          </a:p>
          <a:p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Б)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Содержание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ОО "Художественно-эстетическое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развитие" определяется целями и задачами Программы.</a:t>
            </a:r>
          </a:p>
          <a:p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В)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Содержание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ОО "Художественно-эстетическое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развитие" может реализовываться в различных видах деятельности ребенка.</a:t>
            </a:r>
          </a:p>
          <a:p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Г)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Содержание </a:t>
            </a: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ОО "Художественно-эстетическое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развитие" зависит от индивидуальных особенностей воспитателей.</a:t>
            </a:r>
          </a:p>
          <a:p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00100" y="1214422"/>
            <a:ext cx="721523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2.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Процесс  формирования у детей способности  чувствовать, понимать, любить искусство, развитие потребности в художественно-творческой деятельности, формирование мировосприятия ребенка средствами искусства – это...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А) Художественное воспитание.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Б) Интерактивное воспитание.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В) Литературное воспитание.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Times New Roman" pitchFamily="18" charset="0"/>
                <a:cs typeface="Arial" pitchFamily="34" charset="0"/>
              </a:rPr>
              <a:t>Г) Умственное воспитание.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controls>
      <p:control spid="23554" name="DefaultOcx" r:id="rId2" imgW="257040" imgH="304920"/>
      <p:control spid="23555" name="HTMLOption1" r:id="rId3" imgW="257040" imgH="304920"/>
      <p:control spid="23556" name="HTMLOption2" r:id="rId4" imgW="257040" imgH="304920"/>
      <p:control spid="23557" name="HTMLOption3" r:id="rId5" imgW="257040" imgH="30492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2729</TotalTime>
  <Words>1081</Words>
  <Application>Microsoft Office PowerPoint</Application>
  <PresentationFormat>Экран (4:3)</PresentationFormat>
  <Paragraphs>255</Paragraphs>
  <Slides>77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235</cp:revision>
  <dcterms:created xsi:type="dcterms:W3CDTF">2023-04-06T11:11:51Z</dcterms:created>
  <dcterms:modified xsi:type="dcterms:W3CDTF">2023-04-09T10:57:59Z</dcterms:modified>
</cp:coreProperties>
</file>