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82" r:id="rId2"/>
    <p:sldId id="283" r:id="rId3"/>
    <p:sldId id="258" r:id="rId4"/>
    <p:sldId id="259" r:id="rId5"/>
    <p:sldId id="284" r:id="rId6"/>
    <p:sldId id="285" r:id="rId7"/>
    <p:sldId id="260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261" r:id="rId17"/>
    <p:sldId id="262" r:id="rId18"/>
    <p:sldId id="314" r:id="rId19"/>
    <p:sldId id="327" r:id="rId20"/>
    <p:sldId id="315" r:id="rId21"/>
    <p:sldId id="328" r:id="rId22"/>
    <p:sldId id="329" r:id="rId23"/>
    <p:sldId id="330" r:id="rId24"/>
    <p:sldId id="331" r:id="rId25"/>
    <p:sldId id="263" r:id="rId26"/>
    <p:sldId id="264" r:id="rId27"/>
    <p:sldId id="316" r:id="rId28"/>
    <p:sldId id="317" r:id="rId29"/>
    <p:sldId id="318" r:id="rId30"/>
    <p:sldId id="321" r:id="rId31"/>
    <p:sldId id="320" r:id="rId32"/>
    <p:sldId id="319" r:id="rId33"/>
    <p:sldId id="322" r:id="rId34"/>
    <p:sldId id="323" r:id="rId35"/>
    <p:sldId id="324" r:id="rId36"/>
    <p:sldId id="325" r:id="rId37"/>
    <p:sldId id="326" r:id="rId38"/>
    <p:sldId id="274" r:id="rId39"/>
    <p:sldId id="275" r:id="rId40"/>
    <p:sldId id="333" r:id="rId41"/>
    <p:sldId id="287" r:id="rId42"/>
    <p:sldId id="334" r:id="rId43"/>
    <p:sldId id="286" r:id="rId44"/>
    <p:sldId id="335" r:id="rId45"/>
    <p:sldId id="288" r:id="rId46"/>
    <p:sldId id="336" r:id="rId47"/>
    <p:sldId id="276" r:id="rId48"/>
    <p:sldId id="337" r:id="rId49"/>
    <p:sldId id="289" r:id="rId50"/>
    <p:sldId id="338" r:id="rId51"/>
    <p:sldId id="277" r:id="rId52"/>
    <p:sldId id="339" r:id="rId53"/>
    <p:sldId id="290" r:id="rId54"/>
    <p:sldId id="340" r:id="rId55"/>
    <p:sldId id="278" r:id="rId56"/>
    <p:sldId id="341" r:id="rId57"/>
    <p:sldId id="291" r:id="rId58"/>
    <p:sldId id="342" r:id="rId59"/>
    <p:sldId id="280" r:id="rId60"/>
    <p:sldId id="343" r:id="rId61"/>
    <p:sldId id="281" r:id="rId62"/>
    <p:sldId id="344" r:id="rId63"/>
    <p:sldId id="292" r:id="rId64"/>
    <p:sldId id="293" r:id="rId65"/>
    <p:sldId id="332" r:id="rId66"/>
    <p:sldId id="295" r:id="rId67"/>
    <p:sldId id="345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3DA12F"/>
    <a:srgbClr val="000099"/>
    <a:srgbClr val="0000FF"/>
    <a:srgbClr val="FF9933"/>
    <a:srgbClr val="CC00CC"/>
    <a:srgbClr val="85DFFF"/>
    <a:srgbClr val="CC00FF"/>
    <a:srgbClr val="CCFF66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067" autoAdjust="0"/>
    <p:restoredTop sz="80000" autoAdjust="0"/>
  </p:normalViewPr>
  <p:slideViewPr>
    <p:cSldViewPr>
      <p:cViewPr>
        <p:scale>
          <a:sx n="95" d="100"/>
          <a:sy n="95" d="100"/>
        </p:scale>
        <p:origin x="-133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C8EDC-3247-4BDE-A0E2-7C2D2BDB1DA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E2E98-FE8F-49DA-87AA-842A33F94E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-fotki.yandex.ru/get/60015/200418627.15e/0_16ef73_a557fe6e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" y="1062038"/>
            <a:ext cx="882502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User\Desktop\Новая папка (9)\Фоны для оформления\1674664337_top-fon-com-p-krasivii-raduzhnii-fon-dlya-prezentatsii-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5286388"/>
            <a:ext cx="87154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Муниципальный методический игровой проект </a:t>
            </a:r>
          </a:p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для педагогов и их наставников  </a:t>
            </a:r>
          </a:p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дошкольных образовательных учреждений г.Орска</a:t>
            </a:r>
          </a:p>
        </p:txBody>
      </p:sp>
      <p:pic>
        <p:nvPicPr>
          <p:cNvPr id="8" name="Picture 3" descr="F:\Методический батл\Оформление логотипа\Логотип МБ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42852"/>
            <a:ext cx="3418124" cy="28575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034" y="2357430"/>
            <a:ext cx="8055477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МЕТОДИЧЕСКИЙ БАТЛ 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ПЕДАГОГИЧЕСКИЙ ДУЭТ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1142984"/>
            <a:ext cx="77153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правильный ответ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Воспитатель, исправляя грамматические ошибки, должен: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предложить ребенку произнести слово, произнесенное неправильно, чтобы он запомнил свою ошибку и больше не повторял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указав на сам факт ошибки, дать речевой образец и предложить ребенку повторить следом</a:t>
            </a:r>
          </a:p>
          <a:p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071801"/>
            <a:ext cx="785818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Выбрать правильные ответы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обучении детей монологической речи важно помнить, что текст можно отнести к связному высказыванию, если он отвечает признакам: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тематико-смысловая цельность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объемность текста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литературный язык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законченность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Д) образность речи</a:t>
            </a:r>
          </a:p>
          <a:p>
            <a:pPr lvl="1"/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071801"/>
            <a:ext cx="80010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9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Установить правильную</a:t>
            </a:r>
          </a:p>
          <a:p>
            <a:pPr marL="514350" indent="-514350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последовательность действий по</a:t>
            </a:r>
          </a:p>
          <a:p>
            <a:pPr marL="514350" indent="-514350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развитию словаря детей</a:t>
            </a:r>
          </a:p>
          <a:p>
            <a:pPr marL="514350" indent="-514350">
              <a:buAutoNum type="arabicPeriod" startAt="9"/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Введение в речь слов, обозначающих элементарные понятия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Формирование общих представлений о предмете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Введение в речь слов, обозначающих качества, свойства и отношения предметов и явлений</a:t>
            </a:r>
          </a:p>
          <a:p>
            <a:pPr lvl="1"/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071801"/>
            <a:ext cx="78581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Исключить неправильные ответы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Лишними в постановке задач работы над грамматическим строем речи является: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овладение синтаксической стороной языка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активизация словаря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освоение морфологической системы родного языка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развитие диалогической речи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Е) освоение норм образования слов</a:t>
            </a:r>
          </a:p>
          <a:p>
            <a:pPr lvl="1"/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071801"/>
            <a:ext cx="78581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Выбрать правильный ответ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Способность к звуковому анализу слов развивается на основе: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внимательности детей к речи собеседника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развития фонематического слуха у детей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формирования выразительной речи у детей</a:t>
            </a:r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285729"/>
            <a:ext cx="78581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Установите соответствие между понятиями и их толкованием</a:t>
            </a:r>
          </a:p>
          <a:p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  <a:p>
            <a:endParaRPr lang="ru-RU" dirty="0" smtClean="0"/>
          </a:p>
          <a:p>
            <a:pPr lvl="1"/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28662" y="1285860"/>
          <a:ext cx="7858180" cy="5303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394306"/>
                <a:gridCol w="54638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1.Повествование</a:t>
                      </a:r>
                      <a:endParaRPr lang="ru-RU" sz="2200" b="1" dirty="0"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А) Тип речи, характеризующийся особыми логическими отношениями между входящими в его состав суждениями, образующими умозаключение; логическое изложение материала в форме доказательства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2.Рассуждение</a:t>
                      </a:r>
                      <a:endParaRPr lang="ru-RU" sz="2200" b="1" dirty="0"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Б) Тип речи, который является моделью монологического сообщения в виде перечисления одновременных или постоянных признаков объекта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3.Описание</a:t>
                      </a:r>
                      <a:endParaRPr lang="ru-RU" sz="2200" b="1" dirty="0"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В) Тип речи, выражающий сообщение о развивающихся действиях и состояниях, которые происходят в разное время, но связаны между собою, зависимы друг от друга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1000108"/>
            <a:ext cx="4443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ПОРЯДКУ!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5299" name="Picture 3" descr="C:\Users\User\Downloads\0-1-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85794"/>
            <a:ext cx="7682759" cy="57571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38" y="1785926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2500306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3240" y="3286124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00562" y="4143380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86512" y="5572140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5</a:t>
            </a:r>
            <a:endParaRPr lang="ru-RU" sz="5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00068" y="214290"/>
            <a:ext cx="7929650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Из составляющих компонентов восстановите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структуру пересказа: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.Предварительная беседа.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Подготовка детей к восприятию нового произведения, главным образом его идеи 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2.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Выразительное чтение произведения.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Чтение с установкой на запоминание и последующий пересказ.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Подготовительная беседа (разбор произведения).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Цели ее: уточнение содержания, привлечение внимания к языку,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активная подготовка к выразительному пересказу 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.Повторное чтение, суммирующее результаты разбора, с целевой установкой на запоминание.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.Пауза для подготовки детей к ответам, для запоминания текста 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(несколько секунд).</a:t>
            </a:r>
            <a:endParaRPr kumimoji="0" lang="ru-RU" sz="200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7.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Пересказ произведения детьми (3 – 5 человек).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Активное руководство воспитателя.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8.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Вызвать ребенка с наиболее яркой речью или использовать эмоциональные приемы (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пересказ по ролям, инсценировка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00068" y="214290"/>
            <a:ext cx="792965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Из составляющих компонентов восстановите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структуру рассказа по картине: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457200" lvl="0" indent="-45720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Составление и обсуждение с детьми плана (схемы)</a:t>
            </a:r>
          </a:p>
          <a:p>
            <a:pPr marL="457200" lvl="0" indent="-457200">
              <a:spcBef>
                <a:spcPts val="600"/>
              </a:spcBef>
            </a:pP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рассказа. 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Рассматривание картины.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Беседа по картине </a:t>
            </a:r>
            <a:r>
              <a:rPr lang="ru-RU" sz="2000" dirty="0" smtClean="0">
                <a:solidFill>
                  <a:srgbClr val="660066"/>
                </a:solidFill>
              </a:rPr>
              <a:t>(включающие вопросы, активизирующие воображение: что можно услышать, почувствовать, находясь в месте действия картины и др.)</a:t>
            </a:r>
          </a:p>
          <a:p>
            <a:pPr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Беседа, подготавливающая к восприятию картины.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Рассказы детей (коллективный рассказ).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рассказов детей </a:t>
            </a:r>
            <a:r>
              <a:rPr lang="ru-RU" sz="2000" dirty="0" smtClean="0">
                <a:solidFill>
                  <a:srgbClr val="660066"/>
                </a:solidFill>
              </a:rPr>
              <a:t>(полнота рассказа, последовательность излагаемых событий, использование разных интонаций, темпа речи, образных выражений и др.).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речевой образец (ребенка или воспитателя).</a:t>
            </a:r>
          </a:p>
          <a:p>
            <a:pPr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Целевая установка на составление рассказа по плану.</a:t>
            </a:r>
          </a:p>
          <a:p>
            <a:pPr lvl="0"/>
            <a:endParaRPr lang="ru-RU" sz="2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571480"/>
            <a:ext cx="7286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Речь воспитателя –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источник речевого развития детей в детском саду.  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 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2214554"/>
            <a:ext cx="7715304" cy="3357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Речь воспитателя является образцом для детей в широком </a:t>
            </a:r>
          </a:p>
          <a:p>
            <a:pPr marL="457200" indent="-457200"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значении этого слова, прежде всего — в разговорной речи, </a:t>
            </a:r>
          </a:p>
          <a:p>
            <a:pPr marL="457200" indent="-457200"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которой происходит повседневное общение </a:t>
            </a:r>
          </a:p>
          <a:p>
            <a:pPr marL="457200" indent="-457200"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ребёнка с воспитателем.</a:t>
            </a:r>
          </a:p>
          <a:p>
            <a:pPr marL="457200" indent="-457200" algn="ctr">
              <a:buAutoNum type="arabicPeriod"/>
            </a:pPr>
            <a:endParaRPr lang="ru-RU" sz="2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На занятиях дети, слушая речь воспитателя, упражняются в овладении русским языком. Недостатки, встречающиеся в разговорной речи воспитателя, передаются детям, и потом дети с трудом избавляются от них уже в школе.</a:t>
            </a:r>
            <a:endParaRPr 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 descr="C:\Users\User\Desktop\Новая папка (9)\Фоны для оформления\1645025593_31-krot-info-p-yarkii-sportivnii-fon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46" y="0"/>
            <a:ext cx="91248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571480"/>
            <a:ext cx="72234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2 этап Методического </a:t>
            </a:r>
            <a:r>
              <a:rPr lang="ru-RU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батла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500174"/>
            <a:ext cx="79784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Образовательная область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«Речевое развитие»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074" name="AutoShape 2" descr="F:\%D0%9C%D0%B5%D1%82%D0%BE%D0%B4%D0%B8%D1%87%D0%B5%D1%81%D0%BA%D0%B8%D0%B9 %D0%B1%D0%B0%D1%82%D0%BB\%D0%9E%D0%BB%D0%B8%D0%BC%D0%BF%D0%B8%D0%B0%D0%B4%D0%B0\%D0%A0%D0%B0%D0%B7%D0%B2%D0%B8%D1%82%D0%B8%D0%B5 %D1%80%D0%B5%D1%87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F:\%D0%9C%D0%B5%D1%82%D0%BE%D0%B4%D0%B8%D1%87%D0%B5%D1%81%D0%BA%D0%B8%D0%B9 %D0%B1%D0%B0%D1%82%D0%BB\%D0%9E%D0%BB%D0%B8%D0%BC%D0%BF%D0%B8%D0%B0%D0%B4%D0%B0\%D0%A0%D0%B0%D0%B7%D0%B2%D0%B8%D1%82%D0%B8%D0%B5 %D1%80%D0%B5%D1%87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User\Downloads\scale_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285992"/>
            <a:ext cx="5909410" cy="49885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fsd.multiurok.ru/html/2022/09/16/s_6323df84993ae/php6wEc7h_Konsultaciya-dlya-roditelej-2022_html_d7eea38ea970ddb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71678"/>
            <a:ext cx="8029206" cy="41820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00496" y="1000108"/>
            <a:ext cx="42257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ГОВОРИМ 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ПРАВИЛЬНО!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428604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БЛОК. ПРАКТИЧЕСКИЙ</a:t>
            </a: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428604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Образовать форму родительного падежа множественного числа существительных: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786394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4414" y="5715016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блюдце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428604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Образовать форму родительного падежа множественного числа существительных: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8001056" cy="5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00760" y="3286124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рукав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00240"/>
            <a:ext cx="7929618" cy="371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714480" y="428604"/>
            <a:ext cx="6309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Поставить ударение в словах:</a:t>
            </a:r>
            <a:r>
              <a:rPr lang="ru-RU" dirty="0" smtClean="0"/>
              <a:t>  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User\Downloads\СнимокДети и книг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6246852" cy="50428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428604"/>
            <a:ext cx="61545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ДЕТСКОЕ  ЧТЕНИЕ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0826" y="1571612"/>
            <a:ext cx="22145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 </a:t>
            </a:r>
          </a:p>
          <a:p>
            <a:pPr algn="ctr"/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АВТОР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3663"/>
            <a:ext cx="9144000" cy="6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0"/>
            <a:ext cx="48627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ДЕТСКИЕ  ПИСАТЕЛИ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Унылая пора! Очей очарованье!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Приятна мне твоя прощальная краса —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Люблю я пышное природы увяданье,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багрец и в золото одетые леса, 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 лисички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Взяли спички,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морю синему пошли,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 синее зажгли.</a:t>
            </a:r>
            <a:endParaRPr 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Вместо шапки на ходу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 надел сковороду.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Вместо валенок перчатки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Натянул себе на пятки.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сынок у маменьки -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Медвежонок маленький.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маму был фигурою -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медведицу бурую.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85728"/>
            <a:ext cx="835824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Цель речевого развития  по ФГОС ДО: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устной речи и навыков речевого общения с окружающими на основе овладения литературным языком своего народа.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речевого развития по ФГОС ДО: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Овладение речью, как средством общения и культуры;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Обогащение активного словаря;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звуковой и интонационной культуры речи, фонематического слуха;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связной речи;</a:t>
            </a:r>
          </a:p>
          <a:p>
            <a:pPr algn="ctr">
              <a:buFontTx/>
              <a:buChar char="-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Грамматически правильной диалогической </a:t>
            </a:r>
          </a:p>
          <a:p>
            <a:pPr algn="ctr">
              <a:buFontTx/>
              <a:buChar char="-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монологической речи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речевого творчества;</a:t>
            </a:r>
          </a:p>
          <a:p>
            <a:pPr algn="ctr">
              <a:buFontTx/>
              <a:buChar char="-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Знакомство с книжной культурой, детской литературой, понимание на слух текстов различных жанров 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детской литературы;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Формирование звуковой </a:t>
            </a:r>
            <a:r>
              <a:rPr lang="ru-RU" sz="22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аналитико</a:t>
            </a: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синтетической активности как предпосылки обучения грамоте.</a:t>
            </a:r>
          </a:p>
          <a:p>
            <a:pPr algn="ctr"/>
            <a:endParaRPr lang="ru-RU" sz="2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цветочки опали, то на место их показались зелёные головки. Когда головки забурели и подсохли, мать и сёстры Тани повыдергали весь лён с корнем, навязали снопиков и поставили их на поле просохнуть.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 берет бинокль,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бинокль помочь не мог.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Капитану так обидно —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 берега не видно.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Нивы сжаты, рощи голы,</a:t>
            </a:r>
          </a:p>
          <a:p>
            <a:pPr algn="ctr"/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воды туман и сырость.</a:t>
            </a:r>
          </a:p>
          <a:p>
            <a:pPr algn="ctr"/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Колесом за сини горы.</a:t>
            </a:r>
          </a:p>
          <a:p>
            <a:pPr algn="ctr"/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 тихое скатилось.</a:t>
            </a:r>
          </a:p>
          <a:p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 же это? Почему Тащат валенки ему,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Меховые рукавицы, Чтобы мог он руки греть,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не мог он простудиться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 от гриппа умереть,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когда ребята ушли, он быстро оделся, нацепил коньки и выскочил во двор. Чирк коньками по снегу, чирк! И кататься-то как следует не умеет! Подъехал к горке.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Карло вошел в каморку, сел на единственный стул у безногого стола и, повертев так и эдак полено, начал ножом вырезать из него куклу.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</a:t>
            </a:r>
            <a:r>
              <a:rPr lang="ru-RU" sz="1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 в одной стране мира на одного ребёнка не приходится столько руководящих педагогических кадров! И девочка Вера должна была стать самой воспитанной в мире. Но она была капризной и непослушной. То цыплёнка поймает и начнёт пеленать, то соседнего мальчика в песочнице совком треснет так, что совок приходится в ремонт относить.</a:t>
            </a:r>
            <a:endParaRPr lang="ru-RU" sz="16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Посидела опять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Дарёнушка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окошка, полюбовалась на звёзды. Хотела спать ложиться — вдруг по стенке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топоток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прошёл. Испугалась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Дарёнка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топоток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другой стене, потом по той, где окошечко, потом — где дверка, а там и сверху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запостукивало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Негромко, будто кто лёгонький да быстрый ходит.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182" y="1142984"/>
            <a:ext cx="4884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БЕЛЫЕ  ПЯТНА!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6" descr="https://krot.info/uploads/posts/2021-02/1614119897_15-p-fon-kraski-i-kisti-dlya-prezentatsii-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928802"/>
            <a:ext cx="614362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86380" y="2428868"/>
            <a:ext cx="30003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 </a:t>
            </a:r>
          </a:p>
          <a:p>
            <a:pPr algn="ctr"/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КАРТИНА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-92508"/>
            <a:ext cx="9929851" cy="695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681350" y="1005967"/>
            <a:ext cx="4663136" cy="3056279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 rot="592858">
            <a:off x="4913533" y="1532951"/>
            <a:ext cx="3103148" cy="2583566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 rot="592858">
            <a:off x="3598074" y="3435432"/>
            <a:ext cx="1852380" cy="1298146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 rot="3921543">
            <a:off x="714846" y="3806397"/>
            <a:ext cx="2213579" cy="142107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285728"/>
            <a:ext cx="409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БЛОК. ТЕОРЕТИЧЕСКИЙ</a:t>
            </a:r>
            <a:endParaRPr lang="ru-RU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0166" y="1357298"/>
            <a:ext cx="70009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Центральной, ведущей задачей развития речи является:</a:t>
            </a:r>
          </a:p>
          <a:p>
            <a:endParaRPr lang="ru-RU" sz="1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развитие словаря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воспитание звуковой культуры речи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формирование грамматического строя речи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развитие связной речи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-92508"/>
            <a:ext cx="9929851" cy="695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656760" y="3241933"/>
            <a:ext cx="3245282" cy="2832687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 rot="592858">
            <a:off x="4317350" y="1003556"/>
            <a:ext cx="3572570" cy="2336519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 rot="592858">
            <a:off x="4065165" y="4019424"/>
            <a:ext cx="4296253" cy="255439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 rot="592858">
            <a:off x="4262551" y="998819"/>
            <a:ext cx="3572570" cy="2975217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/>
        </p:nvSpPr>
        <p:spPr>
          <a:xfrm rot="592858">
            <a:off x="2074472" y="605763"/>
            <a:ext cx="2278473" cy="2472153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 rot="592858">
            <a:off x="647574" y="3186373"/>
            <a:ext cx="3245282" cy="2832687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142908" y="-3"/>
            <a:ext cx="9787004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170997" y="163736"/>
            <a:ext cx="6970773" cy="4772581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6072198" y="3857628"/>
            <a:ext cx="2643206" cy="271464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>
            <a:off x="357158" y="2714620"/>
            <a:ext cx="4643470" cy="271464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142908" y="-3"/>
            <a:ext cx="9787004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59960"/>
            <a:ext cx="9787007" cy="730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Выноска-облако 5"/>
          <p:cNvSpPr/>
          <p:nvPr/>
        </p:nvSpPr>
        <p:spPr>
          <a:xfrm rot="592858">
            <a:off x="303122" y="1136185"/>
            <a:ext cx="8616544" cy="427768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59960"/>
            <a:ext cx="9787007" cy="730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71266" y="-1214734"/>
            <a:ext cx="7000900" cy="914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2000633" y="1239876"/>
            <a:ext cx="6832160" cy="4217667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1357290" y="3571876"/>
            <a:ext cx="3000364" cy="242889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71266" y="-1214734"/>
            <a:ext cx="7000900" cy="914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160"/>
            <a:ext cx="91440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>
            <a:off x="2571736" y="642918"/>
            <a:ext cx="5715040" cy="2928958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1214414" y="3500438"/>
            <a:ext cx="6072230" cy="314327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1357298"/>
            <a:ext cx="700092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Выбрать правильный ответ</a:t>
            </a:r>
          </a:p>
          <a:p>
            <a:endParaRPr lang="ru-RU" sz="1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 каком возрасте активный словарь  ребенка составляет 4500 слов: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6 лет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4 года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3 года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10 лет</a:t>
            </a:r>
          </a:p>
          <a:p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160"/>
            <a:ext cx="91440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1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Выноска-облако 4"/>
          <p:cNvSpPr/>
          <p:nvPr/>
        </p:nvSpPr>
        <p:spPr>
          <a:xfrm>
            <a:off x="1428728" y="428604"/>
            <a:ext cx="5357850" cy="4286280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4714876" y="857232"/>
            <a:ext cx="4286280" cy="5429288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1357290" y="500042"/>
            <a:ext cx="5643602" cy="4286280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1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-357214"/>
            <a:ext cx="10572824" cy="721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Выноска-облако 3"/>
          <p:cNvSpPr/>
          <p:nvPr/>
        </p:nvSpPr>
        <p:spPr>
          <a:xfrm>
            <a:off x="642910" y="642918"/>
            <a:ext cx="5143536" cy="421484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>
            <a:off x="4071934" y="1571612"/>
            <a:ext cx="5286380" cy="4071966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-357214"/>
            <a:ext cx="10572824" cy="721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1"/>
            <a:ext cx="685800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>
            <a:off x="928662" y="214290"/>
            <a:ext cx="5357850" cy="4643470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5715008" y="2285992"/>
            <a:ext cx="2214578" cy="271464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>
            <a:off x="5867408" y="2438392"/>
            <a:ext cx="2214578" cy="271464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1"/>
            <a:ext cx="685800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1020781" y="1284725"/>
            <a:ext cx="5673392" cy="293287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35827" y="-1250173"/>
            <a:ext cx="6858000" cy="93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>
            <a:off x="642910" y="500042"/>
            <a:ext cx="5500726" cy="4196568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5857884" y="1785926"/>
            <a:ext cx="1785950" cy="2500330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1357298"/>
            <a:ext cx="72152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Вставить пропущенное слово</a:t>
            </a:r>
          </a:p>
          <a:p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развития речи ребенка находится в прямой зависимости от степени развития ________________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_____________________ рук.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35827" y="-1250173"/>
            <a:ext cx="6858000" cy="93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Выноска-облако 6"/>
          <p:cNvSpPr/>
          <p:nvPr/>
        </p:nvSpPr>
        <p:spPr>
          <a:xfrm>
            <a:off x="285720" y="500042"/>
            <a:ext cx="6143668" cy="307183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/>
        </p:nvSpPr>
        <p:spPr>
          <a:xfrm>
            <a:off x="4143372" y="3071810"/>
            <a:ext cx="5000628" cy="2286016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>
            <a:off x="857224" y="3571876"/>
            <a:ext cx="3500462" cy="207170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428604"/>
            <a:ext cx="61545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ЗВУКОВАЯ  СХЕМА СЛОВА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673" name="Picture 1" descr="C:\Users\User\Downloads\0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85926"/>
            <a:ext cx="6429420" cy="5196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29322" y="1714488"/>
            <a:ext cx="30003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 </a:t>
            </a:r>
          </a:p>
          <a:p>
            <a:pPr algn="ctr"/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СЛОВО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7" y="571480"/>
            <a:ext cx="457203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28662" y="571480"/>
            <a:ext cx="535723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5643578"/>
            <a:ext cx="821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РЕЧЬ, ЁЛКА, БИДОН, СТОЛ, ЮБКА, МЕЛЬ, ЛЯГУШКА, АКВАРИУМ, СЕЛЬ, САЛАТ,ПЕЧКА, МИСКА, ИГРУШКА, БАТОН, РОБОТ, АРКА, КИЛЬ, МАТРЁШКА, ЯВЬ, БУТОН, КАПОТ, МЕДОВКА, САПОГ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571612"/>
            <a:ext cx="6472236" cy="9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28662" y="2571744"/>
            <a:ext cx="53572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571744"/>
            <a:ext cx="7343773" cy="96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928662" y="1571612"/>
            <a:ext cx="53572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3571875"/>
            <a:ext cx="4572031" cy="91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928662" y="3571876"/>
            <a:ext cx="53572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4572008"/>
            <a:ext cx="272234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928662" y="4572008"/>
            <a:ext cx="53572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786610" cy="429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28662" y="4643446"/>
            <a:ext cx="785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РЕЧЬ, ЁЛКА, БИДОН, СТОЛ, ЮБКА, МЕЛЬ, ЛЯГУШКА, АКВАРИУМ, СЕЛЬ, САЛАТ,ПЕЧКА, МИСКА, ИГРУШКА, БАТОН, РОБОТ, АРКА, КИЛЬ, МАТРЁШКА, ЯВЬ, БУТОН, КАПОТ, МЕДОВКА, САПОГ</a:t>
            </a:r>
            <a:b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4480" y="2928934"/>
            <a:ext cx="6340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 скорой  встречи!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538" y="1142984"/>
            <a:ext cx="764386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4. Выбрать правильный ответ</a:t>
            </a:r>
          </a:p>
          <a:p>
            <a:pPr lvl="1"/>
            <a:endParaRPr lang="ru-RU" sz="1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Овладение правильным звукопроизношением обычно завершается к:</a:t>
            </a:r>
          </a:p>
          <a:p>
            <a:pPr lvl="2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1-2 годам; </a:t>
            </a:r>
          </a:p>
          <a:p>
            <a:pPr lvl="2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2-3 годам;</a:t>
            </a:r>
          </a:p>
          <a:p>
            <a:pPr lvl="2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5-7 годам;</a:t>
            </a:r>
          </a:p>
          <a:p>
            <a:pPr lvl="2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7- 8 годам.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1071546"/>
            <a:ext cx="750099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5.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правильный ответ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Важнейшим источником развития 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выразительности детской речи   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является: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произведения устного народного творчества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дидактическая игра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личный опыт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наглядный материал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1142984"/>
            <a:ext cx="77153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правильный ответ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Одной из главных задач словарной работы является: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обогащение, расширение и активизация словарного запаса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построение простых и сложных предложений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развитие речевого слуха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отчетливое произношение всех звуков родного языка</a:t>
            </a:r>
          </a:p>
          <a:p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504D"/>
      </a:hlink>
      <a:folHlink>
        <a:srgbClr val="C0504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>
          <a:defRPr sz="2000" i="1" dirty="0" smtClean="0"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</TotalTime>
  <Words>1258</Words>
  <Application>Microsoft Office PowerPoint</Application>
  <PresentationFormat>Экран (4:3)</PresentationFormat>
  <Paragraphs>185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409</cp:revision>
  <dcterms:created xsi:type="dcterms:W3CDTF">2014-07-06T18:18:01Z</dcterms:created>
  <dcterms:modified xsi:type="dcterms:W3CDTF">2023-04-16T21:09:27Z</dcterms:modified>
</cp:coreProperties>
</file>