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96" y="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62AD07-9965-4CFB-A7B1-8DA59BC80C2F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8D85A7-7E4A-4858-A61C-4CD0A20DA78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51078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AA8764-6D0D-406F-A765-4906F2C72A04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25AC74-64A5-45B3-9C4B-DC39BE41AE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5654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341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20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9586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657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289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571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47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69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3134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608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775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B3FE-88EC-4F6F-8C61-1BD48EFBCB63}" type="datetimeFigureOut">
              <a:rPr lang="ru-RU" smtClean="0"/>
              <a:t>09.02.2022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7683E-BE3F-4D19-8865-0CCA4530C19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4656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GyOWOO3O88w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78675"/>
            <a:ext cx="9144000" cy="84473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Учимся играя</a:t>
            </a:r>
            <a:b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Математика для детей 5-6 лет</a:t>
            </a:r>
            <a:endParaRPr lang="ru-RU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326880" y="5712823"/>
            <a:ext cx="2699657" cy="87956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воспитатель:</a:t>
            </a:r>
          </a:p>
          <a:p>
            <a:pPr>
              <a:lnSpc>
                <a:spcPct val="100000"/>
              </a:lnSpc>
            </a:pPr>
            <a:r>
              <a:rPr lang="ru-RU" sz="1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Демке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К.А.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0320" y="1414377"/>
            <a:ext cx="6518110" cy="4653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483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513806"/>
            <a:ext cx="583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 недостающие фигуры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2801920"/>
              </p:ext>
            </p:extLst>
          </p:nvPr>
        </p:nvGraphicFramePr>
        <p:xfrm>
          <a:off x="801189" y="1236617"/>
          <a:ext cx="3779520" cy="3579223"/>
        </p:xfrm>
        <a:graphic>
          <a:graphicData uri="http://schemas.openxmlformats.org/drawingml/2006/table">
            <a:tbl>
              <a:tblPr/>
              <a:tblGrid>
                <a:gridCol w="3779520">
                  <a:extLst>
                    <a:ext uri="{9D8B030D-6E8A-4147-A177-3AD203B41FA5}">
                      <a16:colId xmlns:a16="http://schemas.microsoft.com/office/drawing/2014/main" val="4118562768"/>
                    </a:ext>
                  </a:extLst>
                </a:gridCol>
              </a:tblGrid>
              <a:tr h="35792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1750571"/>
                  </a:ext>
                </a:extLst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7627416"/>
              </p:ext>
            </p:extLst>
          </p:nvPr>
        </p:nvGraphicFramePr>
        <p:xfrm>
          <a:off x="2020389" y="1236617"/>
          <a:ext cx="1297577" cy="3579223"/>
        </p:xfrm>
        <a:graphic>
          <a:graphicData uri="http://schemas.openxmlformats.org/drawingml/2006/table">
            <a:tbl>
              <a:tblPr/>
              <a:tblGrid>
                <a:gridCol w="1297577">
                  <a:extLst>
                    <a:ext uri="{9D8B030D-6E8A-4147-A177-3AD203B41FA5}">
                      <a16:colId xmlns:a16="http://schemas.microsoft.com/office/drawing/2014/main" val="2151234950"/>
                    </a:ext>
                  </a:extLst>
                </a:gridCol>
              </a:tblGrid>
              <a:tr h="357922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3389504"/>
                  </a:ext>
                </a:extLst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9711827"/>
              </p:ext>
            </p:extLst>
          </p:nvPr>
        </p:nvGraphicFramePr>
        <p:xfrm>
          <a:off x="801189" y="2508069"/>
          <a:ext cx="3779520" cy="1105988"/>
        </p:xfrm>
        <a:graphic>
          <a:graphicData uri="http://schemas.openxmlformats.org/drawingml/2006/table">
            <a:tbl>
              <a:tblPr/>
              <a:tblGrid>
                <a:gridCol w="3779520">
                  <a:extLst>
                    <a:ext uri="{9D8B030D-6E8A-4147-A177-3AD203B41FA5}">
                      <a16:colId xmlns:a16="http://schemas.microsoft.com/office/drawing/2014/main" val="1297304103"/>
                    </a:ext>
                  </a:extLst>
                </a:gridCol>
              </a:tblGrid>
              <a:tr h="11059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7920265"/>
                  </a:ext>
                </a:extLst>
              </a:tr>
            </a:tbl>
          </a:graphicData>
        </a:graphic>
      </p:graphicFrame>
      <p:sp>
        <p:nvSpPr>
          <p:cNvPr id="11" name="Овал 10"/>
          <p:cNvSpPr/>
          <p:nvPr/>
        </p:nvSpPr>
        <p:spPr>
          <a:xfrm>
            <a:off x="1149531" y="1489166"/>
            <a:ext cx="496389" cy="87085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171" y="2619064"/>
            <a:ext cx="506012" cy="883997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342606" y="1583852"/>
            <a:ext cx="705394" cy="6531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8030" y="3882687"/>
            <a:ext cx="719390" cy="664522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4419" y="5422770"/>
            <a:ext cx="719390" cy="664522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66" y="5203295"/>
            <a:ext cx="506012" cy="883997"/>
          </a:xfrm>
          <a:prstGeom prst="rect">
            <a:avLst/>
          </a:prstGeom>
        </p:spPr>
      </p:pic>
      <p:sp>
        <p:nvSpPr>
          <p:cNvPr id="18" name="Равнобедренный треугольник 17"/>
          <p:cNvSpPr/>
          <p:nvPr/>
        </p:nvSpPr>
        <p:spPr>
          <a:xfrm>
            <a:off x="3474720" y="1489166"/>
            <a:ext cx="809897" cy="747829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2776" y="3703457"/>
            <a:ext cx="835224" cy="77425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7931" y="2713502"/>
            <a:ext cx="835224" cy="774259"/>
          </a:xfrm>
          <a:prstGeom prst="rect">
            <a:avLst/>
          </a:prstGeom>
        </p:spPr>
      </p:pic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884597"/>
              </p:ext>
            </p:extLst>
          </p:nvPr>
        </p:nvGraphicFramePr>
        <p:xfrm>
          <a:off x="6931152" y="1216152"/>
          <a:ext cx="4389120" cy="3566160"/>
        </p:xfrm>
        <a:graphic>
          <a:graphicData uri="http://schemas.openxmlformats.org/drawingml/2006/table">
            <a:tbl>
              <a:tblPr/>
              <a:tblGrid>
                <a:gridCol w="4389120">
                  <a:extLst>
                    <a:ext uri="{9D8B030D-6E8A-4147-A177-3AD203B41FA5}">
                      <a16:colId xmlns:a16="http://schemas.microsoft.com/office/drawing/2014/main" val="3333827753"/>
                    </a:ext>
                  </a:extLst>
                </a:gridCol>
              </a:tblGrid>
              <a:tr h="3566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3758591"/>
                  </a:ext>
                </a:extLst>
              </a:tr>
            </a:tbl>
          </a:graphicData>
        </a:graphic>
      </p:graphicFrame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7211"/>
              </p:ext>
            </p:extLst>
          </p:nvPr>
        </p:nvGraphicFramePr>
        <p:xfrm>
          <a:off x="6922008" y="2496312"/>
          <a:ext cx="4370832" cy="1152144"/>
        </p:xfrm>
        <a:graphic>
          <a:graphicData uri="http://schemas.openxmlformats.org/drawingml/2006/table">
            <a:tbl>
              <a:tblPr/>
              <a:tblGrid>
                <a:gridCol w="4370832">
                  <a:extLst>
                    <a:ext uri="{9D8B030D-6E8A-4147-A177-3AD203B41FA5}">
                      <a16:colId xmlns:a16="http://schemas.microsoft.com/office/drawing/2014/main" val="2599770275"/>
                    </a:ext>
                  </a:extLst>
                </a:gridCol>
              </a:tblGrid>
              <a:tr h="115214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4861447"/>
                  </a:ext>
                </a:extLst>
              </a:tr>
            </a:tbl>
          </a:graphicData>
        </a:graphic>
      </p:graphicFrame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581949"/>
              </p:ext>
            </p:extLst>
          </p:nvPr>
        </p:nvGraphicFramePr>
        <p:xfrm>
          <a:off x="8357616" y="1216152"/>
          <a:ext cx="1481328" cy="3566160"/>
        </p:xfrm>
        <a:graphic>
          <a:graphicData uri="http://schemas.openxmlformats.org/drawingml/2006/table">
            <a:tbl>
              <a:tblPr/>
              <a:tblGrid>
                <a:gridCol w="1481328">
                  <a:extLst>
                    <a:ext uri="{9D8B030D-6E8A-4147-A177-3AD203B41FA5}">
                      <a16:colId xmlns:a16="http://schemas.microsoft.com/office/drawing/2014/main" val="1126428427"/>
                    </a:ext>
                  </a:extLst>
                </a:gridCol>
              </a:tblGrid>
              <a:tr h="35661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8277150"/>
                  </a:ext>
                </a:extLst>
              </a:tr>
            </a:tbl>
          </a:graphicData>
        </a:graphic>
      </p:graphicFrame>
      <p:sp>
        <p:nvSpPr>
          <p:cNvPr id="25" name="Овал 24"/>
          <p:cNvSpPr/>
          <p:nvPr/>
        </p:nvSpPr>
        <p:spPr>
          <a:xfrm>
            <a:off x="7161603" y="1423614"/>
            <a:ext cx="965563" cy="97361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71691" y="5264260"/>
            <a:ext cx="975445" cy="981541"/>
          </a:xfrm>
          <a:prstGeom prst="rect">
            <a:avLst/>
          </a:prstGeom>
        </p:spPr>
      </p:pic>
      <p:sp>
        <p:nvSpPr>
          <p:cNvPr id="27" name="Прямоугольник 26"/>
          <p:cNvSpPr/>
          <p:nvPr/>
        </p:nvSpPr>
        <p:spPr>
          <a:xfrm>
            <a:off x="8805672" y="1386405"/>
            <a:ext cx="594360" cy="9736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7887" y="2590658"/>
            <a:ext cx="603556" cy="987638"/>
          </a:xfrm>
          <a:prstGeom prst="rect">
            <a:avLst/>
          </a:prstGeom>
        </p:spPr>
      </p:pic>
      <p:pic>
        <p:nvPicPr>
          <p:cNvPr id="29" name="Рисунок 2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327452" y="3725329"/>
            <a:ext cx="603556" cy="987638"/>
          </a:xfrm>
          <a:prstGeom prst="rect">
            <a:avLst/>
          </a:prstGeom>
        </p:spPr>
      </p:pic>
      <p:sp>
        <p:nvSpPr>
          <p:cNvPr id="30" name="Прямоугольник 29"/>
          <p:cNvSpPr/>
          <p:nvPr/>
        </p:nvSpPr>
        <p:spPr>
          <a:xfrm>
            <a:off x="10126980" y="1437785"/>
            <a:ext cx="905256" cy="870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47136" y="2658632"/>
            <a:ext cx="920576" cy="883997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467048" y="5256383"/>
            <a:ext cx="920576" cy="883997"/>
          </a:xfrm>
          <a:prstGeom prst="rect">
            <a:avLst/>
          </a:prstGeom>
        </p:spPr>
      </p:pic>
      <p:pic>
        <p:nvPicPr>
          <p:cNvPr id="33" name="Рисунок 3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591832" y="3724613"/>
            <a:ext cx="975445" cy="981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1396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95 -3.7037E-7 L 0.16562 -0.391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529" y="-1956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1.85185E-6 L 0.03489 -0.19908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5" y="-99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3.7037E-7 L 0.19844 -0.39236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22" y="-19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0833E-6 2.96296E-6 L 0.05352 -0.21621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69" y="-108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832104" y="246888"/>
            <a:ext cx="10323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Поставь цифру под каждую группу предметов, которая обозначает их количество.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518" y="1167765"/>
            <a:ext cx="2975610" cy="297561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3729" y="1366266"/>
            <a:ext cx="3588738" cy="279806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2467" y="1366266"/>
            <a:ext cx="4487990" cy="2991993"/>
          </a:xfrm>
          <a:prstGeom prst="rect">
            <a:avLst/>
          </a:prstGeom>
        </p:spPr>
      </p:pic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3959067"/>
              </p:ext>
            </p:extLst>
          </p:nvPr>
        </p:nvGraphicFramePr>
        <p:xfrm>
          <a:off x="1828800" y="4782312"/>
          <a:ext cx="731520" cy="649224"/>
        </p:xfrm>
        <a:graphic>
          <a:graphicData uri="http://schemas.openxmlformats.org/drawingml/2006/table">
            <a:tbl>
              <a:tblPr/>
              <a:tblGrid>
                <a:gridCol w="731520">
                  <a:extLst>
                    <a:ext uri="{9D8B030D-6E8A-4147-A177-3AD203B41FA5}">
                      <a16:colId xmlns:a16="http://schemas.microsoft.com/office/drawing/2014/main" val="3012222833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2284888"/>
                  </a:ext>
                </a:extLst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5141956"/>
              </p:ext>
            </p:extLst>
          </p:nvPr>
        </p:nvGraphicFramePr>
        <p:xfrm>
          <a:off x="5596128" y="4782312"/>
          <a:ext cx="777240" cy="649224"/>
        </p:xfrm>
        <a:graphic>
          <a:graphicData uri="http://schemas.openxmlformats.org/drawingml/2006/table">
            <a:tbl>
              <a:tblPr/>
              <a:tblGrid>
                <a:gridCol w="777240">
                  <a:extLst>
                    <a:ext uri="{9D8B030D-6E8A-4147-A177-3AD203B41FA5}">
                      <a16:colId xmlns:a16="http://schemas.microsoft.com/office/drawing/2014/main" val="390275374"/>
                    </a:ext>
                  </a:extLst>
                </a:gridCol>
              </a:tblGrid>
              <a:tr h="64922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6646684"/>
                  </a:ext>
                </a:extLst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738705"/>
              </p:ext>
            </p:extLst>
          </p:nvPr>
        </p:nvGraphicFramePr>
        <p:xfrm>
          <a:off x="9482328" y="4754880"/>
          <a:ext cx="795528" cy="676656"/>
        </p:xfrm>
        <a:graphic>
          <a:graphicData uri="http://schemas.openxmlformats.org/drawingml/2006/table">
            <a:tbl>
              <a:tblPr/>
              <a:tblGrid>
                <a:gridCol w="795528">
                  <a:extLst>
                    <a:ext uri="{9D8B030D-6E8A-4147-A177-3AD203B41FA5}">
                      <a16:colId xmlns:a16="http://schemas.microsoft.com/office/drawing/2014/main" val="3550693783"/>
                    </a:ext>
                  </a:extLst>
                </a:gridCol>
              </a:tblGrid>
              <a:tr h="67665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6496016"/>
                  </a:ext>
                </a:extLst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521208" y="5897880"/>
            <a:ext cx="62179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07008" y="5897879"/>
            <a:ext cx="68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92808" y="5897879"/>
            <a:ext cx="5669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6780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2.22222E-6 L 0.74401 -0.1710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01" y="-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2.22222E-6 L 0.36797 -0.1719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398" y="-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58333E-6 -2.22222E-6 L 0.00013 -0.1719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608" y="256032"/>
            <a:ext cx="6649327" cy="478231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388352" y="292608"/>
            <a:ext cx="4636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sz="1600" dirty="0" smtClean="0"/>
              <a:t>Сколько окошек в домике у кошки? (4)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Как получилось 4? (три плюс два)</a:t>
            </a:r>
          </a:p>
          <a:p>
            <a:pPr marL="342900" indent="-342900">
              <a:buAutoNum type="arabicPeriod"/>
            </a:pPr>
            <a:r>
              <a:rPr lang="ru-RU" sz="1600" dirty="0" smtClean="0"/>
              <a:t>Запиши цифры в пустые квадраты соответственно тексту задачи, а в круги запиши знаки «+» и «=».</a:t>
            </a:r>
          </a:p>
          <a:p>
            <a:pPr marL="342900" indent="-342900">
              <a:buAutoNum type="arabicPeriod"/>
            </a:pPr>
            <a:endParaRPr lang="ru-RU" sz="16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6694503"/>
              </p:ext>
            </p:extLst>
          </p:nvPr>
        </p:nvGraphicFramePr>
        <p:xfrm>
          <a:off x="7424928" y="1892808"/>
          <a:ext cx="576072" cy="493776"/>
        </p:xfrm>
        <a:graphic>
          <a:graphicData uri="http://schemas.openxmlformats.org/drawingml/2006/table">
            <a:tbl>
              <a:tblPr/>
              <a:tblGrid>
                <a:gridCol w="576072">
                  <a:extLst>
                    <a:ext uri="{9D8B030D-6E8A-4147-A177-3AD203B41FA5}">
                      <a16:colId xmlns:a16="http://schemas.microsoft.com/office/drawing/2014/main" val="3242627290"/>
                    </a:ext>
                  </a:extLst>
                </a:gridCol>
              </a:tblGrid>
              <a:tr h="49377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115321"/>
                  </a:ext>
                </a:extLst>
              </a:tr>
            </a:tbl>
          </a:graphicData>
        </a:graphic>
      </p:graphicFrame>
      <p:sp>
        <p:nvSpPr>
          <p:cNvPr id="8" name="Овал 7"/>
          <p:cNvSpPr/>
          <p:nvPr/>
        </p:nvSpPr>
        <p:spPr>
          <a:xfrm>
            <a:off x="8311896" y="1862268"/>
            <a:ext cx="493776" cy="493776"/>
          </a:xfrm>
          <a:prstGeom prst="ellipse">
            <a:avLst/>
          </a:prstGeom>
          <a:ln w="190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29216" y="1843936"/>
            <a:ext cx="512108" cy="512108"/>
          </a:xfrm>
          <a:prstGeom prst="rect">
            <a:avLst/>
          </a:prstGeom>
        </p:spPr>
      </p:pic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2361189"/>
              </p:ext>
            </p:extLst>
          </p:nvPr>
        </p:nvGraphicFramePr>
        <p:xfrm>
          <a:off x="8999335" y="1892808"/>
          <a:ext cx="566928" cy="475488"/>
        </p:xfrm>
        <a:graphic>
          <a:graphicData uri="http://schemas.openxmlformats.org/drawingml/2006/table">
            <a:tbl>
              <a:tblPr/>
              <a:tblGrid>
                <a:gridCol w="566928">
                  <a:extLst>
                    <a:ext uri="{9D8B030D-6E8A-4147-A177-3AD203B41FA5}">
                      <a16:colId xmlns:a16="http://schemas.microsoft.com/office/drawing/2014/main" val="163376963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6767035"/>
                  </a:ext>
                </a:extLst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518006"/>
              </p:ext>
            </p:extLst>
          </p:nvPr>
        </p:nvGraphicFramePr>
        <p:xfrm>
          <a:off x="10488168" y="1911096"/>
          <a:ext cx="658368" cy="475488"/>
        </p:xfrm>
        <a:graphic>
          <a:graphicData uri="http://schemas.openxmlformats.org/drawingml/2006/table">
            <a:tbl>
              <a:tblPr/>
              <a:tblGrid>
                <a:gridCol w="658368">
                  <a:extLst>
                    <a:ext uri="{9D8B030D-6E8A-4147-A177-3AD203B41FA5}">
                      <a16:colId xmlns:a16="http://schemas.microsoft.com/office/drawing/2014/main" val="1432685622"/>
                    </a:ext>
                  </a:extLst>
                </a:gridCol>
              </a:tblGrid>
              <a:tr h="475488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00937078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7635240" y="3035808"/>
            <a:ext cx="5212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48768" y="3035808"/>
            <a:ext cx="4746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436159" y="3035807"/>
            <a:ext cx="5577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849753" y="3035806"/>
            <a:ext cx="5723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351443" y="3035806"/>
            <a:ext cx="5835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6253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2.22222E-6 L -0.00963 -0.1701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82" y="-8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4.81481E-6 L -0.04857 -0.1770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35" y="-886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0833E-6 4.81481E-6 L 0.08177 -0.1759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89" y="-879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0.00532 L 0.03463 -0.17848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4" y="-919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65 -0.00579 L 0.18073 -0.1803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4" y="-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3283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Гимнастика для глаз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/>
              </a:rPr>
              <a:t>https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www.youtube.com/watch?v=GyOWOO3O88w</a:t>
            </a: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75437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Играем со спичками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679192"/>
            <a:ext cx="5699580" cy="357189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583680" y="1924594"/>
            <a:ext cx="2621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ОТВЕТ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580" y="2377440"/>
            <a:ext cx="5099396" cy="284185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78408" y="1527048"/>
            <a:ext cx="3767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Выложи из спичек по образцу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38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Рисуем по клеткам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9168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/>
              <a:t>Начальная точка – отступить 2 клетки вниз и 1 клетку вправо.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*1 клетка вправо, *1 клетка вверх,</a:t>
            </a:r>
          </a:p>
          <a:p>
            <a:pPr marL="0" indent="0">
              <a:buNone/>
            </a:pPr>
            <a:r>
              <a:rPr lang="ru-RU" dirty="0"/>
              <a:t>*1 клетка вправо, *2 клетки вниз,</a:t>
            </a:r>
          </a:p>
          <a:p>
            <a:pPr marL="0" indent="0">
              <a:buNone/>
            </a:pPr>
            <a:r>
              <a:rPr lang="ru-RU" dirty="0"/>
              <a:t>*2 клетки вправо, *1 клетка вверх,</a:t>
            </a:r>
          </a:p>
          <a:p>
            <a:pPr marL="0" indent="0">
              <a:buNone/>
            </a:pPr>
            <a:r>
              <a:rPr lang="ru-RU" dirty="0"/>
              <a:t>*1 клетка вправо, *3 клетки вниз,</a:t>
            </a:r>
          </a:p>
          <a:p>
            <a:pPr marL="0" indent="0">
              <a:buNone/>
            </a:pPr>
            <a:r>
              <a:rPr lang="ru-RU" dirty="0"/>
              <a:t>*1 клетка влево, *1 клетка вверх,</a:t>
            </a:r>
          </a:p>
          <a:p>
            <a:pPr marL="0" indent="0">
              <a:buNone/>
            </a:pPr>
            <a:r>
              <a:rPr lang="ru-RU" dirty="0"/>
              <a:t>*2 клетки влево, *1 клетка вниз,       *1 клетка влево, *2 клетки вверх,   *1 клетка влево, *1 клетка вверх.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685800" y="1444752"/>
            <a:ext cx="10991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Возьми листок в клетку,  поставь начальную точку и рисуй под диктовку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980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тебя так же получилось?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27641" y="1843474"/>
            <a:ext cx="5267135" cy="3600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7331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42617" y="521208"/>
            <a:ext cx="66476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МОЛОДЕЦ!</a:t>
            </a:r>
            <a:endParaRPr lang="ru-RU" sz="5400" b="1" cap="none" spc="0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9355" y="1719072"/>
            <a:ext cx="4959755" cy="4123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426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177</Words>
  <Application>Microsoft Office PowerPoint</Application>
  <PresentationFormat>Широкоэкранный</PresentationFormat>
  <Paragraphs>34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Учимся играя Математика для детей 5-6 лет</vt:lpstr>
      <vt:lpstr>Презентация PowerPoint</vt:lpstr>
      <vt:lpstr>Презентация PowerPoint</vt:lpstr>
      <vt:lpstr>Презентация PowerPoint</vt:lpstr>
      <vt:lpstr>Гимнастика для глаз</vt:lpstr>
      <vt:lpstr>Играем со спичками</vt:lpstr>
      <vt:lpstr>Рисуем по клеткам</vt:lpstr>
      <vt:lpstr>У тебя так же получилось?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играя Математика для детей 5-6 лет</dc:title>
  <dc:creator>Haier PC</dc:creator>
  <cp:lastModifiedBy>Haier PC</cp:lastModifiedBy>
  <cp:revision>19</cp:revision>
  <dcterms:created xsi:type="dcterms:W3CDTF">2022-02-09T13:31:49Z</dcterms:created>
  <dcterms:modified xsi:type="dcterms:W3CDTF">2022-02-09T16:44:06Z</dcterms:modified>
</cp:coreProperties>
</file>