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5" r:id="rId3"/>
    <p:sldId id="263" r:id="rId4"/>
    <p:sldId id="296" r:id="rId5"/>
    <p:sldId id="264" r:id="rId6"/>
    <p:sldId id="265" r:id="rId7"/>
    <p:sldId id="266" r:id="rId8"/>
    <p:sldId id="267" r:id="rId9"/>
    <p:sldId id="281" r:id="rId10"/>
    <p:sldId id="282" r:id="rId11"/>
    <p:sldId id="297" r:id="rId12"/>
    <p:sldId id="294" r:id="rId13"/>
    <p:sldId id="293" r:id="rId14"/>
    <p:sldId id="276" r:id="rId15"/>
    <p:sldId id="277" r:id="rId16"/>
    <p:sldId id="292" r:id="rId17"/>
    <p:sldId id="300" r:id="rId18"/>
    <p:sldId id="268" r:id="rId19"/>
    <p:sldId id="275" r:id="rId20"/>
    <p:sldId id="258" r:id="rId21"/>
    <p:sldId id="259" r:id="rId22"/>
    <p:sldId id="260" r:id="rId23"/>
    <p:sldId id="262" r:id="rId24"/>
    <p:sldId id="270" r:id="rId25"/>
    <p:sldId id="271" r:id="rId26"/>
    <p:sldId id="298" r:id="rId27"/>
    <p:sldId id="301" r:id="rId28"/>
    <p:sldId id="279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F4DD"/>
    <a:srgbClr val="26B8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>
      <p:cViewPr>
        <p:scale>
          <a:sx n="95" d="100"/>
          <a:sy n="95" d="100"/>
        </p:scale>
        <p:origin x="-2100" y="-4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D0401-7827-4DA0-A00D-4DFF2BA2317E}" type="datetimeFigureOut">
              <a:rPr lang="ru-RU" smtClean="0"/>
              <a:t>18.01.2020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160D8-05D6-47D1-9DA4-CB2EDBE4A8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0255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D0401-7827-4DA0-A00D-4DFF2BA2317E}" type="datetimeFigureOut">
              <a:rPr lang="ru-RU" smtClean="0"/>
              <a:t>18.01.2020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160D8-05D6-47D1-9DA4-CB2EDBE4A8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2131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D0401-7827-4DA0-A00D-4DFF2BA2317E}" type="datetimeFigureOut">
              <a:rPr lang="ru-RU" smtClean="0"/>
              <a:t>18.01.2020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160D8-05D6-47D1-9DA4-CB2EDBE4A8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788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D0401-7827-4DA0-A00D-4DFF2BA2317E}" type="datetimeFigureOut">
              <a:rPr lang="ru-RU" smtClean="0"/>
              <a:t>18.01.2020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160D8-05D6-47D1-9DA4-CB2EDBE4A8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2844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D0401-7827-4DA0-A00D-4DFF2BA2317E}" type="datetimeFigureOut">
              <a:rPr lang="ru-RU" smtClean="0"/>
              <a:t>18.01.2020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160D8-05D6-47D1-9DA4-CB2EDBE4A8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9580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D0401-7827-4DA0-A00D-4DFF2BA2317E}" type="datetimeFigureOut">
              <a:rPr lang="ru-RU" smtClean="0"/>
              <a:t>18.01.2020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160D8-05D6-47D1-9DA4-CB2EDBE4A8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94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D0401-7827-4DA0-A00D-4DFF2BA2317E}" type="datetimeFigureOut">
              <a:rPr lang="ru-RU" smtClean="0"/>
              <a:t>18.01.2020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160D8-05D6-47D1-9DA4-CB2EDBE4A8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079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D0401-7827-4DA0-A00D-4DFF2BA2317E}" type="datetimeFigureOut">
              <a:rPr lang="ru-RU" smtClean="0"/>
              <a:t>18.01.2020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160D8-05D6-47D1-9DA4-CB2EDBE4A8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2667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D0401-7827-4DA0-A00D-4DFF2BA2317E}" type="datetimeFigureOut">
              <a:rPr lang="ru-RU" smtClean="0"/>
              <a:t>18.01.2020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160D8-05D6-47D1-9DA4-CB2EDBE4A8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6557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D0401-7827-4DA0-A00D-4DFF2BA2317E}" type="datetimeFigureOut">
              <a:rPr lang="ru-RU" smtClean="0"/>
              <a:t>18.01.2020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160D8-05D6-47D1-9DA4-CB2EDBE4A8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3136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D0401-7827-4DA0-A00D-4DFF2BA2317E}" type="datetimeFigureOut">
              <a:rPr lang="ru-RU" smtClean="0"/>
              <a:t>18.01.2020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160D8-05D6-47D1-9DA4-CB2EDBE4A8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0091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8D0401-7827-4DA0-A00D-4DFF2BA2317E}" type="datetimeFigureOut">
              <a:rPr lang="ru-RU" smtClean="0"/>
              <a:t>18.01.2020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6160D8-05D6-47D1-9DA4-CB2EDBE4A8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7548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Relationship Id="rId9" Type="http://schemas.openxmlformats.org/officeDocument/2006/relationships/image" Target="../media/image5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ru/yandsearch?text=%D1%81%D0%BA%D0%B0%D0%B7%D0%BA%D0%B0%20%D0%BE%20%D0%B3%D0%BB%D1%83%D0%BF%D0%BE%D0%BC%20%D0%BC%D1%8B%D1%88%D0%BE%D0%BD%D0%BA%D0%B5%20%D0%B8%D0%BB%D0%BB%D1%8E%D1%81%D1%82%D1%80%D0%B0%D1%86%D0%B8%D0%B8&amp;img_url=900igr.net/datai/stikhi/O-glupom-myshonke.files/0024-023-Stikhi-Marshaka.jpg&amp;pos=17&amp;rpt=simage" TargetMode="External"/><Relationship Id="rId3" Type="http://schemas.openxmlformats.org/officeDocument/2006/relationships/image" Target="../media/image55.jpeg"/><Relationship Id="rId7" Type="http://schemas.openxmlformats.org/officeDocument/2006/relationships/image" Target="../media/image57.jpeg"/><Relationship Id="rId2" Type="http://schemas.openxmlformats.org/officeDocument/2006/relationships/hyperlink" Target="http://images.yandex.ru/yandsearch?text=%D1%81%D0%BA%D0%B0%D0%B7%D0%BA%D0%B0%20%D0%BE%20%D0%B3%D0%BB%D1%83%D0%BF%D0%BE%D0%BC%20%D0%BC%D1%8B%D1%88%D0%BE%D0%BD%D0%BA%D0%B5&amp;img_url=s-marshak.ru/art/post/sorokina/sorokina04.jpg&amp;pos=10&amp;rpt=simage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ages.yandex.ru/yandsearch?text=%D0%BA%D0%BE%D1%88%D0%BA%D0%B8%D0%BD%20%D0%B4%D0%BE%D0%BC&amp;img_url=qiq.ws/media/npict/0908/big/samuil_marshak_koshkin_dom_audiospektakl_396006.jpeg&amp;pos=9&amp;rpt=simage" TargetMode="External"/><Relationship Id="rId11" Type="http://schemas.openxmlformats.org/officeDocument/2006/relationships/image" Target="../media/image59.jpeg"/><Relationship Id="rId5" Type="http://schemas.openxmlformats.org/officeDocument/2006/relationships/image" Target="../media/image56.jpeg"/><Relationship Id="rId10" Type="http://schemas.openxmlformats.org/officeDocument/2006/relationships/hyperlink" Target="http://images.yandex.ru/yandsearch?text=%D1%81%D0%BA%D0%B0%D0%B7%D0%BA%D0%B0%20%D0%BE%20%D0%B3%D0%BB%D1%83%D0%BF%D0%BE%D0%BC%20%D0%BC%D1%8B%D1%88%D0%BE%D0%BD%D0%BA%D0%B5%20%D0%B8%D0%BB%D0%BB%D1%8E%D1%81%D1%82%D1%80%D0%B0%D1%86%D0%B8%D0%B8&amp;img_url=s017.radikal.ru/i444/1110/e2/fbc54f51424f.jpg&amp;pos=21&amp;rpt=simage" TargetMode="External"/><Relationship Id="rId4" Type="http://schemas.openxmlformats.org/officeDocument/2006/relationships/hyperlink" Target="http://images.yandex.ru/yandsearch?p=2&amp;text=%D1%81%D0%BA%D0%B0%D0%B7%D0%BA%D0%B0%20%D0%BE%20%D0%B3%D0%BB%D1%83%D0%BF%D0%BE%D0%BC%20%D0%BC%D1%8B%D1%88%D0%BE%D0%BD%D0%BA%D0%B5&amp;img_url=s-marshak.ru/art/post/sorokina/sorokina08.jpg&amp;pos=60&amp;rpt=simage" TargetMode="External"/><Relationship Id="rId9" Type="http://schemas.openxmlformats.org/officeDocument/2006/relationships/image" Target="../media/image58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3" Type="http://schemas.openxmlformats.org/officeDocument/2006/relationships/image" Target="../media/image60.jpeg"/><Relationship Id="rId7" Type="http://schemas.openxmlformats.org/officeDocument/2006/relationships/image" Target="../media/image62.jpeg"/><Relationship Id="rId2" Type="http://schemas.openxmlformats.org/officeDocument/2006/relationships/hyperlink" Target="http://images.yandex.ru/yandsearch?text=%D1%83%D1%81%D0%B0%D1%82%D1%8B%D0%B9%20%D0%BF%D0%BE%D0%BB%D0%BE%D1%81%D0%B0%D1%82%D1%8B%D0%B9%20%D0%BC%D0%B0%D1%80%D1%88%D0%B0%D0%BA&amp;img_url=www.modernlib.ru/books/marshak_samuil_yakovlevich/usatiy_polosatiy/i_007.jpg&amp;pos=6&amp;rpt=simage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ages.yandex.ru/yandsearch?p=1&amp;text=%D1%83%D1%81%D0%B0%D1%82%D1%8B%D0%B9%20%D0%BF%D0%BE%D0%BB%D0%BE%D1%81%D0%B0%D1%82%D1%8B%D0%B9%20%D0%BC%D0%B0%D1%80%D1%88%D0%B0%D0%BA&amp;img_url=www.e-reading.org.ua/illustrations/37/37839-i_015.jpg&amp;pos=41&amp;rpt=simage" TargetMode="External"/><Relationship Id="rId5" Type="http://schemas.openxmlformats.org/officeDocument/2006/relationships/image" Target="../media/image61.jpeg"/><Relationship Id="rId10" Type="http://schemas.openxmlformats.org/officeDocument/2006/relationships/image" Target="../media/image64.jpeg"/><Relationship Id="rId4" Type="http://schemas.openxmlformats.org/officeDocument/2006/relationships/hyperlink" Target="http://images.yandex.ru/yandsearch?text=%D1%83%D1%81%D0%B0%D1%82%D1%8B%D0%B9%20%D0%BF%D0%BE%D0%BB%D0%BE%D1%81%D0%B0%D1%82%D1%8B%D0%B9%20%D0%BC%D0%B0%D1%80%D1%88%D0%B0%D0%BA&amp;img_url=www.modernlib.ru/books/marshak_samuil_yakovlevich/usatiy_polosatiy/i_004.jpg&amp;pos=4&amp;rpt=simage" TargetMode="External"/><Relationship Id="rId9" Type="http://schemas.openxmlformats.org/officeDocument/2006/relationships/hyperlink" Target="http://images.yandex.ru/yandsearch?p=2&amp;text=%D1%83%D1%81%D0%B0%D1%82%D1%8B%D0%B9%20%D0%BF%D0%BE%D0%BB%D0%BE%D1%81%D0%B0%D1%82%D1%8B%D0%B9%20%D0%BC%D0%B0%D1%80%D1%88%D0%B0%D0%BA&amp;img_url=www.likebook.ru/store/pictures/175/175997/6.jpg&amp;pos=84&amp;rpt=simage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jpeg"/><Relationship Id="rId3" Type="http://schemas.openxmlformats.org/officeDocument/2006/relationships/image" Target="../media/image72.jpeg"/><Relationship Id="rId7" Type="http://schemas.openxmlformats.org/officeDocument/2006/relationships/image" Target="../media/image76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jpeg"/><Relationship Id="rId5" Type="http://schemas.openxmlformats.org/officeDocument/2006/relationships/image" Target="../media/image74.jpeg"/><Relationship Id="rId4" Type="http://schemas.openxmlformats.org/officeDocument/2006/relationships/image" Target="../media/image73.jpeg"/><Relationship Id="rId9" Type="http://schemas.openxmlformats.org/officeDocument/2006/relationships/image" Target="../media/image78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19" y="4221088"/>
            <a:ext cx="8496945" cy="237626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defRPr/>
            </a:pPr>
            <a:r>
              <a:rPr lang="ru-RU" sz="3200" b="1" i="1" dirty="0">
                <a:solidFill>
                  <a:srgbClr val="002060"/>
                </a:solidFill>
                <a:latin typeface="Times New Roman" pitchFamily="18" charset="0"/>
                <a:ea typeface="BatangChe" pitchFamily="49" charset="-127"/>
                <a:cs typeface="Times New Roman" pitchFamily="18" charset="0"/>
              </a:rPr>
              <a:t>ПУТЕШЕСТВИЕ ПО ПРОИЗВЕДЕНИЯМ </a:t>
            </a:r>
            <a:br>
              <a:rPr lang="ru-RU" sz="3200" b="1" i="1" dirty="0">
                <a:solidFill>
                  <a:srgbClr val="002060"/>
                </a:solidFill>
                <a:latin typeface="Times New Roman" pitchFamily="18" charset="0"/>
                <a:ea typeface="BatangChe" pitchFamily="49" charset="-127"/>
                <a:cs typeface="Times New Roman" pitchFamily="18" charset="0"/>
              </a:rPr>
            </a:br>
            <a:r>
              <a:rPr lang="ru-RU" sz="3200" b="1" i="1" dirty="0">
                <a:solidFill>
                  <a:srgbClr val="002060"/>
                </a:solidFill>
                <a:latin typeface="Times New Roman" pitchFamily="18" charset="0"/>
                <a:ea typeface="BatangChe" pitchFamily="49" charset="-127"/>
                <a:cs typeface="Times New Roman" pitchFamily="18" charset="0"/>
              </a:rPr>
              <a:t>САМУИЛА ЯКОВЛЕВИЧА МАРШАКА</a:t>
            </a:r>
            <a:r>
              <a:rPr lang="ru-RU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BatangChe" pitchFamily="49" charset="-127"/>
                <a:cs typeface="Times New Roman" pitchFamily="18" charset="0"/>
              </a:rPr>
              <a:t/>
            </a:r>
            <a:br>
              <a:rPr lang="ru-RU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BatangChe" pitchFamily="49" charset="-127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203848" y="169415"/>
            <a:ext cx="2931608" cy="4002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77337">
            <a:off x="6253709" y="766782"/>
            <a:ext cx="2529814" cy="32982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986312">
            <a:off x="301227" y="501382"/>
            <a:ext cx="2784367" cy="36419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2376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23728" y="1772816"/>
            <a:ext cx="1451654" cy="2324399"/>
          </a:xfrm>
        </p:spPr>
      </p:pic>
      <p:sp>
        <p:nvSpPr>
          <p:cNvPr id="3" name="Прямоугольник 2"/>
          <p:cNvSpPr/>
          <p:nvPr/>
        </p:nvSpPr>
        <p:spPr>
          <a:xfrm>
            <a:off x="1331640" y="404664"/>
            <a:ext cx="691276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«Кто лишний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?»</a:t>
            </a:r>
          </a:p>
          <a:p>
            <a:pPr algn="ctr"/>
            <a:r>
              <a:rPr lang="ru-RU" sz="3200" b="1" dirty="0" smtClean="0">
                <a:solidFill>
                  <a:srgbClr val="000000"/>
                </a:solidFill>
                <a:latin typeface="Times New Roman"/>
              </a:rPr>
              <a:t>«Сказка о глупом мышонке»</a:t>
            </a:r>
            <a:endParaRPr lang="ru-RU" sz="3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1920" y="1772816"/>
            <a:ext cx="1675060" cy="222447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67270" y="1724547"/>
            <a:ext cx="1425010" cy="21660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19861" y="4329373"/>
            <a:ext cx="2496478" cy="177849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3191" y="1772816"/>
            <a:ext cx="1779092" cy="219581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23728" y="4275102"/>
            <a:ext cx="2165765" cy="201622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39960" y="4171491"/>
            <a:ext cx="2039815" cy="189913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394" y="4071348"/>
            <a:ext cx="1793371" cy="197209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6391" y="1812326"/>
            <a:ext cx="1589378" cy="1990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599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52128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ru-RU" sz="4000" b="1" dirty="0">
                <a:solidFill>
                  <a:srgbClr val="F79646">
                    <a:lumMod val="50000"/>
                  </a:srgbClr>
                </a:solidFill>
                <a:latin typeface="Times New Roman"/>
                <a:ea typeface="+mn-ea"/>
                <a:cs typeface="+mn-cs"/>
              </a:rPr>
              <a:t>«Кто лишний</a:t>
            </a:r>
            <a:r>
              <a:rPr lang="ru-RU" sz="4000" b="1" dirty="0" smtClean="0">
                <a:solidFill>
                  <a:srgbClr val="F79646">
                    <a:lumMod val="50000"/>
                  </a:srgbClr>
                </a:solidFill>
                <a:latin typeface="Times New Roman"/>
                <a:ea typeface="+mn-ea"/>
                <a:cs typeface="+mn-cs"/>
              </a:rPr>
              <a:t>?»</a:t>
            </a:r>
            <a:br>
              <a:rPr lang="ru-RU" sz="4000" b="1" dirty="0" smtClean="0">
                <a:solidFill>
                  <a:srgbClr val="F79646">
                    <a:lumMod val="50000"/>
                  </a:srgbClr>
                </a:solidFill>
                <a:latin typeface="Times New Roman"/>
                <a:ea typeface="+mn-ea"/>
                <a:cs typeface="+mn-cs"/>
              </a:rPr>
            </a:br>
            <a:r>
              <a:rPr lang="ru-RU" sz="3600" b="1" dirty="0" smtClean="0">
                <a:latin typeface="Times New Roman"/>
                <a:ea typeface="+mn-ea"/>
                <a:cs typeface="+mn-cs"/>
              </a:rPr>
              <a:t>«Кошкин дом»</a:t>
            </a:r>
            <a:r>
              <a:rPr lang="ru-RU" sz="3600" b="1" dirty="0">
                <a:latin typeface="Times New Roman"/>
                <a:ea typeface="+mn-ea"/>
                <a:cs typeface="+mn-cs"/>
              </a:rPr>
              <a:t/>
            </a:r>
            <a:br>
              <a:rPr lang="ru-RU" sz="3600" b="1" dirty="0">
                <a:latin typeface="Times New Roman"/>
                <a:ea typeface="+mn-ea"/>
                <a:cs typeface="+mn-cs"/>
              </a:rPr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536" y="1451377"/>
            <a:ext cx="1944216" cy="265195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71800" y="1468930"/>
            <a:ext cx="1839950" cy="257882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52476" y="4500147"/>
            <a:ext cx="1759883" cy="203082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4194" y="4437112"/>
            <a:ext cx="2213435" cy="206306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92280" y="1423993"/>
            <a:ext cx="1850551" cy="292407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6082" y="4271593"/>
            <a:ext cx="1614824" cy="222858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32040" y="1471738"/>
            <a:ext cx="1911569" cy="2828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751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60648"/>
            <a:ext cx="8291264" cy="5865515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Блиц-опрос: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1) Где жил человек рассеянный? </a:t>
            </a:r>
            <a:endParaRPr lang="ru-RU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30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0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30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30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улице </a:t>
            </a:r>
            <a:r>
              <a:rPr lang="ru-RU" sz="30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Бассейной</a:t>
            </a:r>
            <a:r>
              <a:rPr lang="ru-RU" sz="30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3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2) За чем послала мачеха свою падчерицу в лес? </a:t>
            </a:r>
            <a:endParaRPr lang="ru-RU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0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(</a:t>
            </a:r>
            <a:r>
              <a:rPr lang="ru-RU" sz="30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 подснежниками)</a:t>
            </a:r>
            <a:r>
              <a:rPr lang="ru-RU" sz="3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3) Куда попали лодыри вместо школы? </a:t>
            </a:r>
            <a:endParaRPr lang="ru-RU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30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0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каток)</a:t>
            </a:r>
            <a:endParaRPr lang="ru-RU" sz="3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4) Кому было адресовано письмо из стихотворения "Почта"?</a:t>
            </a:r>
            <a:r>
              <a:rPr lang="ru-RU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i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30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0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Борису Житкову)</a:t>
            </a:r>
            <a:endParaRPr lang="ru-RU" sz="3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5) Чего боялся Петя? </a:t>
            </a:r>
            <a:endParaRPr lang="ru-RU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30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0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темноты)</a:t>
            </a:r>
            <a:endParaRPr lang="ru-RU" sz="3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3044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Отгадайте загадки </a:t>
            </a:r>
            <a:r>
              <a:rPr lang="ru-RU" sz="3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С.Я.Маршака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52851" y="1052736"/>
            <a:ext cx="1016688" cy="2256285"/>
          </a:xfrm>
        </p:spPr>
      </p:pic>
      <p:sp>
        <p:nvSpPr>
          <p:cNvPr id="4" name="Прямоугольник 3"/>
          <p:cNvSpPr/>
          <p:nvPr/>
        </p:nvSpPr>
        <p:spPr>
          <a:xfrm>
            <a:off x="157460" y="1268760"/>
            <a:ext cx="3600400" cy="144016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Мы ходим 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ночью, ходим 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днем,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Но 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никуда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ы 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 уйдем.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Мы бьем 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исправно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аждый 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час.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 вы, 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друзья,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 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бейте нас!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60032" y="1140100"/>
            <a:ext cx="3096344" cy="154789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Полотняной стране</a:t>
            </a:r>
            <a:b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реке Простыне</a:t>
            </a:r>
            <a:b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Плывет пароход</a:t>
            </a:r>
            <a:b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 назад, то вперед.</a:t>
            </a:r>
            <a:b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 за ним такая гладь –</a:t>
            </a:r>
            <a:b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Ни морщинки не видать!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7460" y="3068960"/>
            <a:ext cx="3068439" cy="144016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Бьют его рукой и палкой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Никому его не жалко.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 за что беднягу бьют?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 за то, что он надут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55242" y="3085015"/>
            <a:ext cx="3168352" cy="144016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Всегда шагаем мы вдвоем,</a:t>
            </a:r>
            <a:b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Похожие, как братья.</a:t>
            </a:r>
            <a:b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Мы за обедом – под столом,</a:t>
            </a:r>
            <a:b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 ночью – под кроватью.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555242" y="5070997"/>
            <a:ext cx="3096344" cy="144016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Я конем рогатым правлю.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Если этого коня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Я к забору не приставлю,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Упадет он без меня.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7460" y="4941168"/>
            <a:ext cx="2688022" cy="144016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 такое перед нами:</a:t>
            </a:r>
            <a:b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Две оглобли за ушами,</a:t>
            </a:r>
            <a:b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глазах по колесу</a:t>
            </a:r>
            <a:b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седелка на носу?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25899" y="3491659"/>
            <a:ext cx="1233861" cy="124564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99506" y="5190859"/>
            <a:ext cx="1598512" cy="94077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2822" y="1140101"/>
            <a:ext cx="1037249" cy="154789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45021" y="3284984"/>
            <a:ext cx="1235303" cy="113073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9836" y="5070997"/>
            <a:ext cx="1253572" cy="1506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057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Заголовок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Доскажи словечко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55138" y="980728"/>
            <a:ext cx="8077302" cy="4596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Бегемот разинул рот:</a:t>
            </a: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Булки просит…. (бегемот.)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Гриб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растет среди дорожки -</a:t>
            </a: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Голова на тонкой … (ножке.)</a:t>
            </a: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Жук упал, и встать не может.</a:t>
            </a: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Ждет он, кто ему… (поможет.)</a:t>
            </a: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Панцирь носит черепаха,</a:t>
            </a: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Прячет голову от … (страха.)</a:t>
            </a: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Роет землю серый крот -</a:t>
            </a: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Разоряет … (огород.)</a:t>
            </a: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Щеткой чищу я щенка,</a:t>
            </a: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Щекочу ему … (бока.)</a:t>
            </a:r>
          </a:p>
        </p:txBody>
      </p:sp>
    </p:spTree>
    <p:extLst>
      <p:ext uri="{BB962C8B-B14F-4D97-AF65-F5344CB8AC3E}">
        <p14:creationId xmlns:p14="http://schemas.microsoft.com/office/powerpoint/2010/main" val="124025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76064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Подумай и ответь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764704"/>
            <a:ext cx="878497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1. В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кого превратили месяцы злую мачеху и ее дочку?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а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) в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драконов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б) в собак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в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) в свиней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Автором какого из перечисленных произведений является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С.Маршак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а) Двенадцать месяцев </a:t>
            </a:r>
          </a:p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б) Храбрый портняжка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в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) Сказка о рыбаке и рыбке 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Сколько лет девочке из стихотворения "Усатый полосатый"? </a:t>
            </a:r>
          </a:p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а) 3 года</a:t>
            </a:r>
          </a:p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б) 4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года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в) 5 лет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. Кого мышка-мать из "Сказки о глупом мышонке" не звала в няньки? </a:t>
            </a:r>
          </a:p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а) Лошадь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б) Муху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) Щуку </a:t>
            </a:r>
          </a:p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г)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Кошку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2436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Собери </a:t>
            </a:r>
            <a:r>
              <a:rPr lang="ru-RU" sz="3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пазлы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назови произведение </a:t>
            </a:r>
            <a:r>
              <a:rPr lang="ru-RU" sz="3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С.Я.Маршака</a:t>
            </a:r>
            <a:endParaRPr lang="ru-RU" sz="32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647741"/>
            <a:ext cx="4301129" cy="429040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1645198"/>
            <a:ext cx="4195275" cy="4207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70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424936" cy="4968552"/>
          </a:xfrm>
        </p:spPr>
        <p:txBody>
          <a:bodyPr>
            <a:normAutofit/>
          </a:bodyPr>
          <a:lstStyle/>
          <a:p>
            <a:pPr algn="l"/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. Прибежала мышка-мать,  поглядела на кровать, Ищет глупого 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котёнка, </a:t>
            </a: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а котёнка не видать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мышонка)</a:t>
            </a: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2. Жила - была бабушка </a:t>
            </a:r>
            <a:r>
              <a:rPr lang="ru-RU" sz="27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(девочка)</a:t>
            </a: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 как её звали? Кто звал,  тот и знал. А вы не знаете?</a:t>
            </a:r>
            <a:br>
              <a:rPr lang="ru-RU" sz="27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3.Дама </a:t>
            </a: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сдавала в багаж:  диван, чемодан, саквояж, 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картину</a:t>
            </a: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, корзину, картонку  и маленькую девчонку </a:t>
            </a:r>
            <a:r>
              <a:rPr lang="ru-RU" sz="27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(собачонку)</a:t>
            </a: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 .  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Сел он утром на кровать,  стал панамку </a:t>
            </a:r>
            <a:r>
              <a:rPr lang="ru-RU" sz="27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(рубашку)</a:t>
            </a: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 одевать. В рукава просунул руки,  оказалось, это брюки.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339752" y="260648"/>
            <a:ext cx="45182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F79646">
                    <a:lumMod val="50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Исправь ошибку </a:t>
            </a:r>
            <a:br>
              <a:rPr lang="ru-RU" sz="3600" b="1" dirty="0">
                <a:solidFill>
                  <a:srgbClr val="F79646">
                    <a:lumMod val="50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6317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260649"/>
            <a:ext cx="89289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Вставьте слово, пропущенное в названии литературного произведения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412776"/>
            <a:ext cx="79928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1. Усатый 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(полосатый)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2. Ванька – 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200" b="1" i="1" dirty="0" err="1">
                <a:latin typeface="Times New Roman" pitchFamily="18" charset="0"/>
                <a:cs typeface="Times New Roman" pitchFamily="18" charset="0"/>
              </a:rPr>
              <a:t>Встанька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3. Кот и 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(лодыри)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4. Дремота и 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(Зевота)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5. Вакса – 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(Клякса)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6. Мастер – 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200" b="1" i="1" dirty="0" err="1">
                <a:latin typeface="Times New Roman" pitchFamily="18" charset="0"/>
                <a:cs typeface="Times New Roman" pitchFamily="18" charset="0"/>
              </a:rPr>
              <a:t>Ломастер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7. Детки в (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клетке)</a:t>
            </a:r>
          </a:p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8. Тихая (сказка)</a:t>
            </a:r>
          </a:p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9. Кошкин (дом)</a:t>
            </a:r>
          </a:p>
        </p:txBody>
      </p:sp>
    </p:spTree>
    <p:extLst>
      <p:ext uri="{BB962C8B-B14F-4D97-AF65-F5344CB8AC3E}">
        <p14:creationId xmlns:p14="http://schemas.microsoft.com/office/powerpoint/2010/main" val="181171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451691" y="116632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Вспомни сказку</a:t>
            </a:r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2956" y="1268760"/>
            <a:ext cx="1988687" cy="14587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483768" y="1268760"/>
            <a:ext cx="2042266" cy="14587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7111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716016" y="1268759"/>
            <a:ext cx="1947523" cy="14587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876256" y="1258904"/>
            <a:ext cx="2056061" cy="14686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6393" name="Picture 9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62956" y="3160638"/>
            <a:ext cx="1988687" cy="14204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7114" name="Picture 10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556188" y="3159892"/>
            <a:ext cx="1897425" cy="14212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6395" name="Picture 11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942586" y="3159892"/>
            <a:ext cx="1989731" cy="14212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6396" name="Picture 12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716016" y="3160638"/>
            <a:ext cx="1988687" cy="14204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991054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34328E-6 L -0.73455 0.2722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736" y="13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64 -0.00139 L 0.725 -0.2755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632" y="-137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12815E-7 L -0.23472 -0.00139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36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6 -0.00139 L 0.24948 -0.0027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35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707904" y="548680"/>
            <a:ext cx="532859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Самуил Яковлевич </a:t>
            </a:r>
            <a:r>
              <a:rPr lang="ru-RU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Маршак (</a:t>
            </a:r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1887-1964</a:t>
            </a:r>
            <a:r>
              <a:rPr lang="ru-RU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С.Я.Маршак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прожил 76 лет.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русский  поэт;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переводчик;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драматург;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литературный критик.</a:t>
            </a:r>
          </a:p>
          <a:p>
            <a:r>
              <a:rPr lang="ru-RU" sz="28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Лауреат Ленинской (1963г.) и четырёх Сталинских премий (1942, 1946, 1949, 1951).</a:t>
            </a:r>
            <a:endParaRPr lang="ru-RU" sz="2800" b="1" i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503" y="911325"/>
            <a:ext cx="3516073" cy="4210900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188904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свиток 1"/>
          <p:cNvSpPr/>
          <p:nvPr/>
        </p:nvSpPr>
        <p:spPr>
          <a:xfrm>
            <a:off x="0" y="1111100"/>
            <a:ext cx="5148064" cy="4190107"/>
          </a:xfrm>
          <a:prstGeom prst="verticalScroll">
            <a:avLst/>
          </a:prstGeom>
          <a:solidFill>
            <a:srgbClr val="C2F4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1" y="1538696"/>
            <a:ext cx="4176464" cy="3168650"/>
          </a:xfrm>
        </p:spPr>
        <p:txBody>
          <a:bodyPr>
            <a:normAutofit fontScale="92500"/>
          </a:bodyPr>
          <a:lstStyle/>
          <a:p>
            <a:pPr marL="0" indent="0">
              <a:buFont typeface="Arial" charset="0"/>
              <a:buNone/>
              <a:defRPr/>
            </a:pP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Сел он утром на кровать</a:t>
            </a:r>
          </a:p>
          <a:p>
            <a:pPr marL="0" indent="0">
              <a:buFont typeface="Arial" charset="0"/>
              <a:buNone/>
              <a:defRPr/>
            </a:pP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Стал рубашку надевать,</a:t>
            </a:r>
          </a:p>
          <a:p>
            <a:pPr marL="0" indent="0">
              <a:buFont typeface="Arial" charset="0"/>
              <a:buNone/>
              <a:defRPr/>
            </a:pP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рукава просунул руки -</a:t>
            </a:r>
          </a:p>
          <a:p>
            <a:pPr marL="0" indent="0">
              <a:buFont typeface="Arial" charset="0"/>
              <a:buNone/>
              <a:defRPr/>
            </a:pP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Оказалось, это брюки….</a:t>
            </a:r>
          </a:p>
          <a:p>
            <a:pPr marL="0" indent="0">
              <a:buFont typeface="Arial" charset="0"/>
              <a:buNone/>
              <a:defRPr/>
            </a:pP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Вместо шляпы на ходу</a:t>
            </a:r>
          </a:p>
          <a:p>
            <a:pPr marL="0" indent="0">
              <a:buFont typeface="Arial" charset="0"/>
              <a:buNone/>
              <a:defRPr/>
            </a:pP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 надел сковороду.</a:t>
            </a:r>
          </a:p>
          <a:p>
            <a:pPr>
              <a:defRPr/>
            </a:pP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19765" y="790643"/>
            <a:ext cx="4100887" cy="52876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Прямоугольник 5"/>
          <p:cNvSpPr>
            <a:spLocks noChangeArrowheads="1"/>
          </p:cNvSpPr>
          <p:nvPr/>
        </p:nvSpPr>
        <p:spPr bwMode="auto">
          <a:xfrm>
            <a:off x="2366768" y="116632"/>
            <a:ext cx="460344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Угадай произведение</a:t>
            </a:r>
          </a:p>
        </p:txBody>
      </p:sp>
    </p:spTree>
    <p:extLst>
      <p:ext uri="{BB962C8B-B14F-4D97-AF65-F5344CB8AC3E}">
        <p14:creationId xmlns:p14="http://schemas.microsoft.com/office/powerpoint/2010/main" val="2974203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свиток 1"/>
          <p:cNvSpPr/>
          <p:nvPr/>
        </p:nvSpPr>
        <p:spPr>
          <a:xfrm>
            <a:off x="28575" y="1174750"/>
            <a:ext cx="5191497" cy="5113338"/>
          </a:xfrm>
          <a:prstGeom prst="verticalScroll">
            <a:avLst/>
          </a:prstGeom>
          <a:solidFill>
            <a:srgbClr val="C2F4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288" y="1749425"/>
            <a:ext cx="4248720" cy="4525963"/>
          </a:xfrm>
        </p:spPr>
        <p:txBody>
          <a:bodyPr>
            <a:normAutofit fontScale="92500"/>
          </a:bodyPr>
          <a:lstStyle/>
          <a:p>
            <a:pPr indent="12700">
              <a:buFontTx/>
              <a:buNone/>
              <a:defRPr/>
            </a:pP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Люди спрашивают: </a:t>
            </a:r>
          </a:p>
          <a:p>
            <a:pPr indent="12700">
              <a:buFontTx/>
              <a:buNone/>
              <a:defRPr/>
            </a:pP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Кто это у вас?</a:t>
            </a:r>
          </a:p>
          <a:p>
            <a:pPr indent="12700">
              <a:buFontTx/>
              <a:buNone/>
              <a:defRPr/>
            </a:pP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девочка говорит: </a:t>
            </a:r>
          </a:p>
          <a:p>
            <a:pPr indent="12700">
              <a:buFontTx/>
              <a:buNone/>
              <a:defRPr/>
            </a:pP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Это моя дочка.</a:t>
            </a:r>
          </a:p>
          <a:p>
            <a:pPr indent="12700">
              <a:buFontTx/>
              <a:buNone/>
              <a:defRPr/>
            </a:pP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Люди спрашивают: </a:t>
            </a:r>
          </a:p>
          <a:p>
            <a:pPr indent="12700">
              <a:buFontTx/>
              <a:buNone/>
              <a:defRPr/>
            </a:pP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Почему у вашей дочки </a:t>
            </a:r>
          </a:p>
          <a:p>
            <a:pPr indent="12700">
              <a:buFontTx/>
              <a:buNone/>
              <a:defRPr/>
            </a:pP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серые  щёчки?</a:t>
            </a:r>
          </a:p>
          <a:p>
            <a:pPr indent="12700">
              <a:buFontTx/>
              <a:buNone/>
              <a:defRPr/>
            </a:pP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девочка говорит: </a:t>
            </a:r>
          </a:p>
          <a:p>
            <a:pPr indent="12700">
              <a:buFontTx/>
              <a:buNone/>
              <a:defRPr/>
            </a:pP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Она давно не мылась.</a:t>
            </a:r>
          </a:p>
          <a:p>
            <a:pPr marL="0" indent="0">
              <a:buFont typeface="Arial" charset="0"/>
              <a:buNone/>
              <a:defRPr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5132" y="1174750"/>
            <a:ext cx="3653257" cy="48210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Прямоугольник 6"/>
          <p:cNvSpPr>
            <a:spLocks noChangeArrowheads="1"/>
          </p:cNvSpPr>
          <p:nvPr/>
        </p:nvSpPr>
        <p:spPr bwMode="auto">
          <a:xfrm>
            <a:off x="1692274" y="134937"/>
            <a:ext cx="612008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Угадай произведение</a:t>
            </a:r>
          </a:p>
        </p:txBody>
      </p:sp>
    </p:spTree>
    <p:extLst>
      <p:ext uri="{BB962C8B-B14F-4D97-AF65-F5344CB8AC3E}">
        <p14:creationId xmlns:p14="http://schemas.microsoft.com/office/powerpoint/2010/main" val="3576624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Вертикальный свиток 5"/>
          <p:cNvSpPr/>
          <p:nvPr/>
        </p:nvSpPr>
        <p:spPr>
          <a:xfrm>
            <a:off x="0" y="1476083"/>
            <a:ext cx="5400675" cy="4286250"/>
          </a:xfrm>
          <a:prstGeom prst="verticalScroll">
            <a:avLst/>
          </a:prstGeom>
          <a:solidFill>
            <a:srgbClr val="C2F4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313" y="2170113"/>
            <a:ext cx="4679950" cy="3529012"/>
          </a:xfrm>
        </p:spPr>
        <p:txBody>
          <a:bodyPr/>
          <a:lstStyle/>
          <a:p>
            <a:pPr indent="12700">
              <a:buFontTx/>
              <a:buNone/>
              <a:defRPr/>
            </a:pP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Дама сдавала в багаж:</a:t>
            </a:r>
          </a:p>
          <a:p>
            <a:pPr indent="12700">
              <a:buFontTx/>
              <a:buNone/>
              <a:defRPr/>
            </a:pP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Диван,</a:t>
            </a:r>
          </a:p>
          <a:p>
            <a:pPr indent="12700">
              <a:buFontTx/>
              <a:buNone/>
              <a:defRPr/>
            </a:pP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Саквояж, </a:t>
            </a:r>
          </a:p>
          <a:p>
            <a:pPr indent="12700">
              <a:buFontTx/>
              <a:buNone/>
              <a:defRPr/>
            </a:pP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Чемодан,</a:t>
            </a:r>
          </a:p>
          <a:p>
            <a:pPr indent="12700">
              <a:buFontTx/>
              <a:buNone/>
              <a:defRPr/>
            </a:pP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Картину, корзину, картонку</a:t>
            </a:r>
          </a:p>
          <a:p>
            <a:pPr indent="12700">
              <a:buFontTx/>
              <a:buNone/>
              <a:defRPr/>
            </a:pP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маленькую собачонку.</a:t>
            </a:r>
          </a:p>
          <a:p>
            <a:pPr marL="0" indent="0">
              <a:buFont typeface="Arial" charset="0"/>
              <a:buNone/>
              <a:defRPr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2317" y="1196752"/>
            <a:ext cx="3570853" cy="46299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Прямоугольник 1"/>
          <p:cNvSpPr>
            <a:spLocks noChangeArrowheads="1"/>
          </p:cNvSpPr>
          <p:nvPr/>
        </p:nvSpPr>
        <p:spPr bwMode="auto">
          <a:xfrm>
            <a:off x="1876562" y="188640"/>
            <a:ext cx="54546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Угадай произведение</a:t>
            </a:r>
          </a:p>
        </p:txBody>
      </p:sp>
    </p:spTree>
    <p:extLst>
      <p:ext uri="{BB962C8B-B14F-4D97-AF65-F5344CB8AC3E}">
        <p14:creationId xmlns:p14="http://schemas.microsoft.com/office/powerpoint/2010/main" val="3557840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ертикальный свиток 2"/>
          <p:cNvSpPr/>
          <p:nvPr/>
        </p:nvSpPr>
        <p:spPr>
          <a:xfrm>
            <a:off x="0" y="1498667"/>
            <a:ext cx="5256213" cy="4176712"/>
          </a:xfrm>
          <a:prstGeom prst="verticalScroll">
            <a:avLst/>
          </a:prstGeom>
          <a:solidFill>
            <a:srgbClr val="C2F4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243" name="Объект 2"/>
          <p:cNvSpPr>
            <a:spLocks noGrp="1"/>
          </p:cNvSpPr>
          <p:nvPr>
            <p:ph idx="1"/>
          </p:nvPr>
        </p:nvSpPr>
        <p:spPr>
          <a:xfrm>
            <a:off x="611560" y="1988840"/>
            <a:ext cx="4330700" cy="4525962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Бим – бом! Тили – бом!</a:t>
            </a:r>
            <a:b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дворе - высокий дом.</a:t>
            </a:r>
            <a:b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Ставенки резные,</a:t>
            </a:r>
            <a:b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Окна расписные.</a:t>
            </a:r>
            <a:b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на лестнице ковер –</a:t>
            </a:r>
            <a:b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Шитый золотом узор.</a:t>
            </a:r>
            <a:b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узорному ковру</a:t>
            </a:r>
            <a:b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Сходит кошка по утру…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6213" y="960488"/>
            <a:ext cx="3678237" cy="49164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8" name="Прямоугольник 1"/>
          <p:cNvSpPr>
            <a:spLocks noChangeArrowheads="1"/>
          </p:cNvSpPr>
          <p:nvPr/>
        </p:nvSpPr>
        <p:spPr bwMode="auto">
          <a:xfrm>
            <a:off x="1811533" y="188640"/>
            <a:ext cx="54737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Угадай произведение</a:t>
            </a:r>
          </a:p>
        </p:txBody>
      </p:sp>
    </p:spTree>
    <p:extLst>
      <p:ext uri="{BB962C8B-B14F-4D97-AF65-F5344CB8AC3E}">
        <p14:creationId xmlns:p14="http://schemas.microsoft.com/office/powerpoint/2010/main" val="1805285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2123728" y="116633"/>
            <a:ext cx="4770785" cy="1080120"/>
          </a:xfrm>
          <a:prstGeom prst="horizontalScroll">
            <a:avLst/>
          </a:prstGeom>
          <a:solidFill>
            <a:srgbClr val="DDFFDD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555" name="TextBox 2"/>
          <p:cNvSpPr txBox="1">
            <a:spLocks noChangeArrowheads="1"/>
          </p:cNvSpPr>
          <p:nvPr/>
        </p:nvSpPr>
        <p:spPr bwMode="auto">
          <a:xfrm>
            <a:off x="2000250" y="404664"/>
            <a:ext cx="52863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НАЙДИ ЛИШНЕЕ</a:t>
            </a:r>
          </a:p>
        </p:txBody>
      </p:sp>
      <p:pic>
        <p:nvPicPr>
          <p:cNvPr id="23556" name="Picture 2" descr="http://im0-tub-ru.yandex.net/i?id=23821932-69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3873" y="1485355"/>
            <a:ext cx="2785457" cy="20890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3557" name="Picture 6" descr="http://im8-tub-ru.yandex.net/i?id=41527621-22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10313" y="1556792"/>
            <a:ext cx="2726184" cy="20865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7114" name="Picture 10" descr="http://im5-tub-ru.yandex.net/i?id=470914887-28-72&amp;n=21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8288" y="3933056"/>
            <a:ext cx="2968702" cy="21505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3559" name="Picture 12" descr="http://im6-tub-ru.yandex.net/i?id=45292575-35-72&amp;n=21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3950532"/>
            <a:ext cx="2872036" cy="21862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3560" name="Picture 14" descr="http://im4-tub-ru.yandex.net/i?id=150749862-04-72&amp;n=21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16296" y="1556792"/>
            <a:ext cx="3054281" cy="20176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678670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" dur="2000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1763688" y="100936"/>
            <a:ext cx="5737250" cy="1080120"/>
          </a:xfrm>
          <a:prstGeom prst="horizontalScroll">
            <a:avLst/>
          </a:prstGeom>
          <a:solidFill>
            <a:srgbClr val="DDFFDD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579" name="TextBox 2"/>
          <p:cNvSpPr txBox="1">
            <a:spLocks noChangeArrowheads="1"/>
          </p:cNvSpPr>
          <p:nvPr/>
        </p:nvSpPr>
        <p:spPr bwMode="auto">
          <a:xfrm>
            <a:off x="2267744" y="332656"/>
            <a:ext cx="501888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НАЙДИ ЛИШНЕЕ</a:t>
            </a:r>
          </a:p>
        </p:txBody>
      </p:sp>
      <p:pic>
        <p:nvPicPr>
          <p:cNvPr id="24580" name="Picture 4" descr="http://im6-tub-ru.yandex.net/i?id=230536788-55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3861048"/>
            <a:ext cx="1800200" cy="28726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4581" name="Picture 6" descr="http://im8-tub-ru.yandex.net/i?id=268900391-43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62737" y="1451983"/>
            <a:ext cx="3247776" cy="21939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4582" name="Picture 8" descr="http://im8-tub-ru.yandex.net/i?id=307491093-36-72&amp;n=21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7063" y="4437112"/>
            <a:ext cx="4005177" cy="20162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" name="Picture 6" descr="1605c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6319" y="1484784"/>
            <a:ext cx="2294583" cy="26585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4584" name="Picture 10" descr="http://im8-tub-ru.yandex.net/i?id=274276516-00-72&amp;n=21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4292" y="1451983"/>
            <a:ext cx="2745763" cy="26913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290141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846640" cy="864095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Кроссворд</a:t>
            </a:r>
            <a:endParaRPr lang="ru-RU" sz="40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95902" y="1412776"/>
            <a:ext cx="504000" cy="50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endParaRPr lang="ru-RU" sz="2000" b="1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16201" y="1412776"/>
            <a:ext cx="504000" cy="50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99902" y="1412776"/>
            <a:ext cx="504000" cy="50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853149" y="1409526"/>
            <a:ext cx="504000" cy="50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ы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91902" y="1412776"/>
            <a:ext cx="504000" cy="50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lang="ru-RU" sz="2000" b="1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812201" y="1916776"/>
            <a:ext cx="504000" cy="50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95902" y="1927313"/>
            <a:ext cx="504000" cy="50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776266" y="1944203"/>
            <a:ext cx="504000" cy="50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846315" y="2979969"/>
            <a:ext cx="504000" cy="50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211184" y="2969173"/>
            <a:ext cx="504000" cy="50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322046" y="2969878"/>
            <a:ext cx="504000" cy="50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737562" y="2978092"/>
            <a:ext cx="504000" cy="50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ы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779912" y="1925505"/>
            <a:ext cx="504000" cy="50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361024" y="2950478"/>
            <a:ext cx="529323" cy="54574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778274" y="2969878"/>
            <a:ext cx="504000" cy="50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386347" y="4017952"/>
            <a:ext cx="504000" cy="50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857024" y="4017952"/>
            <a:ext cx="504000" cy="50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ь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309297" y="3996992"/>
            <a:ext cx="504000" cy="50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910007" y="4032120"/>
            <a:ext cx="504000" cy="50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3791902" y="3987969"/>
            <a:ext cx="504000" cy="50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350315" y="2448203"/>
            <a:ext cx="504000" cy="50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е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6412735" y="2454495"/>
            <a:ext cx="504000" cy="50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890347" y="2448127"/>
            <a:ext cx="504000" cy="50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я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4813297" y="2446478"/>
            <a:ext cx="504000" cy="50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>
                <a:ln w="12700">
                  <a:solidFill>
                    <a:prstClr val="black"/>
                  </a:solidFill>
                </a:ln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4309297" y="2448127"/>
            <a:ext cx="504000" cy="50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 w="12700"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endParaRPr lang="ru-RU" sz="2000" b="1" dirty="0">
              <a:ln w="12700">
                <a:solidFill>
                  <a:schemeClr val="tx1"/>
                </a:solidFill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916735" y="2460015"/>
            <a:ext cx="504000" cy="50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7426774" y="2454495"/>
            <a:ext cx="504000" cy="49598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ы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3779912" y="2446478"/>
            <a:ext cx="504000" cy="50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 w="12700"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2000" b="1" dirty="0">
              <a:ln w="12700">
                <a:solidFill>
                  <a:schemeClr val="tx1"/>
                </a:solidFill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7930774" y="2465878"/>
            <a:ext cx="504000" cy="50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753378" y="3472796"/>
            <a:ext cx="504000" cy="50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2238764" y="3482460"/>
            <a:ext cx="504000" cy="50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742764" y="3478824"/>
            <a:ext cx="504000" cy="50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778274" y="3478824"/>
            <a:ext cx="504000" cy="50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219786" y="3496321"/>
            <a:ext cx="504000" cy="50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4309297" y="3473878"/>
            <a:ext cx="504000" cy="50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ь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4857024" y="3483969"/>
            <a:ext cx="504000" cy="50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5388552" y="3486450"/>
            <a:ext cx="504000" cy="50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3280266" y="1956015"/>
            <a:ext cx="504000" cy="50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3274274" y="1426213"/>
            <a:ext cx="504000" cy="50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3268282" y="2431313"/>
            <a:ext cx="492016" cy="51916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3268282" y="2958495"/>
            <a:ext cx="492016" cy="49174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06" y="4032120"/>
            <a:ext cx="2670172" cy="1415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" name="Прямоугольник 45"/>
          <p:cNvSpPr/>
          <p:nvPr/>
        </p:nvSpPr>
        <p:spPr>
          <a:xfrm>
            <a:off x="3262290" y="3471714"/>
            <a:ext cx="498008" cy="50616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3256298" y="3963458"/>
            <a:ext cx="504000" cy="55849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44" y="5217"/>
            <a:ext cx="2703951" cy="2468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255" y="5320865"/>
            <a:ext cx="2489271" cy="1562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5156" y="3450240"/>
            <a:ext cx="2594552" cy="1574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11372" y="5025049"/>
            <a:ext cx="2721813" cy="1697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34513" y="189613"/>
            <a:ext cx="2937039" cy="125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4570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"/>
                            </p:stCondLst>
                            <p:childTnLst>
                              <p:par>
                                <p:cTn id="7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500"/>
                            </p:stCondLst>
                            <p:childTnLst>
                              <p:par>
                                <p:cTn id="8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000"/>
                            </p:stCondLst>
                            <p:childTnLst>
                              <p:par>
                                <p:cTn id="9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500"/>
                            </p:stCondLst>
                            <p:childTnLst>
                              <p:par>
                                <p:cTn id="9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000"/>
                            </p:stCondLst>
                            <p:childTnLst>
                              <p:par>
                                <p:cTn id="9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500"/>
                            </p:stCondLst>
                            <p:childTnLst>
                              <p:par>
                                <p:cTn id="10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9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000"/>
                            </p:stCondLst>
                            <p:childTnLst>
                              <p:par>
                                <p:cTn id="1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500"/>
                            </p:stCondLst>
                            <p:childTnLst>
                              <p:par>
                                <p:cTn id="1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000"/>
                            </p:stCondLst>
                            <p:childTnLst>
                              <p:par>
                                <p:cTn id="1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500"/>
                            </p:stCondLst>
                            <p:childTnLst>
                              <p:par>
                                <p:cTn id="1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3000"/>
                            </p:stCondLst>
                            <p:childTnLst>
                              <p:par>
                                <p:cTn id="1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3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500"/>
                            </p:stCondLst>
                            <p:childTnLst>
                              <p:par>
                                <p:cTn id="1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000"/>
                            </p:stCondLst>
                            <p:childTnLst>
                              <p:par>
                                <p:cTn id="15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500"/>
                            </p:stCondLst>
                            <p:childTnLst>
                              <p:par>
                                <p:cTn id="15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2000"/>
                            </p:stCondLst>
                            <p:childTnLst>
                              <p:par>
                                <p:cTn id="16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3000"/>
                            </p:stCondLst>
                            <p:childTnLst>
                              <p:par>
                                <p:cTn id="17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3500"/>
                            </p:stCondLst>
                            <p:childTnLst>
                              <p:par>
                                <p:cTn id="17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6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4000"/>
                            </p:stCondLst>
                            <p:childTnLst>
                              <p:par>
                                <p:cTn id="17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0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5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0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500"/>
                            </p:stCondLst>
                            <p:childTnLst>
                              <p:par>
                                <p:cTn id="19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4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000"/>
                            </p:stCondLst>
                            <p:childTnLst>
                              <p:par>
                                <p:cTn id="19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8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2000"/>
                            </p:stCondLst>
                            <p:childTnLst>
                              <p:par>
                                <p:cTn id="20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6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2500"/>
                            </p:stCondLst>
                            <p:childTnLst>
                              <p:par>
                                <p:cTn id="20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0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Назови под каким номером книги </a:t>
            </a:r>
            <a:r>
              <a:rPr lang="ru-RU" sz="3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С.Я.Маршака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484784"/>
            <a:ext cx="1661549" cy="248059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3707" y="1579066"/>
            <a:ext cx="1820453" cy="235200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0433" y="1561910"/>
            <a:ext cx="1819567" cy="238631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1761" y="1518766"/>
            <a:ext cx="1809732" cy="241230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4331660"/>
            <a:ext cx="1773964" cy="236496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5132" y="4331659"/>
            <a:ext cx="1797601" cy="237961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1046" y="4293095"/>
            <a:ext cx="1863264" cy="240352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6927" y="4233571"/>
            <a:ext cx="1854566" cy="2448272"/>
          </a:xfrm>
          <a:prstGeom prst="rect">
            <a:avLst/>
          </a:prstGeom>
        </p:spPr>
      </p:pic>
      <p:sp>
        <p:nvSpPr>
          <p:cNvPr id="12" name="Овал 11"/>
          <p:cNvSpPr/>
          <p:nvPr/>
        </p:nvSpPr>
        <p:spPr>
          <a:xfrm>
            <a:off x="251520" y="1579066"/>
            <a:ext cx="1512168" cy="376572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1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2247848" y="1620293"/>
            <a:ext cx="1512168" cy="288032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2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4499992" y="1584912"/>
            <a:ext cx="1645842" cy="370725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3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2262718" y="4332273"/>
            <a:ext cx="1512168" cy="288032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6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4433298" y="4188257"/>
            <a:ext cx="1650869" cy="288032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7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6987360" y="4233571"/>
            <a:ext cx="1638533" cy="288032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8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6901761" y="1559993"/>
            <a:ext cx="1809732" cy="348332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4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129983" y="4368150"/>
            <a:ext cx="1809732" cy="356993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5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7199325" y="908720"/>
            <a:ext cx="1512168" cy="376572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+mj-lt"/>
                <a:ea typeface="+mj-ea"/>
                <a:cs typeface="Times New Roman" pitchFamily="18" charset="0"/>
              </a:rPr>
              <a:t>13457</a:t>
            </a:r>
            <a:endParaRPr lang="ru-RU" sz="2400" b="1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06621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1043608" y="730734"/>
            <a:ext cx="7200800" cy="5112568"/>
          </a:xfrm>
          <a:prstGeom prst="horizontalScroll">
            <a:avLst/>
          </a:prstGeom>
          <a:solidFill>
            <a:srgbClr val="DDFFDD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603" name="TextBox 2"/>
          <p:cNvSpPr txBox="1">
            <a:spLocks noChangeArrowheads="1"/>
          </p:cNvSpPr>
          <p:nvPr/>
        </p:nvSpPr>
        <p:spPr bwMode="auto">
          <a:xfrm>
            <a:off x="1882754" y="2132856"/>
            <a:ext cx="6192688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7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altLang="ru-RU" sz="7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1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C:\Documents and Settings\Татьяна\Рабочий стол\detstvo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4620" y="476672"/>
            <a:ext cx="4000698" cy="5897581"/>
          </a:xfrm>
          <a:prstGeom prst="rect">
            <a:avLst/>
          </a:prstGeom>
          <a:ln w="38100">
            <a:solidFill>
              <a:srgbClr val="000000"/>
            </a:solidFill>
            <a:miter lim="800000"/>
            <a:headEnd/>
            <a:tailEnd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9" name="Прямоугольник 2"/>
          <p:cNvSpPr>
            <a:spLocks noChangeArrowheads="1"/>
          </p:cNvSpPr>
          <p:nvPr/>
        </p:nvSpPr>
        <p:spPr bwMode="auto">
          <a:xfrm>
            <a:off x="5004048" y="980728"/>
            <a:ext cx="3384376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3200" b="1" dirty="0">
                <a:latin typeface="Times New Roman" pitchFamily="18" charset="0"/>
                <a:cs typeface="Times New Roman" pitchFamily="18" charset="0"/>
              </a:rPr>
              <a:t>Поэт родился </a:t>
            </a:r>
          </a:p>
          <a:p>
            <a:pPr algn="ctr" eaLnBrk="1" hangingPunct="1"/>
            <a:r>
              <a:rPr lang="ru-RU" altLang="ru-RU" sz="3200" b="1" dirty="0">
                <a:latin typeface="Times New Roman" pitchFamily="18" charset="0"/>
                <a:cs typeface="Times New Roman" pitchFamily="18" charset="0"/>
              </a:rPr>
              <a:t>3 ноября </a:t>
            </a:r>
            <a:endParaRPr lang="ru-RU" alt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altLang="ru-RU" sz="3200" b="1" dirty="0" smtClean="0">
                <a:latin typeface="Times New Roman" pitchFamily="18" charset="0"/>
                <a:cs typeface="Times New Roman" pitchFamily="18" charset="0"/>
              </a:rPr>
              <a:t>1887 </a:t>
            </a:r>
            <a:r>
              <a:rPr lang="ru-RU" altLang="ru-RU" sz="3200" b="1" dirty="0">
                <a:latin typeface="Times New Roman" pitchFamily="18" charset="0"/>
                <a:cs typeface="Times New Roman" pitchFamily="18" charset="0"/>
              </a:rPr>
              <a:t>года.</a:t>
            </a:r>
          </a:p>
          <a:p>
            <a:pPr algn="ctr" eaLnBrk="1" hangingPunct="1"/>
            <a:r>
              <a:rPr lang="ru-RU" altLang="ru-RU" sz="3200" b="1" dirty="0">
                <a:latin typeface="Times New Roman" pitchFamily="18" charset="0"/>
                <a:cs typeface="Times New Roman" pitchFamily="18" charset="0"/>
              </a:rPr>
              <a:t>Его отец был мастером на мыловаренном заводе, а мать была домохозяйкой.</a:t>
            </a:r>
          </a:p>
        </p:txBody>
      </p:sp>
    </p:spTree>
    <p:extLst>
      <p:ext uri="{BB962C8B-B14F-4D97-AF65-F5344CB8AC3E}">
        <p14:creationId xmlns:p14="http://schemas.microsoft.com/office/powerpoint/2010/main" val="171912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520" y="964642"/>
            <a:ext cx="8770721" cy="4984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72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C:\Documents and Settings\Татьяна\Рабочий стол\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1450" y="404664"/>
            <a:ext cx="4382552" cy="5843990"/>
          </a:xfrm>
          <a:prstGeom prst="rect">
            <a:avLst/>
          </a:prstGeom>
          <a:ln w="38100">
            <a:solidFill>
              <a:srgbClr val="00B050"/>
            </a:solidFill>
            <a:miter lim="800000"/>
            <a:headEnd/>
            <a:tailEnd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3" name="Прямоугольник 2"/>
          <p:cNvSpPr>
            <a:spLocks noChangeArrowheads="1"/>
          </p:cNvSpPr>
          <p:nvPr/>
        </p:nvSpPr>
        <p:spPr bwMode="auto">
          <a:xfrm>
            <a:off x="4499992" y="1428750"/>
            <a:ext cx="4536504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3200" b="1" dirty="0">
                <a:latin typeface="Times New Roman" pitchFamily="18" charset="0"/>
                <a:cs typeface="Times New Roman" pitchFamily="18" charset="0"/>
              </a:rPr>
              <a:t>Самуил Маршак</a:t>
            </a:r>
          </a:p>
          <a:p>
            <a:pPr algn="ctr" eaLnBrk="1" hangingPunct="1"/>
            <a:r>
              <a:rPr lang="ru-RU" altLang="ru-RU" sz="3200" b="1" dirty="0">
                <a:latin typeface="Times New Roman" pitchFamily="18" charset="0"/>
                <a:cs typeface="Times New Roman" pitchFamily="18" charset="0"/>
              </a:rPr>
              <a:t>учился в гимназии в городе Острогожске, под Воронежем.</a:t>
            </a:r>
          </a:p>
          <a:p>
            <a:pPr algn="ctr" eaLnBrk="1" hangingPunct="1"/>
            <a:r>
              <a:rPr lang="ru-RU" altLang="ru-RU" sz="3200" b="1" dirty="0">
                <a:latin typeface="Times New Roman" pitchFamily="18" charset="0"/>
                <a:cs typeface="Times New Roman" pitchFamily="18" charset="0"/>
              </a:rPr>
              <a:t>Потом продолжил учебу в Санкт – Петербурге.</a:t>
            </a:r>
          </a:p>
        </p:txBody>
      </p:sp>
    </p:spTree>
    <p:extLst>
      <p:ext uri="{BB962C8B-B14F-4D97-AF65-F5344CB8AC3E}">
        <p14:creationId xmlns:p14="http://schemas.microsoft.com/office/powerpoint/2010/main" val="370156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Татьяна\Рабочий стол\ff41772e0e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55008" y="2199640"/>
            <a:ext cx="6786140" cy="45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Прямоугольник 2"/>
          <p:cNvSpPr>
            <a:spLocks noChangeArrowheads="1"/>
          </p:cNvSpPr>
          <p:nvPr/>
        </p:nvSpPr>
        <p:spPr bwMode="auto">
          <a:xfrm>
            <a:off x="757526" y="260648"/>
            <a:ext cx="7848872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altLang="ru-RU" sz="2400" b="1" dirty="0" err="1" smtClean="0">
                <a:latin typeface="Times New Roman" pitchFamily="18" charset="0"/>
                <a:cs typeface="Times New Roman" pitchFamily="18" charset="0"/>
              </a:rPr>
              <a:t>С.Я.Маршак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много путешествовал по миру и по нашей стране.</a:t>
            </a:r>
          </a:p>
          <a:p>
            <a:pPr algn="just" eaLnBrk="1" hangingPunct="1"/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  Во </a:t>
            </a: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время Великой Отечественной войны его можно было часто увидеть  выступающим со своими стихами перед фронтовиками.</a:t>
            </a:r>
          </a:p>
        </p:txBody>
      </p:sp>
    </p:spTree>
    <p:extLst>
      <p:ext uri="{BB962C8B-B14F-4D97-AF65-F5344CB8AC3E}">
        <p14:creationId xmlns:p14="http://schemas.microsoft.com/office/powerpoint/2010/main" val="402029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271570"/>
            <a:ext cx="8640960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74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261" t="2057" r="8207" b="2121"/>
          <a:stretch/>
        </p:blipFill>
        <p:spPr>
          <a:xfrm>
            <a:off x="467545" y="116632"/>
            <a:ext cx="7992888" cy="6624736"/>
          </a:xfrm>
          <a:ln w="38100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170970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856984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Викторина по произведениям </a:t>
            </a:r>
            <a:endParaRPr lang="ru-RU" sz="3600" b="1" dirty="0" smtClean="0">
              <a:solidFill>
                <a:schemeClr val="accent6">
                  <a:lumMod val="50000"/>
                </a:schemeClr>
              </a:solidFill>
              <a:latin typeface="Times New Roman"/>
            </a:endParaRPr>
          </a:p>
          <a:p>
            <a:pPr algn="ct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С. Я. Маршака</a:t>
            </a:r>
          </a:p>
          <a:p>
            <a:r>
              <a:rPr lang="ru-RU" sz="3200" b="1" dirty="0" smtClean="0">
                <a:solidFill>
                  <a:srgbClr val="000000"/>
                </a:solidFill>
                <a:latin typeface="Times New Roman"/>
              </a:rPr>
              <a:t>    «</a:t>
            </a:r>
            <a:r>
              <a:rPr lang="ru-RU" sz="3200" b="1" dirty="0">
                <a:solidFill>
                  <a:srgbClr val="000000"/>
                </a:solidFill>
                <a:latin typeface="Times New Roman"/>
              </a:rPr>
              <a:t>Из какого </a:t>
            </a:r>
            <a:r>
              <a:rPr lang="ru-RU" sz="3200" b="1" dirty="0" smtClean="0">
                <a:solidFill>
                  <a:srgbClr val="000000"/>
                </a:solidFill>
                <a:latin typeface="Times New Roman"/>
              </a:rPr>
              <a:t>произведения иллюстрации?»</a:t>
            </a:r>
            <a:endParaRPr lang="ru-RU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09597" y="4597506"/>
            <a:ext cx="3600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0000"/>
                </a:solidFill>
                <a:latin typeface="Times New Roman"/>
              </a:rPr>
              <a:t>"Почта", </a:t>
            </a:r>
            <a:endParaRPr lang="ru-RU" sz="2000" b="1" dirty="0" smtClean="0">
              <a:solidFill>
                <a:srgbClr val="000000"/>
              </a:solidFill>
              <a:latin typeface="Times New Roman"/>
            </a:endParaRPr>
          </a:p>
          <a:p>
            <a:r>
              <a:rPr lang="ru-RU" sz="2000" b="1" dirty="0" smtClean="0">
                <a:solidFill>
                  <a:srgbClr val="000000"/>
                </a:solidFill>
                <a:latin typeface="Times New Roman"/>
              </a:rPr>
              <a:t>"</a:t>
            </a:r>
            <a:r>
              <a:rPr lang="ru-RU" sz="2000" b="1" dirty="0">
                <a:solidFill>
                  <a:srgbClr val="000000"/>
                </a:solidFill>
                <a:latin typeface="Times New Roman"/>
              </a:rPr>
              <a:t>Двенадцать месяцев", </a:t>
            </a:r>
            <a:endParaRPr lang="ru-RU" sz="2000" b="1" dirty="0" smtClean="0">
              <a:solidFill>
                <a:srgbClr val="000000"/>
              </a:solidFill>
              <a:latin typeface="Times New Roman"/>
            </a:endParaRPr>
          </a:p>
          <a:p>
            <a:r>
              <a:rPr lang="ru-RU" sz="2000" b="1" dirty="0" smtClean="0">
                <a:solidFill>
                  <a:srgbClr val="000000"/>
                </a:solidFill>
                <a:latin typeface="Times New Roman"/>
              </a:rPr>
              <a:t>"</a:t>
            </a:r>
            <a:r>
              <a:rPr lang="ru-RU" sz="2000" b="1" dirty="0">
                <a:solidFill>
                  <a:srgbClr val="000000"/>
                </a:solidFill>
                <a:latin typeface="Times New Roman"/>
              </a:rPr>
              <a:t>Багаж", "Сказка о глупом мышонке", "Вот какой рассеянный", </a:t>
            </a:r>
            <a:endParaRPr lang="ru-RU" sz="2000" b="1" dirty="0" smtClean="0">
              <a:solidFill>
                <a:srgbClr val="000000"/>
              </a:solidFill>
              <a:latin typeface="Times New Roman"/>
            </a:endParaRPr>
          </a:p>
          <a:p>
            <a:r>
              <a:rPr lang="ru-RU" sz="2000" b="1" dirty="0" smtClean="0">
                <a:solidFill>
                  <a:srgbClr val="000000"/>
                </a:solidFill>
                <a:latin typeface="Times New Roman"/>
              </a:rPr>
              <a:t>"</a:t>
            </a:r>
            <a:r>
              <a:rPr lang="ru-RU" sz="2000" b="1" dirty="0">
                <a:solidFill>
                  <a:srgbClr val="000000"/>
                </a:solidFill>
                <a:latin typeface="Times New Roman"/>
              </a:rPr>
              <a:t>Кошкин дом", </a:t>
            </a:r>
            <a:endParaRPr lang="ru-RU" sz="2000" b="1" dirty="0" smtClean="0">
              <a:solidFill>
                <a:srgbClr val="000000"/>
              </a:solidFill>
              <a:latin typeface="Times New Roman"/>
            </a:endParaRPr>
          </a:p>
          <a:p>
            <a:r>
              <a:rPr lang="ru-RU" sz="2000" b="1" dirty="0" smtClean="0">
                <a:solidFill>
                  <a:srgbClr val="000000"/>
                </a:solidFill>
                <a:latin typeface="Times New Roman"/>
              </a:rPr>
              <a:t>"</a:t>
            </a:r>
            <a:r>
              <a:rPr lang="ru-RU" sz="2000" b="1" dirty="0">
                <a:solidFill>
                  <a:srgbClr val="000000"/>
                </a:solidFill>
                <a:latin typeface="Times New Roman"/>
              </a:rPr>
              <a:t>Усатый - полосатый"</a:t>
            </a:r>
            <a:endParaRPr lang="ru-RU" sz="20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048945"/>
            <a:ext cx="1660701" cy="24196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1698" y="4653136"/>
            <a:ext cx="2370995" cy="194421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1699" y="2048945"/>
            <a:ext cx="1878949" cy="24221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4288" y="2026748"/>
            <a:ext cx="1973625" cy="244432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5238" y="4597505"/>
            <a:ext cx="2036806" cy="224676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5837" y="1990798"/>
            <a:ext cx="1814047" cy="251236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0292" y="2048945"/>
            <a:ext cx="1718551" cy="2406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471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841</TotalTime>
  <Words>668</Words>
  <Application>Microsoft Office PowerPoint</Application>
  <PresentationFormat>Экран (4:3)</PresentationFormat>
  <Paragraphs>168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ПУТЕШЕСТВИЕ ПО ПРОИЗВЕДЕНИЯМ  САМУИЛА ЯКОВЛЕВИЧА МАРШАКА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«Кто лишний?» «Кошкин дом» </vt:lpstr>
      <vt:lpstr>Презентация PowerPoint</vt:lpstr>
      <vt:lpstr>Отгадайте загадки С.Я.Маршака</vt:lpstr>
      <vt:lpstr>Доскажи словечко</vt:lpstr>
      <vt:lpstr>Подумай и ответь</vt:lpstr>
      <vt:lpstr>Собери пазлы и назови произведение С.Я.Маршака</vt:lpstr>
      <vt:lpstr>1. Прибежала мышка-мать,  поглядела на кровать, Ищет глупого котёнка, а котёнка не видать.  (мышонка) 2. Жила - была бабушка (девочка) как её звали? Кто звал,  тот и знал. А вы не знаете? 3.Дама сдавала в багаж:  диван, чемодан, саквояж, картину, корзину, картонку  и маленькую девчонку (собачонку) .   4. Сел он утром на кровать,  стал панамку (рубашку) одевать. В рукава просунул руки,  оказалось, это брюки. </vt:lpstr>
      <vt:lpstr>Презентация PowerPoint</vt:lpstr>
      <vt:lpstr>Вспомни сказку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Кроссворд</vt:lpstr>
      <vt:lpstr>Назови под каким номером книги С.Я.Маршака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ПО ПРОИЗВЕДЕНИЯМ  САМУИЛА ЯКОВЛЕВИЧА МАРШАКА</dc:title>
  <dc:creator>Максим</dc:creator>
  <cp:lastModifiedBy>Пользователь Windows</cp:lastModifiedBy>
  <cp:revision>65</cp:revision>
  <dcterms:created xsi:type="dcterms:W3CDTF">2016-04-24T17:11:29Z</dcterms:created>
  <dcterms:modified xsi:type="dcterms:W3CDTF">2020-01-18T16:36:12Z</dcterms:modified>
</cp:coreProperties>
</file>