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2" r:id="rId21"/>
    <p:sldId id="283" r:id="rId22"/>
    <p:sldId id="284" r:id="rId23"/>
    <p:sldId id="286" r:id="rId24"/>
    <p:sldId id="285" r:id="rId25"/>
    <p:sldId id="287" r:id="rId26"/>
    <p:sldId id="288" r:id="rId27"/>
    <p:sldId id="289" r:id="rId28"/>
    <p:sldId id="292" r:id="rId29"/>
    <p:sldId id="290" r:id="rId30"/>
    <p:sldId id="29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 varScale="1">
        <p:scale>
          <a:sx n="73" d="100"/>
          <a:sy n="73" d="100"/>
        </p:scale>
        <p:origin x="-14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ru-RU" sz="7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РОМАНТИЗМ в </a:t>
            </a:r>
            <a:r>
              <a:rPr lang="ru-RU" sz="72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РОссии</a:t>
            </a:r>
            <a:endParaRPr lang="ru-RU" sz="7200" dirty="0">
              <a:solidFill>
                <a:schemeClr val="accent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лекция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План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285860"/>
            <a:ext cx="7772400" cy="5069700"/>
          </a:xfrm>
        </p:spPr>
        <p:txBody>
          <a:bodyPr/>
          <a:lstStyle/>
          <a:p>
            <a:pPr marL="0" lvl="0" indent="450850">
              <a:buFont typeface="+mj-lt"/>
              <a:buAutoNum type="arabicPeriod"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Пафос и основные принципы романтизма.</a:t>
            </a:r>
          </a:p>
          <a:p>
            <a:pPr marL="0" lvl="0" indent="450850">
              <a:buFont typeface="+mj-lt"/>
              <a:buAutoNum type="arabicPeriod"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Проблема идеала, сущность романтического </a:t>
            </a:r>
            <a:r>
              <a:rPr lang="ru-RU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двоемирия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450850">
              <a:buFont typeface="+mj-lt"/>
              <a:buAutoNum type="arabicPeriod"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Концепция романтической личности.</a:t>
            </a:r>
          </a:p>
          <a:p>
            <a:pPr marL="0" lvl="0" indent="450850">
              <a:buFont typeface="+mj-lt"/>
              <a:buAutoNum type="arabicPeriod"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Жанры. Особенности структуры романтического произведения.</a:t>
            </a:r>
          </a:p>
          <a:p>
            <a:pPr marL="0" lvl="0" indent="450850">
              <a:buFont typeface="+mj-lt"/>
              <a:buAutoNum type="arabicPeriod"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Разновидности романтизма. Заслуги романтиков.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Литература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28736"/>
            <a:ext cx="7772400" cy="4926824"/>
          </a:xfrm>
        </p:spPr>
        <p:txBody>
          <a:bodyPr>
            <a:normAutofit fontScale="92500" lnSpcReduction="10000"/>
          </a:bodyPr>
          <a:lstStyle/>
          <a:p>
            <a:pPr marL="0" indent="35560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Гайм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Р. Романтическая школа. М., 1891</a:t>
            </a:r>
          </a:p>
          <a:p>
            <a:pPr marL="0" indent="35560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Реизов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Б.Г. Между классицизмом и романтизмом. Л., 1962</a:t>
            </a:r>
          </a:p>
          <a:p>
            <a:pPr marL="0" indent="3556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Европейский романтизм. М., 1973</a:t>
            </a:r>
          </a:p>
          <a:p>
            <a:pPr marL="0" indent="3556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Эпоха романтизма. Из истории международных связей русской литературы. Л., 1975</a:t>
            </a:r>
          </a:p>
          <a:p>
            <a:pPr marL="0" indent="35560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Бентли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Э. Жизнь драмы. М., 1978</a:t>
            </a:r>
          </a:p>
          <a:p>
            <a:pPr marL="0" indent="3556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Русский романтизм. Л., 1978</a:t>
            </a:r>
          </a:p>
          <a:p>
            <a:pPr marL="0" indent="3556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Манн Ю. Русская литература XIX в. Эпоха романтизма. М., 2001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500043"/>
            <a:ext cx="8465374" cy="2286016"/>
          </a:xfrm>
        </p:spPr>
        <p:txBody>
          <a:bodyPr>
            <a:normAutofit fontScale="850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РОМАНТИЗМ – (фр.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romantisme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от средневекового фр.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romant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роман) – направление в искусстве, сформировавшееся в рамках общелитературного течения на рубеже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XVIII -XIX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вв. в Германии. Получил распространение во всех странах Европы и Америки. Наивысший пик романтизма приходится на первую четверть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friedrich11 Утро в горах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86116" y="2643182"/>
            <a:ext cx="5429288" cy="407196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571481"/>
            <a:ext cx="4038600" cy="2428891"/>
          </a:xfrm>
        </p:spPr>
        <p:txBody>
          <a:bodyPr/>
          <a:lstStyle/>
          <a:p>
            <a:pPr marL="0" indent="27305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художественной системы романтизма – личность, а его главный конфликт – личности и общества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Содержимое 5" descr="200px-Caspar_David_Friedrich_03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00562" y="1071546"/>
            <a:ext cx="4286280" cy="546500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285729"/>
            <a:ext cx="8215370" cy="2500329"/>
          </a:xfrm>
        </p:spPr>
        <p:txBody>
          <a:bodyPr>
            <a:normAutofit fontScale="850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Просветительство проповедовало новое общество как самое «естественное» и «разумное». Лучшие умы Европы обосновывали и предвещали это общество будущего, но действительность оказалась неподвластной «разуму», будущее – непредсказуемым, иррациональным, а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современное общественное устройство стало угрожать природе человека и его личностной свободе.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aivazovsky03_small Всемирный потоп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643173" y="2857496"/>
            <a:ext cx="3934585" cy="365354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8992" y="214290"/>
            <a:ext cx="5715008" cy="3500461"/>
          </a:xfrm>
        </p:spPr>
        <p:txBody>
          <a:bodyPr>
            <a:normAutofit fontScale="925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Язык романтических произведений</a:t>
            </a:r>
            <a:r>
              <a:rPr lang="ru-RU" dirty="0" smtClean="0"/>
              <a:t>, стремясь быть естественным, «простым», доступным для всех читателей, представлял собой нечто противоположное классике с ее благородной, «возвышенной» тематикой, характерной, например, для классической трагедии.</a:t>
            </a:r>
            <a:endParaRPr lang="ru-RU" dirty="0"/>
          </a:p>
        </p:txBody>
      </p:sp>
      <p:pic>
        <p:nvPicPr>
          <p:cNvPr id="6" name="Содержимое 5" descr="aivazovsky09 Вид Леандровой башни 1848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8596" y="1857364"/>
            <a:ext cx="3461480" cy="464344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85727"/>
            <a:ext cx="8715436" cy="3000397"/>
          </a:xfrm>
        </p:spPr>
        <p:txBody>
          <a:bodyPr>
            <a:normAutofit fontScale="85000" lnSpcReduction="20000"/>
          </a:bodyPr>
          <a:lstStyle/>
          <a:p>
            <a:pPr marL="0" indent="531813" algn="ctr">
              <a:buNone/>
            </a:pP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поздних западноевропейских </a:t>
            </a:r>
            <a:r>
              <a:rPr lang="ru-RU" b="1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романтиков пессимизм по отношению к обществу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приобретает космические масштабы,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становится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«болезнью века». </a:t>
            </a:r>
          </a:p>
          <a:p>
            <a:pPr marL="0" indent="531813" algn="ctr">
              <a:buNone/>
            </a:pP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Героям многих романтических произведений (Ф.Р.Шатобриана, А.Мюссе, Дж.Байрона, </a:t>
            </a:r>
            <a:r>
              <a:rPr lang="ru-RU" dirty="0" err="1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А.Виньи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А.Ламартина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Г.Гейне и др.) свойственны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настроения безнадежности, отчаяния, которые приобретают общечеловеческий характер.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Совершенство утрачено навсегда, миром правит зло, воскресает древний хаос. </a:t>
            </a:r>
            <a:endParaRPr lang="ru-RU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fДвое созерцающие луну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000364" y="3286124"/>
            <a:ext cx="3678242" cy="328614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285728"/>
            <a:ext cx="8179622" cy="2786081"/>
          </a:xfrm>
        </p:spPr>
        <p:txBody>
          <a:bodyPr>
            <a:normAutofit fontScale="92500" lnSpcReduction="10000"/>
          </a:bodyPr>
          <a:lstStyle/>
          <a:p>
            <a:pPr marL="0" indent="450850" algn="ctr">
              <a:buNone/>
            </a:pP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Тема «страшного мира»,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свойственная всей романтической литературе, наиболее ярко воплотилась в так называемом «черном жанре» (в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предромантическом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«готическом романе» –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А.Радклиф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Ч.Мэтьюрин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 «драме рока», или «трагедии рока», – З.Вернер, Г.Клейст,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Ф.Грильпарцер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), а также в произведениях Байрона,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К.Брентано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Э.Т.А.Гофмана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Э.По и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Н.Хотор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aivazovsky08 Девятый вал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14612" y="2928934"/>
            <a:ext cx="4906653" cy="367062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214291"/>
            <a:ext cx="8322498" cy="3286148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то же время романтизм зиждется на идеях, бросающих вызов «страшному миру», – прежде всего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идеях свободы.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Разочарование романтизма – это разочарование в действительности, но прогресс и цивилизация – лишь одна ее сторона. Неприятие этой стороны, отсутствие веры в возможности цивилизации предоставляют другой путь, путь к идеалу, к вечному, к абсолюту. Этот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путь должен разрешить все противоречия, полностью изменить жизнь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Это путь к совершенству,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цели, объяснение которой нужно искать по ту сторону видимого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(А.Де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Виньи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aivazovsky02_ Ледяные горы 1870small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8596" y="3071810"/>
            <a:ext cx="3786214" cy="351577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0px-Bryullov_portrait_of_Zhukovsky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1571612"/>
            <a:ext cx="3429024" cy="4663472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714744" y="214291"/>
            <a:ext cx="4979200" cy="2500330"/>
          </a:xfrm>
        </p:spPr>
        <p:txBody>
          <a:bodyPr>
            <a:normAutofit fontScale="77500" lnSpcReduction="2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tx2">
                    <a:lumMod val="90000"/>
                  </a:schemeClr>
                </a:solidFill>
              </a:rPr>
              <a:t>Для одних романтиков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Arial Black" pitchFamily="34" charset="0"/>
              </a:rPr>
              <a:t>в мире господствуют непостижимые и загадочные силы, которым необходимо подчиниться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</a:rPr>
              <a:t>и не пытаться изменить судьбу (поэты «озерной школы», Шатобриан, В.А.Жуковский). </a:t>
            </a:r>
          </a:p>
          <a:p>
            <a:pPr marL="0" indent="355600">
              <a:buNone/>
            </a:pPr>
            <a:r>
              <a:rPr lang="ru-RU" sz="2100" dirty="0" smtClean="0"/>
              <a:t>Портрет В.А. Жуковского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14291"/>
            <a:ext cx="5000660" cy="2571768"/>
          </a:xfrm>
        </p:spPr>
        <p:txBody>
          <a:bodyPr>
            <a:normAutofit fontScale="850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</a:rPr>
              <a:t>У других «мировое зло» вызывало протест, требовало отмщения, борьбы</a:t>
            </a:r>
            <a:r>
              <a:rPr lang="ru-RU" dirty="0" smtClean="0">
                <a:solidFill>
                  <a:schemeClr val="accent2"/>
                </a:solidFill>
              </a:rPr>
              <a:t>.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(Д</a:t>
            </a:r>
            <a:r>
              <a:rPr lang="ru-RU" u="sng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ж.Байро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н, П.Б.Шелли, Ш.Петефи, А.Мицкевич, ранний А.С.Пушкин). </a:t>
            </a:r>
          </a:p>
          <a:p>
            <a:pPr marL="0" indent="0" algn="r">
              <a:buNone/>
            </a:pPr>
            <a:r>
              <a:rPr lang="ru-RU" sz="19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Портрет Дж. Байрона.</a:t>
            </a: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Содержимое 5" descr="200px-George_Gordon_Byron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16802" y="1643050"/>
            <a:ext cx="3610356" cy="485592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friedrich09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4800634" cy="6000792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286380" y="428604"/>
            <a:ext cx="3857620" cy="3857652"/>
          </a:xfrm>
        </p:spPr>
        <p:txBody>
          <a:bodyPr>
            <a:normAutofit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Романтический герой</a:t>
            </a:r>
          </a:p>
          <a:p>
            <a:pPr marL="0" indent="355600" algn="ctr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личность сложная, страстная, внутренний мир которой необычайно глубок, бесконечен; это целая вселенная, полная противоречий. 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214291"/>
            <a:ext cx="5214974" cy="2428891"/>
          </a:xfrm>
        </p:spPr>
        <p:txBody>
          <a:bodyPr>
            <a:normAutofit/>
          </a:bodyPr>
          <a:lstStyle/>
          <a:p>
            <a:pPr marL="0" indent="68263" algn="ctr"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Интерес к сильным и ярким чувствам, всепоглощающим страстям, к тайным движениям души – характерные черты романтизма.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Содержимое 5" descr="350px-Théodore_Géricault_-_Le_Radeau_de_la_Médus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071802" y="2643590"/>
            <a:ext cx="5784184" cy="390019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85728"/>
            <a:ext cx="8143932" cy="3429023"/>
          </a:xfrm>
        </p:spPr>
        <p:txBody>
          <a:bodyPr>
            <a:normAutofit fontScale="77500" lnSpcReduction="20000"/>
          </a:bodyPr>
          <a:lstStyle/>
          <a:p>
            <a:pPr marL="0" indent="273050"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Можно говорить о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романтике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как об особом типе личности – </a:t>
            </a:r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человеке сильных страстей и высоких устремлений, несовместимым с обыденным миром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Подобному характеру сопутствуют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исключительные обстоятельства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Привлекательными для романтиков становятся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фантастика, народные музыка, поэзия, сказания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–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все, что в течение полутора столетий рассматривалось как жанры мелкие, не стоящие внимания. Для романтизма свойственно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утверждение свободы, суверенности личности, повышенное внимание к единичному, неповторимому в человеке, культ индивидуального. 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8" name="Содержимое 7" descr="constable03_small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57818" y="3633108"/>
            <a:ext cx="3175001" cy="2948215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0px-Victor_Hugo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58" y="2714620"/>
            <a:ext cx="2805028" cy="3716662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786050" y="285728"/>
            <a:ext cx="5967426" cy="3786214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C000"/>
                </a:solidFill>
                <a:latin typeface="Arial Black" pitchFamily="34" charset="0"/>
                <a:cs typeface="Times New Roman" pitchFamily="18" charset="0"/>
              </a:rPr>
              <a:t>Интерес к истории 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стал одним из непреходящих завоеваний художественной системы романтизма. Он выразился в </a:t>
            </a:r>
            <a:r>
              <a:rPr lang="ru-RU" dirty="0" smtClean="0">
                <a:solidFill>
                  <a:srgbClr val="FFC000"/>
                </a:solidFill>
                <a:latin typeface="Arial Black" pitchFamily="34" charset="0"/>
                <a:cs typeface="Times New Roman" pitchFamily="18" charset="0"/>
              </a:rPr>
              <a:t>создании жанра исторического романа 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(Ф.Купер, </a:t>
            </a:r>
            <a:r>
              <a:rPr lang="ru-RU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А.Виньи</a:t>
            </a: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В.Гюго), основоположником которого считается В.Скотт, и вообще романа, который приобрел ведущее положение в рассматриваемую эпоху. </a:t>
            </a:r>
          </a:p>
          <a:p>
            <a:pPr algn="ctr">
              <a:buNone/>
            </a:pPr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то же время романтики воспринимали роман как средство постижения истории, а от истории шли к проникновению в тайны психологии, а соответственно – и современности. </a:t>
            </a:r>
          </a:p>
          <a:p>
            <a:pPr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Портрет В. Гюго.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14290"/>
            <a:ext cx="8643998" cy="3000396"/>
          </a:xfrm>
        </p:spPr>
        <p:txBody>
          <a:bodyPr>
            <a:normAutofit fontScale="85000" lnSpcReduction="2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Действие часто разворачивается в 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необычной для европейца обстановке 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например, на Востоке и в Америке, или, для русских – на Кавказе или в Крыму. </a:t>
            </a:r>
          </a:p>
          <a:p>
            <a:pPr marL="0" indent="355600" algn="ctr">
              <a:buNone/>
            </a:pP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Значительное место занимает </a:t>
            </a:r>
            <a:r>
              <a:rPr lang="ru-RU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пейзаж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прежде всего, море, горы, небо, бурная стихия, с которой героя связывают сложные взаимоотношения. 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Природа может быть сродни страстной натуре романтического героя,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но может и противостоять ему, оказываться враждебной силой, с которой он вынужден бороться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friedrich02 Гора Вацман, 182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643174" y="3286124"/>
            <a:ext cx="4636225" cy="3326891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constable05_small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33" y="3214686"/>
            <a:ext cx="3531583" cy="2942985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143372" y="428605"/>
            <a:ext cx="4857784" cy="3357585"/>
          </a:xfrm>
        </p:spPr>
        <p:txBody>
          <a:bodyPr>
            <a:normAutofit fontScale="70000" lnSpcReduction="20000"/>
          </a:bodyPr>
          <a:lstStyle/>
          <a:p>
            <a:pPr marL="0" indent="355600" algn="ctr">
              <a:buNone/>
            </a:pPr>
            <a:r>
              <a:rPr lang="ru-RU" sz="3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Развитие жанров </a:t>
            </a:r>
            <a:r>
              <a:rPr lang="ru-RU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исторического романа, фантастической повести, лиро-эпической поэмы, баллады – </a:t>
            </a:r>
            <a:r>
              <a:rPr lang="ru-RU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заслуга </a:t>
            </a:r>
            <a:r>
              <a:rPr lang="ru-RU" sz="4600" dirty="0" smtClean="0">
                <a:solidFill>
                  <a:schemeClr val="accent2"/>
                </a:solidFill>
                <a:latin typeface="Arial Black" pitchFamily="34" charset="0"/>
                <a:cs typeface="Times New Roman" pitchFamily="18" charset="0"/>
              </a:rPr>
              <a:t>романтиков.</a:t>
            </a:r>
            <a:r>
              <a:rPr lang="ru-RU" sz="46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55600" algn="ctr">
              <a:buNone/>
            </a:pP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sz="3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новаторство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проявилось и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в лирике</a:t>
            </a:r>
            <a:r>
              <a:rPr lang="ru-RU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частности, в использовании </a:t>
            </a:r>
            <a:r>
              <a:rPr lang="ru-RU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многозначности слова, развитии ассоциативности, метафоричности, открытиями в области стихосложения, метра, ритма.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85729"/>
            <a:ext cx="4071966" cy="3071833"/>
          </a:xfrm>
        </p:spPr>
        <p:txBody>
          <a:bodyPr>
            <a:normAutofit lnSpcReduction="10000"/>
          </a:bodyPr>
          <a:lstStyle/>
          <a:p>
            <a:pPr marL="177800" indent="0" algn="ctr">
              <a:buNone/>
              <a:tabLst>
                <a:tab pos="95250" algn="l"/>
              </a:tabLst>
            </a:pPr>
            <a:r>
              <a:rPr lang="ru-RU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романтизма </a:t>
            </a:r>
            <a:r>
              <a:rPr lang="ru-RU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itchFamily="34" charset="0"/>
                <a:cs typeface="Times New Roman" pitchFamily="18" charset="0"/>
              </a:rPr>
              <a:t>характерен синтез родов и жанров</a:t>
            </a:r>
            <a:r>
              <a:rPr lang="ru-RU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их взаимопроникновение. Романтическая художественная система основывалась на синтезе искусства, философии, религии. </a:t>
            </a:r>
            <a:endParaRPr lang="ru-RU" sz="24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constable1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14810" y="1428736"/>
            <a:ext cx="4534947" cy="528343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>Романтизм в РОССИИ</a:t>
            </a:r>
            <a:endParaRPr lang="ru-RU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285860"/>
            <a:ext cx="3821904" cy="4714907"/>
          </a:xfrm>
        </p:spPr>
        <p:txBody>
          <a:bodyPr>
            <a:normAutofit fontScale="92500" lnSpcReduction="20000"/>
          </a:bodyPr>
          <a:lstStyle/>
          <a:p>
            <a:pPr marL="0" indent="450850" algn="ctr">
              <a:buNone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Романтизм в России явление во многом отличное от западноевропейского,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хотя и на него безусловное влияние оказала Великая Французская революция. Дальнейшее развитие направления связано прежде всего с войной 1812 и ее последствиями, с дворянской революционностью.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aivazovsky09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57686" y="1214422"/>
            <a:ext cx="4420299" cy="5081603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786182" y="3571877"/>
            <a:ext cx="2428892" cy="2500330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28596" y="214290"/>
            <a:ext cx="8324880" cy="335758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Расцвет романтизма в России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пришелся на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Arial Black" pitchFamily="34" charset="0"/>
                <a:cs typeface="Times New Roman" pitchFamily="18" charset="0"/>
              </a:rPr>
              <a:t>первую треть </a:t>
            </a:r>
            <a:r>
              <a:rPr lang="en-US" dirty="0" smtClean="0">
                <a:solidFill>
                  <a:schemeClr val="tx2">
                    <a:lumMod val="90000"/>
                  </a:schemeClr>
                </a:solidFill>
                <a:latin typeface="Arial Black" pitchFamily="34" charset="0"/>
                <a:cs typeface="Times New Roman" pitchFamily="18" charset="0"/>
              </a:rPr>
              <a:t>XIX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Arial Black" pitchFamily="34" charset="0"/>
                <a:cs typeface="Times New Roman" pitchFamily="18" charset="0"/>
              </a:rPr>
              <a:t> в.,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значительный и яркий период русской культуры. Он связан с именами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В.А.Жуковского, К.Н.Батюшкова, А.С.Пушкина, М.Ю.Лермонтова, К.Ф.Рылеева, В.К.Кюхельбекера, А.И.Одоевского, Е.А.Баратынского, Н.В.Гоголя.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Романтические идеи явственно проявляются к концу </a:t>
            </a:r>
            <a:r>
              <a:rPr lang="en-US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XVIII</a:t>
            </a:r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в. </a:t>
            </a:r>
            <a:endParaRPr lang="ru-RU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14290"/>
            <a:ext cx="5286412" cy="71438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начальный период романтизм тесно переплетается с различными </a:t>
            </a:r>
            <a:r>
              <a:rPr lang="ru-RU" sz="36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доромантическими</a:t>
            </a: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влияниями. </a:t>
            </a:r>
            <a:endParaRPr lang="en-US" sz="3600" dirty="0" smtClean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C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читать ли Жуковского романтиком? </a:t>
            </a: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его творчество принадлежит эпохе сентиментализма…</a:t>
            </a:r>
            <a:endParaRPr lang="en-US" sz="3600" dirty="0" smtClean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u="sng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Г.А.Гуковский</a:t>
            </a:r>
            <a:r>
              <a:rPr lang="ru-RU" sz="3600" b="1" u="sng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считал, что тот сентиментализм, из которого «вышел» Жуковский, сентиментализм «</a:t>
            </a:r>
            <a:r>
              <a:rPr lang="ru-RU" sz="36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карамзинского</a:t>
            </a: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толка», уже был ранним этапом романтизма. </a:t>
            </a:r>
            <a:endParaRPr lang="en-US" sz="3600" dirty="0" smtClean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u="sng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А.Н.Веселовский</a:t>
            </a: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видит роль Жуковского во внесении в поэтическую систему сентиментализма отдельных романтических элементов и отводит ему место в преддверии русского романтизма. </a:t>
            </a:r>
            <a:endParaRPr lang="en-US" sz="3600" dirty="0" smtClean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как бы ни решался этот вопрос, имя Жуковского тесно связано с эпохой романтизма. </a:t>
            </a:r>
          </a:p>
          <a:p>
            <a:pPr algn="r">
              <a:buNone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Портрет В.А. Жуковского</a:t>
            </a:r>
            <a:endParaRPr lang="ru-RU" sz="2900" b="1" dirty="0"/>
          </a:p>
        </p:txBody>
      </p:sp>
      <p:pic>
        <p:nvPicPr>
          <p:cNvPr id="6" name="Содержимое 5" descr="200px-Vasily_Zhukovsky,_1820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15008" y="2643182"/>
            <a:ext cx="3187672" cy="400052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00628" y="214291"/>
            <a:ext cx="4000528" cy="3571899"/>
          </a:xfrm>
        </p:spPr>
        <p:txBody>
          <a:bodyPr>
            <a:normAutofit fontScale="92500" lnSpcReduction="20000"/>
          </a:bodyPr>
          <a:lstStyle/>
          <a:p>
            <a:pPr marL="0" indent="68263" algn="ctr"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Другой жанр, прочно утвердившийся в русской литературе благодаря творчеству Жуковского, –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элегия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Романтическим манифестом поэта можно считать стихотворение Невыразимое (1819):  </a:t>
            </a:r>
          </a:p>
          <a:p>
            <a:pPr algn="ctr">
              <a:buNone/>
            </a:pPr>
            <a:r>
              <a:rPr lang="ru-RU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наш язык земной пред дивною природой?</a:t>
            </a:r>
            <a:endParaRPr lang="ru-RU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01b003_small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85720" y="2000240"/>
            <a:ext cx="4761258" cy="4421169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357167"/>
            <a:ext cx="4143404" cy="335758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Именно благодаря Жуковскому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русскую литературу входит –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баллада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355600" algn="r">
              <a:buNone/>
            </a:pPr>
            <a:r>
              <a:rPr lang="ru-RU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Она позволила поэту привнести в русскую словесность «</a:t>
            </a:r>
            <a:r>
              <a:rPr lang="ru-RU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откровение тайн романтизма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algn="r"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В.Г. Белинского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" name="Содержимое 11" descr="01b004_small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20372" y="2643182"/>
            <a:ext cx="4169638" cy="3871807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15370" cy="1428760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Историю русского романтизма принято делить на два периода:</a:t>
            </a:r>
            <a:endParaRPr lang="ru-RU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71612"/>
            <a:ext cx="8358246" cy="4714908"/>
          </a:xfrm>
        </p:spPr>
        <p:txBody>
          <a:bodyPr>
            <a:normAutofit fontScale="85000" lnSpcReduction="20000"/>
          </a:bodyPr>
          <a:lstStyle/>
          <a:p>
            <a:pPr marL="0" indent="449263" algn="ctr">
              <a:buNone/>
            </a:pP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Первый заканчивается восстанием декабристов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Романтизм этого периода до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стиг своей вершины в творчестве А.С.Пушкина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когда он пребывал в южной ссылке. </a:t>
            </a:r>
          </a:p>
          <a:p>
            <a:pPr marL="0" indent="449263"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Свобода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 том числе и от деспотических политических режимов, – одна из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основных тем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«романтического» Пушкина. («Кавказский пленник», «Братья разбойники», «Бахчисарайский фонтан», «Цыганы» – цикл «южных поэм»). </a:t>
            </a:r>
          </a:p>
          <a:p>
            <a:pPr marL="0" indent="449263"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С темой свободы переплетаются мотивы заточения, изгнания.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Завершает период романтизма в творчестве Пушкина стихотворение «К морю» (1824).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357167"/>
            <a:ext cx="8501122" cy="271464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После 1825 русский романтизм изменяется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Поражение декабристов стало переломным моментом в жизни общества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Романтические настроения усиливаются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акценты смещаются.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Противопоставление лирического героя и общества становится роковым, трагическим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уже не сознательное уединение, бегство от суеты, а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  <a:cs typeface="Times New Roman" pitchFamily="18" charset="0"/>
              </a:rPr>
              <a:t>трагическая невозможность найти гармонию в обществе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delacroix7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071670" y="2857496"/>
            <a:ext cx="5072098" cy="3777094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285728"/>
            <a:ext cx="5000660" cy="6286544"/>
          </a:xfrm>
        </p:spPr>
        <p:txBody>
          <a:bodyPr>
            <a:normAutofit fontScale="70000" lnSpcReduction="2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 Black" pitchFamily="34" charset="0"/>
                <a:cs typeface="Times New Roman" pitchFamily="18" charset="0"/>
              </a:rPr>
              <a:t>Творчество М.Ю.Лермонтова стало вершиной этого периода. </a:t>
            </a:r>
          </a:p>
          <a:p>
            <a:pPr marL="0" indent="355600" algn="ctr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Лирический герой его ранней поэзии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мятежник, бунтарь,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личность, которая вступает в битву с судьбой, в битву, исход которой предопределен. </a:t>
            </a:r>
          </a:p>
          <a:p>
            <a:pPr marL="0" indent="355600" algn="ctr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Однако эта борьба неизбежна, потому что она и является жизнью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Я жить хочу! хочу печали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…). </a:t>
            </a:r>
          </a:p>
          <a:p>
            <a:pPr marL="0" indent="35560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Лирическому герою Лермонтова нет равных среди людей, в нем видны и божественные и демонические черты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Нет, я не Байрон, я другой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…). </a:t>
            </a:r>
          </a:p>
          <a:p>
            <a:pPr marL="0" indent="355600" algn="ctr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Тема одиночества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одна из основных в творчестве Лермонтова, во многом дань романтизму. Но она имеет и философскую основу, связанную с концепциями немецких философов Фихте и Шеллинга. </a:t>
            </a:r>
          </a:p>
        </p:txBody>
      </p:sp>
      <p:pic>
        <p:nvPicPr>
          <p:cNvPr id="8" name="Содержимое 7" descr="256px-Mikhail_lermontov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30091" y="2143116"/>
            <a:ext cx="3281001" cy="4383212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428605"/>
            <a:ext cx="4572032" cy="3429023"/>
          </a:xfrm>
        </p:spPr>
        <p:txBody>
          <a:bodyPr>
            <a:normAutofit fontScale="925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accent3"/>
                </a:solidFill>
                <a:latin typeface="Arial Black" pitchFamily="34" charset="0"/>
                <a:cs typeface="Times New Roman" pitchFamily="18" charset="0"/>
              </a:rPr>
              <a:t>Человек – не только личность, ищущая жизнь в борьбе, но при этом сама полна противоречий, соединяющая в себе добро и зло, и во многом из-за этого одинокая и непонятая</a:t>
            </a:r>
            <a:r>
              <a:rPr lang="ru-RU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5" name="Содержимое 4" descr="gericault8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0628" y="1589472"/>
            <a:ext cx="3694803" cy="484943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6248" y="285728"/>
            <a:ext cx="4572032" cy="3929090"/>
          </a:xfrm>
        </p:spPr>
        <p:txBody>
          <a:bodyPr>
            <a:normAutofit fontScale="85000" lnSpcReduction="10000"/>
          </a:bodyPr>
          <a:lstStyle/>
          <a:p>
            <a:pPr marL="0" indent="355600" algn="ctr">
              <a:buNone/>
            </a:pP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Завершающей романтическую традицию в русской литературе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можно считать философскую </a:t>
            </a:r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лирику Ф.И.Тютчева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</a:p>
          <a:p>
            <a:pPr marL="0" indent="355600" algn="ctr">
              <a:buNone/>
            </a:pP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Ощущая противостояние внешнего и внутреннего, его </a:t>
            </a:r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лирический герой не отказывается от земного, но устремляется к бесконечному. </a:t>
            </a:r>
            <a:endParaRPr lang="ru-RU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Содержимое 5" descr="250px-Fyodor_Tyutchev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93203" y="1571612"/>
            <a:ext cx="4176963" cy="5095895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14291"/>
            <a:ext cx="4071966" cy="2786082"/>
          </a:xfrm>
        </p:spPr>
        <p:txBody>
          <a:bodyPr>
            <a:normAutofit fontScale="92500" lnSpcReduction="10000"/>
          </a:bodyPr>
          <a:lstStyle/>
          <a:p>
            <a:pPr marL="0" indent="355600" algn="ctr"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В 1840-х романтизм постепенно отходит на второй план и уступает место реализму. Но традиции романтизма напоминают о себе на протяжении всего  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XIX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в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6" name="Содержимое 5" descr="aivazovsky06_small Неаполитанский залив, 184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12638" y="2285992"/>
            <a:ext cx="4445619" cy="412807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239</TotalTime>
  <Words>1471</Words>
  <Application>Microsoft Office PowerPoint</Application>
  <PresentationFormat>Экран (4:3)</PresentationFormat>
  <Paragraphs>77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Метро</vt:lpstr>
      <vt:lpstr>РОМАНТИЗМ в РОссии</vt:lpstr>
      <vt:lpstr>План:</vt:lpstr>
      <vt:lpstr>Литература: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Романтизм в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Историю русского романтизма принято делить на два периода: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РОМАНТИЗМ</dc:title>
  <dc:creator>11</dc:creator>
  <cp:lastModifiedBy>Admin</cp:lastModifiedBy>
  <cp:revision>165</cp:revision>
  <dcterms:created xsi:type="dcterms:W3CDTF">2009-04-04T12:45:33Z</dcterms:created>
  <dcterms:modified xsi:type="dcterms:W3CDTF">2019-09-28T14:13:33Z</dcterms:modified>
</cp:coreProperties>
</file>