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7" r:id="rId2"/>
    <p:sldId id="276" r:id="rId3"/>
    <p:sldId id="277" r:id="rId4"/>
    <p:sldId id="261" r:id="rId5"/>
    <p:sldId id="262" r:id="rId6"/>
    <p:sldId id="263" r:id="rId7"/>
    <p:sldId id="264" r:id="rId8"/>
    <p:sldId id="274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78" r:id="rId17"/>
    <p:sldId id="279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6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415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0178-5F05-44EC-A6B8-A9A0B1F5ED75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3ADB-ACEE-46F6-A302-6C710F6B5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5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3ADB-ACEE-46F6-A302-6C710F6B5F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60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160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778" y="116632"/>
            <a:ext cx="7499176" cy="5402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  <a:t>Полоцкая  средняя  школа №18 имени Е. Полоцкой</a:t>
            </a:r>
            <a:endParaRPr lang="ru-RU" sz="2800" b="1" dirty="0">
              <a:ln w="155575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706F8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07" y="2005449"/>
            <a:ext cx="8124917" cy="181588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50" dirty="0" smtClean="0">
                <a:ln w="428625" cap="sq" cmpd="dbl">
                  <a:gradFill>
                    <a:gsLst>
                      <a:gs pos="0">
                        <a:schemeClr val="tx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1000" dist="63500" dir="5400000" sy="-100000" algn="bl" rotWithShape="0"/>
                </a:effectLst>
              </a:rPr>
              <a:t>НАУЧНО-ИССЛЕДОВАТЕЛЬСКИЙ ПРОЕКТ </a:t>
            </a:r>
          </a:p>
          <a:p>
            <a:pPr algn="ctr">
              <a:lnSpc>
                <a:spcPct val="150000"/>
              </a:lnSpc>
            </a:pPr>
            <a:r>
              <a:rPr lang="ru-RU" sz="2800" b="1" cap="none" spc="50" dirty="0" smtClean="0">
                <a:ln w="428625" cap="sq" cmpd="dbl">
                  <a:gradFill>
                    <a:gsLst>
                      <a:gs pos="0">
                        <a:schemeClr val="tx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1000" dist="63500" dir="5400000" sy="-100000" algn="bl" rotWithShape="0"/>
                </a:effectLst>
              </a:rPr>
              <a:t>        «ИСТОРИЯ ОДНОЙ УЛИЦЫ</a:t>
            </a:r>
            <a:r>
              <a:rPr lang="ru-RU" sz="2800" b="1" cap="none" spc="50" dirty="0" smtClean="0">
                <a:ln w="428625" cap="sq" cmpd="dbl">
                  <a:gradFill>
                    <a:gsLst>
                      <a:gs pos="0">
                        <a:schemeClr val="tx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miter lim="800000"/>
                </a:ln>
                <a:noFill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  <a:reflection stA="45000" endPos="1000" dist="63500" dir="5400000" sy="-100000" algn="bl" rotWithShape="0"/>
                </a:effectLst>
              </a:rPr>
              <a:t>»</a:t>
            </a:r>
            <a:endParaRPr lang="ru-RU" sz="2800" b="1" cap="none" spc="50" dirty="0">
              <a:ln w="428625" cap="sq" cmpd="dbl">
                <a:gradFill>
                  <a:gsLst>
                    <a:gs pos="0">
                      <a:schemeClr val="tx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miter lim="800000"/>
              </a:ln>
              <a:noFill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  <a:reflection stA="45000" endPos="1000" dist="63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709" y="3645024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Стрелецкая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25063"/>
            <a:ext cx="353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3-го «Б» класса </a:t>
            </a:r>
          </a:p>
          <a:p>
            <a:r>
              <a:rPr lang="ru-RU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Козаредов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Владислав 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2668" y="61635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Полоцк  2011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3341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I:\стрелецкая\Материал к конкурсу\ул. Стрелецкая\УП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760640" cy="428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070185" y="5445224"/>
            <a:ext cx="700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Здание бывшего реального училища</a:t>
            </a:r>
            <a:r>
              <a:rPr lang="ru-RU" u="sng" dirty="0"/>
              <a:t> </a:t>
            </a:r>
            <a:r>
              <a:rPr lang="ru-RU" dirty="0"/>
              <a:t>было выстроено в конце XIX- начале XX 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9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I:\стрелецкая\УЛИЦА\УЛИЦА 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896544" cy="3672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105836"/>
            <a:ext cx="3940084" cy="24622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1706F8"/>
                </a:solidFill>
              </a:rPr>
              <a:t> В 2005 году в зданиях иезуитского коллегиума и кадетского корпуса начинает работу высшее учебное заведение – Полоцкий государственный университет</a:t>
            </a:r>
            <a:r>
              <a:rPr lang="ru-RU" dirty="0"/>
              <a:t>.</a:t>
            </a:r>
          </a:p>
        </p:txBody>
      </p:sp>
      <p:pic>
        <p:nvPicPr>
          <p:cNvPr id="8" name="Picture 2" descr="C:\Users\Администратор\Desktop\стрелецкая\Материал к конкурсу\ул. Стрелецкая\Иезуитский коллегиум и костёл Св. Стефа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876"/>
            <a:ext cx="3553034" cy="25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83635" y="476672"/>
            <a:ext cx="4034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706F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бывшего иезуитского коллегиума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06F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строилось, начиная с 1749 года до начала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06F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06F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706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5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I:\стрелецкая\УЛИЦА\УЛИЦА 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109"/>
            <a:ext cx="6624736" cy="496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57826"/>
            <a:ext cx="8460432" cy="1661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1706F8"/>
                </a:solidFill>
              </a:rPr>
              <a:t>Подпорная стена</a:t>
            </a:r>
            <a:r>
              <a:rPr lang="ru-RU" sz="2800" dirty="0">
                <a:solidFill>
                  <a:srgbClr val="1706F8"/>
                </a:solidFill>
              </a:rPr>
              <a:t> южного склона холма, на котором стоит главный корпус коллегиума, была построена в 1830-35 </a:t>
            </a:r>
            <a:r>
              <a:rPr lang="ru-RU" sz="2800" dirty="0" smtClean="0">
                <a:solidFill>
                  <a:srgbClr val="1706F8"/>
                </a:solidFill>
              </a:rPr>
              <a:t>годах.</a:t>
            </a:r>
            <a:endParaRPr lang="ru-RU" sz="2800" dirty="0">
              <a:solidFill>
                <a:srgbClr val="1706F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39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21" y="297283"/>
            <a:ext cx="3798615" cy="284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40"/>
            <a:ext cx="3816424" cy="28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61" y="3890665"/>
            <a:ext cx="431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70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dirty="0">
                <a:solidFill>
                  <a:srgbClr val="170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 №14 в разное время располагались – жилой дом, детский сад, затем детская юношеская спортивная школа. Сейчас это здание продано в частное владение. </a:t>
            </a:r>
            <a:endParaRPr lang="ru-RU" sz="2200" b="1" dirty="0" smtClean="0">
              <a:solidFill>
                <a:srgbClr val="1706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499882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70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№20 продолжает использоваться как жилой дом.</a:t>
            </a:r>
            <a:endParaRPr lang="ru-RU" sz="2200" b="1" dirty="0">
              <a:solidFill>
                <a:srgbClr val="1706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8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I:\стрелецкая\рисунки\val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3946"/>
            <a:ext cx="6768752" cy="506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I:\стрелецкая\рисунки\вал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32" y="-21388"/>
            <a:ext cx="5042334" cy="672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стрелецкая\Материал к конкурсу\ул. Стрелецкая\Вал Ивана грозного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251" y="1009281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1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I:\стрелецкая\рисунки\стади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6348924" cy="411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47942" y="5085184"/>
            <a:ext cx="372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1706F8"/>
                </a:solidFill>
              </a:rPr>
              <a:t>Стадион </a:t>
            </a:r>
            <a:r>
              <a:rPr lang="ru-RU" sz="2200" b="1" u="sng" dirty="0">
                <a:solidFill>
                  <a:srgbClr val="1706F8"/>
                </a:solidFill>
              </a:rPr>
              <a:t>«</a:t>
            </a:r>
            <a:r>
              <a:rPr lang="ru-RU" sz="2200" b="1" u="sng" dirty="0" smtClean="0">
                <a:solidFill>
                  <a:srgbClr val="1706F8"/>
                </a:solidFill>
              </a:rPr>
              <a:t>Спартак»</a:t>
            </a:r>
            <a:r>
              <a:rPr lang="ru-RU" sz="2200" dirty="0" smtClean="0">
                <a:solidFill>
                  <a:srgbClr val="1706F8"/>
                </a:solidFill>
              </a:rPr>
              <a:t> </a:t>
            </a:r>
            <a:r>
              <a:rPr lang="ru-RU" sz="2200" dirty="0">
                <a:solidFill>
                  <a:srgbClr val="1706F8"/>
                </a:solidFill>
              </a:rPr>
              <a:t>был построен в 1961-1962 годах</a:t>
            </a:r>
          </a:p>
        </p:txBody>
      </p:sp>
      <p:pic>
        <p:nvPicPr>
          <p:cNvPr id="6146" name="Picture 2" descr="C:\Users\Администратор\Desktop\стрелецкая\Материал к конкурсу\ул. Стрелецкая\СПАРТАК\СК Спартак\IMG_1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19089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4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188640"/>
            <a:ext cx="8685452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7942" y="428605"/>
            <a:ext cx="179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170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Вывод:</a:t>
            </a:r>
            <a:endParaRPr lang="ru-RU" sz="5400" b="1" i="1" dirty="0">
              <a:solidFill>
                <a:srgbClr val="1706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54537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трудно переоценить значение улицы Стрелецкая в  жизни Полоцка: архитектурное, историческое, духовно-эстетическое. </a:t>
            </a:r>
          </a:p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Однако, актуальными остаются вопросы дальнейшей реконструкции зданий и  сохранения архитектурных памятников. Их решение позволит включить объекты улицы в популярные туристические маршруты, а нам,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полочанам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еще больше гордится  великолепием своего прекрасного, древнего города! 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85720" y="7076152"/>
            <a:ext cx="707236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трудно переоценить значение улицы Стрелецкая в  жизни Полоцка: архитектурное, историческое, духовно-эстетическое.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Однако, актуальными остаются вопросы дальнейшей реконструкции зданий и  сохранения архитектурных памятников. Их решение позволит включить объекты улицы в популярные туристические маршруты, а нам,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полочанам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еще больше гордится  великолепием своего прекрасного, древнего города!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52636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C:\Users\Администратор\Desktop\УЛИЦА\УЛИЦА 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732" y="260648"/>
            <a:ext cx="4860540" cy="62646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26951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52636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истратор\Desktop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480" y="182976"/>
            <a:ext cx="4590220" cy="6492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6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52636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301" y="2538064"/>
            <a:ext cx="8083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160" y="188640"/>
            <a:ext cx="8697320" cy="6480720"/>
          </a:xfrm>
          <a:blipFill dpi="0" rotWithShape="1">
            <a:blip r:embed="rId3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2571768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  <a:t>ЦЕЛЬ</a:t>
            </a:r>
            <a:r>
              <a:rPr lang="en-US" sz="36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  <a:t/>
            </a:r>
            <a:br>
              <a:rPr lang="en-US" sz="36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</a:br>
            <a:r>
              <a:rPr lang="ru-RU" sz="36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  <a:t>ПРОЕКТА:</a:t>
            </a:r>
            <a:endParaRPr lang="ru-RU" sz="3600" b="1" dirty="0">
              <a:ln w="155575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706F8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07" y="2005449"/>
            <a:ext cx="8124917" cy="181588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2800" b="1" cap="none" spc="50" dirty="0">
              <a:ln w="428625" cap="sq" cmpd="dbl">
                <a:gradFill>
                  <a:gsLst>
                    <a:gs pos="0">
                      <a:schemeClr val="tx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miter lim="800000"/>
              </a:ln>
              <a:noFill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  <a:reflection stA="45000" endPos="1000" dist="63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556792"/>
            <a:ext cx="608518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посредством исследования истории одной улицы, расширить познания  об истории родного города, показать тесную взаимосвязь их развития, определить актуальные проблемы и уточнить перспективы.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160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84" y="-263168"/>
            <a:ext cx="2521190" cy="17633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55575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706F8"/>
                </a:solidFill>
                <a:effectLst/>
              </a:rPr>
              <a:t>ЗАДАЧИ ПРОЕКТА:</a:t>
            </a:r>
            <a:endParaRPr lang="ru-RU" sz="3600" b="1" dirty="0">
              <a:ln w="155575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706F8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07" y="2005449"/>
            <a:ext cx="8124917" cy="181588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2800" b="1" cap="none" spc="50" dirty="0">
              <a:ln w="428625" cap="sq" cmpd="dbl">
                <a:gradFill>
                  <a:gsLst>
                    <a:gs pos="0">
                      <a:schemeClr val="tx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miter lim="800000"/>
              </a:ln>
              <a:noFill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  <a:reflection stA="45000" endPos="1000" dist="63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414" y="1340768"/>
            <a:ext cx="827106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Изучить и проанализировать материалы по исследуемой теме:</a:t>
            </a:r>
          </a:p>
          <a:p>
            <a:pPr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данные  СМИ,  периодических изданий,  интернет-источников;</a:t>
            </a:r>
          </a:p>
          <a:p>
            <a:pPr lvl="0"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архивные данные;</a:t>
            </a:r>
          </a:p>
          <a:p>
            <a:pPr lvl="0"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фото- и видеоматериалы.</a:t>
            </a:r>
          </a:p>
          <a:p>
            <a:pPr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2. На основании полученных данных подготовить проект: </a:t>
            </a:r>
          </a:p>
          <a:p>
            <a:pPr lvl="0"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определить структуру и стиль изложения;</a:t>
            </a:r>
          </a:p>
          <a:p>
            <a:pPr lvl="0"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оформить презентацию проекта и доклад;</a:t>
            </a:r>
          </a:p>
          <a:p>
            <a:pPr lvl="0"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 результатам сделать заключение.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истратор\Desktop\465798132798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48608"/>
            <a:ext cx="5904656" cy="5423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 стрелкой 7"/>
          <p:cNvCxnSpPr>
            <a:cxnSpLocks/>
            <a:stCxn id="15" idx="3"/>
          </p:cNvCxnSpPr>
          <p:nvPr/>
        </p:nvCxnSpPr>
        <p:spPr>
          <a:xfrm>
            <a:off x="2339753" y="1710980"/>
            <a:ext cx="2324613" cy="6065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Блок-схема: перфолента 14"/>
          <p:cNvSpPr/>
          <p:nvPr/>
        </p:nvSpPr>
        <p:spPr>
          <a:xfrm>
            <a:off x="121939" y="919771"/>
            <a:ext cx="2217814" cy="1582418"/>
          </a:xfrm>
          <a:prstGeom prst="flowChartPunchedTap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Стрелецкая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3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1339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стрелецкая\Материал к конкурсу\ул. Стрелецкая\Иван гроз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20" y="596865"/>
            <a:ext cx="4196235" cy="4758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1626" y="428604"/>
            <a:ext cx="503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15 февраля 1563 года город Полоцк был завоеван </a:t>
            </a:r>
            <a:r>
              <a:rPr lang="ru-RU" sz="2400" b="1" dirty="0" smtClean="0">
                <a:solidFill>
                  <a:srgbClr val="FFC000"/>
                </a:solidFill>
              </a:rPr>
              <a:t>стрелецкими войсками </a:t>
            </a:r>
            <a:r>
              <a:rPr lang="ru-RU" sz="2400" b="1" dirty="0">
                <a:solidFill>
                  <a:srgbClr val="FFC000"/>
                </a:solidFill>
              </a:rPr>
              <a:t>Ивана Грозного</a:t>
            </a:r>
          </a:p>
        </p:txBody>
      </p:sp>
      <p:sp>
        <p:nvSpPr>
          <p:cNvPr id="5" name="TextBox 4"/>
          <p:cNvSpPr txBox="1"/>
          <p:nvPr/>
        </p:nvSpPr>
        <p:spPr>
          <a:xfrm rot="21333310">
            <a:off x="707119" y="5878271"/>
            <a:ext cx="376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Царь Иван Грозный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51" name="Picture 3" descr="I:\стрелецкая\Материал к конкурсу\ул. Стрелецкая\Стельц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714620"/>
            <a:ext cx="2888507" cy="387715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6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I:\стрелецкая\Материал к конкурсу\ул. Стрелецкая\Иезуитская академия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4" y="231527"/>
            <a:ext cx="4425059" cy="3268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00968" y="315357"/>
            <a:ext cx="5254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Полоцке в 1581 году открывается иезуитский коллегиум – католическое учебное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заведение.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813" y="4108672"/>
            <a:ext cx="4399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/>
              <a:t>До начала 19 века происходило строительство новых корпусов коллегиума.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стрелецкая\Материал к конкурсу\ул. Стрелецкая\Реставрация коллегиу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86124"/>
            <a:ext cx="3981473" cy="298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flipH="1">
            <a:off x="5542546" y="6357958"/>
            <a:ext cx="317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Реставрация коллегиума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03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97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I:\стрелецкая\Материал к конкурсу\ул. Стрелецкая\Госпиталь в Полоцке 1914-16 гг.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333"/>
            <a:ext cx="4683895" cy="3498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I:\стрелецкая\Материал к конкурсу\ул. Стрелецкая\Прослушивание больного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5321180" cy="3948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I:\стрелецкая\Материал к конкурсу\ул. Стрелецкая\Раненые в палате госпиталя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714356"/>
            <a:ext cx="4626846" cy="3443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Users\Администратор\Desktop\стрелецкая\рисунки\kadecki_korp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517" y="3643314"/>
            <a:ext cx="4315167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86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Администратор\Desktop\стрелецкая\Материал к конкурсу\ул. Стрелецкая\Грязное окончание ул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82760"/>
            <a:ext cx="4723905" cy="3542217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стрелецкая\Материал к конкурсу\ул. Стрелецкая\Начало ул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5"/>
            <a:ext cx="4477623" cy="3357543"/>
          </a:xfrm>
          <a:prstGeom prst="rect">
            <a:avLst/>
          </a:prstGeom>
          <a:noFill/>
        </p:spPr>
      </p:pic>
      <p:pic>
        <p:nvPicPr>
          <p:cNvPr id="5" name="Picture 4" descr="C:\Users\Администратор\Desktop\стрелецкая\Материал к конкурсу\ул. Стрелецкая\Улица и ДЮС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236290" cy="3176579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стрелецкая\Материал к конкурсу\ул. Стрелецкая\ул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3715522" cy="2786082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стрелецкая\Материал к конкурсу\ул. Стрелецкая\р. Полота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958" y="980728"/>
            <a:ext cx="571481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66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086" y="188640"/>
            <a:ext cx="8697320" cy="6480720"/>
          </a:xfrm>
          <a:blipFill dpi="0" rotWithShape="1">
            <a:blip r:embed="rId2" cstate="print">
              <a:alphaModFix amt="12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812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/>
          <a:lstStyle/>
          <a:p>
            <a:r>
              <a:rPr lang="ru-RU" dirty="0" smtClean="0">
                <a:solidFill>
                  <a:srgbClr val="1706F8"/>
                </a:solidFill>
              </a:rPr>
              <a:t>Построено в конце XIX века. </a:t>
            </a:r>
            <a:endParaRPr lang="ru-RU" dirty="0">
              <a:solidFill>
                <a:srgbClr val="1706F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 descr="I:\стрелецкая\Материал к конкурсу\ул. Стрелецкая\Городской бан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6268954" cy="4701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052" y="56303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1706F8"/>
                </a:solidFill>
              </a:rPr>
              <a:t>Здание бывшего городского банка</a:t>
            </a:r>
            <a:r>
              <a:rPr lang="ru-RU" b="1" dirty="0">
                <a:solidFill>
                  <a:srgbClr val="1706F8"/>
                </a:solidFill>
              </a:rPr>
              <a:t>  расположено по улице Стрелецкой 1</a:t>
            </a:r>
          </a:p>
        </p:txBody>
      </p:sp>
    </p:spTree>
    <p:extLst>
      <p:ext uri="{BB962C8B-B14F-4D97-AF65-F5344CB8AC3E}">
        <p14:creationId xmlns:p14="http://schemas.microsoft.com/office/powerpoint/2010/main" xmlns="" val="15661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лодолоодллолдологл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408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Темалодолоодллолдологл</vt:lpstr>
      <vt:lpstr>Полоцкая  средняя  школа №18 имени Е. Полоцкой</vt:lpstr>
      <vt:lpstr>ЦЕЛЬ ПРОЕКТА:</vt:lpstr>
      <vt:lpstr>ЗАДАЧИ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53</cp:revision>
  <dcterms:created xsi:type="dcterms:W3CDTF">2011-04-11T19:15:17Z</dcterms:created>
  <dcterms:modified xsi:type="dcterms:W3CDTF">2011-04-19T20:27:55Z</dcterms:modified>
</cp:coreProperties>
</file>