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71" r:id="rId9"/>
    <p:sldId id="264" r:id="rId10"/>
    <p:sldId id="265" r:id="rId11"/>
    <p:sldId id="267" r:id="rId12"/>
    <p:sldId id="266" r:id="rId13"/>
    <p:sldId id="269" r:id="rId14"/>
    <p:sldId id="285" r:id="rId15"/>
    <p:sldId id="284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81302"/>
    <a:srgbClr val="04AC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71" autoAdjust="0"/>
  </p:normalViewPr>
  <p:slideViewPr>
    <p:cSldViewPr>
      <p:cViewPr varScale="1">
        <p:scale>
          <a:sx n="69" d="100"/>
          <a:sy n="69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4B49C-3034-4367-9847-25AD469D51F3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CBC26-39B0-4C11-8CB3-6AFEC1AF88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CBC26-39B0-4C11-8CB3-6AFEC1AF88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2;&#1086;&#1088;&#1086;&#1083;&#1077;&#1074;&#1085;&#107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0;&#1074;&#1072;&#1085;&#1080;&#1085;%20&#1087;&#1077;&#1089;&#1085;&#1103;%20&#1086;%20&#1087;&#1086;&#1083;&#1086;&#1094;&#1082;&#1077;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77;&#1083;&#1100;&#1085;&#1080;&#1094;&#1072;%20-%2002%20-%20&#1043;&#1086;&#1083;&#1077;&#1084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80;&#1088;&#1083;&#1072;&#1085;&#1076;&#1089;&#1082;&#1080;&#1081;%20&#1089;&#1072;&#1076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Agatha-Modern" pitchFamily="34" charset="0"/>
              </a:rPr>
              <a:t>Город над Двиной, Полоцк мой родной!</a:t>
            </a:r>
            <a:endParaRPr lang="ru-RU" sz="4000" dirty="0">
              <a:latin typeface="Agatha-Modern" pitchFamily="34" charset="0"/>
            </a:endParaRPr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6658140" cy="499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оролев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lip_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714356"/>
            <a:ext cx="2357454" cy="5619561"/>
          </a:xfrm>
          <a:effectLst>
            <a:softEdge rad="317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971924" cy="377985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281302"/>
                </a:solidFill>
                <a:latin typeface="Agatha-Modern" pitchFamily="34" charset="0"/>
              </a:rPr>
              <a:t>Городище. Памятник археологии    9 столетия.</a:t>
            </a:r>
            <a:endParaRPr lang="ru-RU" sz="5400" dirty="0">
              <a:solidFill>
                <a:srgbClr val="281302"/>
              </a:solidFill>
              <a:latin typeface="Agatha-Modern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071678"/>
            <a:ext cx="1928826" cy="714380"/>
          </a:xfrm>
        </p:spPr>
        <p:txBody>
          <a:bodyPr/>
          <a:lstStyle/>
          <a:p>
            <a:pPr algn="ctr"/>
            <a:r>
              <a:rPr lang="ru-RU" sz="1800" b="1" dirty="0" smtClean="0"/>
              <a:t>5</a:t>
            </a:r>
            <a:r>
              <a:rPr lang="ru-RU" b="1" dirty="0" smtClean="0"/>
              <a:t> </a:t>
            </a:r>
            <a:r>
              <a:rPr lang="ru-RU" sz="1800" b="1" dirty="0" smtClean="0"/>
              <a:t>тыс. человек</a:t>
            </a:r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2143116"/>
            <a:ext cx="203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82,8</a:t>
            </a:r>
            <a:r>
              <a:rPr lang="ru-RU" dirty="0" smtClean="0"/>
              <a:t> </a:t>
            </a:r>
            <a:r>
              <a:rPr lang="ru-RU" b="1" dirty="0" smtClean="0"/>
              <a:t>тыс. человек 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1142984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Round Script" pitchFamily="34" charset="0"/>
              </a:rPr>
              <a:t>2010</a:t>
            </a:r>
            <a:r>
              <a:rPr lang="ru-RU" sz="2800" b="1" dirty="0" smtClean="0">
                <a:solidFill>
                  <a:prstClr val="black"/>
                </a:solidFill>
                <a:latin typeface="Round Script" pitchFamily="34" charset="0"/>
              </a:rPr>
              <a:t> год</a:t>
            </a:r>
            <a:endParaRPr lang="ru-RU" sz="2800" b="1" dirty="0">
              <a:solidFill>
                <a:prstClr val="black"/>
              </a:solidFill>
              <a:latin typeface="Round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214290"/>
            <a:ext cx="1933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prstClr val="black"/>
                </a:solidFill>
                <a:latin typeface="Agatha-Modern" pitchFamily="34" charset="0"/>
              </a:rPr>
              <a:t>Население</a:t>
            </a:r>
            <a:r>
              <a:rPr lang="ru-RU" sz="3600" b="1" u="sng" dirty="0" smtClean="0">
                <a:solidFill>
                  <a:prstClr val="black"/>
                </a:solidFill>
                <a:latin typeface="Agatha-Modern" pitchFamily="34" charset="0"/>
              </a:rPr>
              <a:t> </a:t>
            </a:r>
            <a:endParaRPr lang="ru-RU" sz="3600" b="1" u="sng" dirty="0">
              <a:latin typeface="Agatha-Modern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71472" y="1643050"/>
            <a:ext cx="7929618" cy="571504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714348" y="1857364"/>
            <a:ext cx="4286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472" y="121442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Rurintania" pitchFamily="2" charset="0"/>
              </a:rPr>
              <a:t>9 век</a:t>
            </a:r>
            <a:endParaRPr lang="ru-RU" sz="2800" b="1" dirty="0">
              <a:latin typeface="Rurintania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965173" y="1821645"/>
            <a:ext cx="50006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Documents and Settings\User\Рабочий стол\Мама белорусский\1290531179_52799968_15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14818"/>
            <a:ext cx="3333751" cy="250031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" name="Picture 2" descr="C:\Documents and Settings\User\Рабочий стол\Мама белорусский\S6003600_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857356" y="2285992"/>
            <a:ext cx="1785950" cy="257852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6" name="Picture 4" descr="C:\Documents and Settings\User\Рабочий стол\Мама белорусский\белорусы23424-thumb-416x249-8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928934"/>
            <a:ext cx="4017964" cy="30134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1"/>
      <p:bldP spid="13" grpId="1" animBg="1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ама белорусский\пове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46"/>
            <a:ext cx="3719322" cy="59293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099" name="Picture 3" descr="C:\Documents and Settings\User\Рабочий стол\Мама белорусский\повесть временных 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5418"/>
            <a:ext cx="3786214" cy="578258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642910" y="28572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281302"/>
                </a:solidFill>
                <a:latin typeface="Adventure" pitchFamily="2" charset="0"/>
              </a:rPr>
              <a:t>«</a:t>
            </a:r>
            <a:r>
              <a:rPr lang="ru-RU" sz="4800" dirty="0" err="1" smtClean="0">
                <a:solidFill>
                  <a:srgbClr val="281302"/>
                </a:solidFill>
                <a:latin typeface="Adventure" pitchFamily="2" charset="0"/>
              </a:rPr>
              <a:t>Аповесць</a:t>
            </a:r>
            <a:r>
              <a:rPr lang="ru-RU" sz="4800" dirty="0" smtClean="0">
                <a:solidFill>
                  <a:srgbClr val="281302"/>
                </a:solidFill>
                <a:latin typeface="Adventure" pitchFamily="2" charset="0"/>
              </a:rPr>
              <a:t> м</a:t>
            </a:r>
            <a:r>
              <a:rPr lang="be-BY" sz="4800" dirty="0" smtClean="0">
                <a:solidFill>
                  <a:srgbClr val="281302"/>
                </a:solidFill>
                <a:latin typeface="Adventure" pitchFamily="2" charset="0"/>
              </a:rPr>
              <a:t>і</a:t>
            </a:r>
            <a:r>
              <a:rPr lang="ru-RU" sz="4800" dirty="0" err="1" smtClean="0">
                <a:solidFill>
                  <a:srgbClr val="281302"/>
                </a:solidFill>
                <a:latin typeface="Adventure" pitchFamily="2" charset="0"/>
              </a:rPr>
              <a:t>нулых</a:t>
            </a:r>
            <a:r>
              <a:rPr lang="ru-RU" sz="4800" dirty="0" smtClean="0">
                <a:solidFill>
                  <a:srgbClr val="281302"/>
                </a:solidFill>
                <a:latin typeface="Adventure" pitchFamily="2" charset="0"/>
              </a:rPr>
              <a:t> </a:t>
            </a:r>
            <a:r>
              <a:rPr lang="ru-RU" sz="4800" dirty="0" err="1" smtClean="0">
                <a:solidFill>
                  <a:srgbClr val="281302"/>
                </a:solidFill>
                <a:latin typeface="Adventure" pitchFamily="2" charset="0"/>
              </a:rPr>
              <a:t>гадо</a:t>
            </a:r>
            <a:r>
              <a:rPr lang="be-BY" sz="4800" dirty="0" smtClean="0">
                <a:solidFill>
                  <a:srgbClr val="281302"/>
                </a:solidFill>
                <a:latin typeface="Adventure" pitchFamily="2" charset="0"/>
              </a:rPr>
              <a:t>ў</a:t>
            </a:r>
            <a:r>
              <a:rPr lang="ru-RU" sz="4800" dirty="0" smtClean="0">
                <a:solidFill>
                  <a:srgbClr val="281302"/>
                </a:solidFill>
                <a:latin typeface="Adventure" pitchFamily="2" charset="0"/>
              </a:rPr>
              <a:t>»</a:t>
            </a:r>
            <a:endParaRPr lang="ru-RU" sz="4800" dirty="0">
              <a:solidFill>
                <a:srgbClr val="281302"/>
              </a:solidFill>
              <a:latin typeface="Adventure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4282" y="2928934"/>
            <a:ext cx="8929718" cy="32861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tabLst>
                <a:tab pos="5556250" algn="l"/>
              </a:tabLst>
            </a:pP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quarelle" pitchFamily="66" charset="-52"/>
              </a:rPr>
              <a:t>Мой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quarelle" pitchFamily="66" charset="-52"/>
              </a:rPr>
              <a:t>	город </a:t>
            </a:r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quarelle" pitchFamily="66" charset="-52"/>
              </a:rPr>
              <a:t>Полоцк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quarelle" pitchFamily="66" charset="-52"/>
            </a:endParaRPr>
          </a:p>
        </p:txBody>
      </p:sp>
      <p:pic>
        <p:nvPicPr>
          <p:cNvPr id="7" name="Содержимое 6" descr="Рисунок5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143116"/>
            <a:ext cx="2638856" cy="30718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28794" y="214290"/>
            <a:ext cx="542928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Rurintania" pitchFamily="2" charset="0"/>
              </a:rPr>
              <a:t>862</a:t>
            </a:r>
            <a:endParaRPr lang="ru-RU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Rurintania" pitchFamily="2" charset="0"/>
            </a:endParaRPr>
          </a:p>
        </p:txBody>
      </p:sp>
    </p:spTree>
  </p:cSld>
  <p:clrMapOvr>
    <a:masterClrMapping/>
  </p:clrMapOvr>
  <p:transition spd="slow"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иванин песня о полоц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P2792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ol_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IMGP0881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IMGP2794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429000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Pol_3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66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IMGP2783_re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500042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l_2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Pol_2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Копия камень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71810"/>
            <a:ext cx="3786182" cy="283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P1010081_re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429000"/>
            <a:ext cx="3286116" cy="249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Изображение 066_resize"/>
          <p:cNvPicPr>
            <a:picLocks noChangeAspect="1" noChangeArrowheads="1"/>
          </p:cNvPicPr>
          <p:nvPr/>
        </p:nvPicPr>
        <p:blipFill>
          <a:blip r:embed="rId6" cstate="print"/>
          <a:srcRect l="9045"/>
          <a:stretch>
            <a:fillRect/>
          </a:stretch>
        </p:blipFill>
        <p:spPr bwMode="auto">
          <a:xfrm>
            <a:off x="4357686" y="785794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ol_3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5" name="Picture 2" descr="PICT0039-3_resize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0" y="4143380"/>
            <a:ext cx="3346472" cy="250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Pol_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14290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Pol_2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0"/>
            <a:ext cx="2316151" cy="276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Pol_2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57166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Pol_2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2357430"/>
            <a:ext cx="2776526" cy="208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Pol_2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4357694"/>
            <a:ext cx="3062278" cy="229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PICT00115 (10)_resize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 t="8501" b="21562"/>
          <a:stretch>
            <a:fillRect/>
          </a:stretch>
        </p:blipFill>
        <p:spPr bwMode="auto">
          <a:xfrm>
            <a:off x="3357555" y="4463704"/>
            <a:ext cx="2714644" cy="239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4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0"/>
                            </p:stCondLst>
                            <p:childTnLst>
                              <p:par>
                                <p:cTn id="61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0"/>
                            </p:stCondLst>
                            <p:childTnLst>
                              <p:par>
                                <p:cTn id="68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7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6000"/>
                            </p:stCondLst>
                            <p:childTnLst>
                              <p:par>
                                <p:cTn id="82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0"/>
                            </p:stCondLst>
                            <p:childTnLst>
                              <p:par>
                                <p:cTn id="89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tabLst>
                <a:tab pos="804863" algn="l"/>
              </a:tabLst>
            </a:pPr>
            <a:r>
              <a:rPr lang="ru-RU" sz="6200" dirty="0" smtClean="0">
                <a:latin typeface="Agatha-Modern" pitchFamily="34" charset="0"/>
              </a:rPr>
              <a:t>Древний Полоцк</a:t>
            </a:r>
            <a:endParaRPr lang="ru-RU" sz="7200" dirty="0">
              <a:latin typeface="Agatha-Modern" pitchFamily="34" charset="0"/>
            </a:endParaRPr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6514737" cy="4890969"/>
          </a:xfrm>
        </p:spPr>
      </p:pic>
      <p:pic>
        <p:nvPicPr>
          <p:cNvPr id="7" name="Рисунок 6" descr="машина време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7" y="0"/>
            <a:ext cx="2285984" cy="2891856"/>
          </a:xfrm>
          <a:prstGeom prst="rect">
            <a:avLst/>
          </a:prstGeom>
        </p:spPr>
      </p:pic>
      <p:pic>
        <p:nvPicPr>
          <p:cNvPr id="10" name="Мельница - 02 - Гол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15338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2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ea65b366fd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8517065" cy="568247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7929618" cy="594985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Agatha-Modern" pitchFamily="34" charset="0"/>
              </a:rPr>
              <a:t>Городище.</a:t>
            </a:r>
            <a:endParaRPr lang="ru-RU" sz="8000" dirty="0">
              <a:latin typeface="Agatha-Modern" pitchFamily="34" charset="0"/>
            </a:endParaRPr>
          </a:p>
        </p:txBody>
      </p:sp>
      <p:pic>
        <p:nvPicPr>
          <p:cNvPr id="4" name="Содержимое 3" descr="clip_image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4214818"/>
            <a:ext cx="4424366" cy="1628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clip_image00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14942" y="1500174"/>
            <a:ext cx="3392187" cy="2610654"/>
          </a:xfrm>
        </p:spPr>
      </p:pic>
      <p:sp>
        <p:nvSpPr>
          <p:cNvPr id="5" name="Овал 4"/>
          <p:cNvSpPr/>
          <p:nvPr/>
        </p:nvSpPr>
        <p:spPr>
          <a:xfrm rot="21322887">
            <a:off x="6007324" y="2163017"/>
            <a:ext cx="514099" cy="49085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429124" y="2571744"/>
            <a:ext cx="1643074" cy="15716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ирландский 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434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lip_image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29986" y="0"/>
            <a:ext cx="4014014" cy="3155121"/>
          </a:xfrm>
          <a:ln>
            <a:noFill/>
          </a:ln>
        </p:spPr>
      </p:pic>
      <p:sp>
        <p:nvSpPr>
          <p:cNvPr id="8" name="Капля 7"/>
          <p:cNvSpPr/>
          <p:nvPr/>
        </p:nvSpPr>
        <p:spPr>
          <a:xfrm rot="19242408">
            <a:off x="6762459" y="732150"/>
            <a:ext cx="476419" cy="545129"/>
          </a:xfrm>
          <a:prstGeom prst="teardrop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857884" y="2285992"/>
            <a:ext cx="2214578" cy="7143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72132" y="328612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gatha-Modern" pitchFamily="34" charset="0"/>
              </a:rPr>
              <a:t>Предградье</a:t>
            </a:r>
            <a:endParaRPr lang="ru-RU" sz="3600" b="1" dirty="0">
              <a:latin typeface="Agatha-Modern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57818" y="1285860"/>
            <a:ext cx="1000132" cy="57150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12" idx="2"/>
          </p:cNvCxnSpPr>
          <p:nvPr/>
        </p:nvCxnSpPr>
        <p:spPr>
          <a:xfrm rot="10800000">
            <a:off x="4357686" y="1500174"/>
            <a:ext cx="1000132" cy="7143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43042" y="1000108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Agatha-Modern" pitchFamily="34" charset="0"/>
              </a:rPr>
              <a:t>Заполотье</a:t>
            </a:r>
            <a:endParaRPr lang="ru-RU" sz="2000" b="1" dirty="0">
              <a:latin typeface="Agatha-Modern" pitchFamily="34" charset="0"/>
            </a:endParaRPr>
          </a:p>
        </p:txBody>
      </p:sp>
      <p:pic>
        <p:nvPicPr>
          <p:cNvPr id="1026" name="Picture 2" descr="C:\Documents and Settings\User\Рабочий стол\Мама белорусский\P6160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643314"/>
            <a:ext cx="4376737" cy="35290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" name="Рисунок 12" descr="керами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071678"/>
            <a:ext cx="2928926" cy="4328301"/>
          </a:xfrm>
          <a:prstGeom prst="rect">
            <a:avLst/>
          </a:prstGeom>
          <a:ln w="228600" cap="sq" cmpd="thickThin">
            <a:solidFill>
              <a:srgbClr val="28130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3"/>
      <p:bldP spid="1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olots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285860"/>
            <a:ext cx="3853152" cy="4566692"/>
          </a:xfrm>
        </p:spPr>
      </p:pic>
      <p:sp>
        <p:nvSpPr>
          <p:cNvPr id="9" name="TextBox 8"/>
          <p:cNvSpPr txBox="1"/>
          <p:nvPr/>
        </p:nvSpPr>
        <p:spPr>
          <a:xfrm>
            <a:off x="2857488" y="285728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dventure" pitchFamily="2" charset="0"/>
              </a:rPr>
              <a:t>План Древнего Полоцка </a:t>
            </a:r>
          </a:p>
        </p:txBody>
      </p:sp>
      <p:pic>
        <p:nvPicPr>
          <p:cNvPr id="10" name="Рисунок 9" descr="детинец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702301" cy="242889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Блок-схема: объединение 10"/>
          <p:cNvSpPr/>
          <p:nvPr/>
        </p:nvSpPr>
        <p:spPr>
          <a:xfrm>
            <a:off x="3000364" y="3429000"/>
            <a:ext cx="1143008" cy="1214446"/>
          </a:xfrm>
          <a:prstGeom prst="flowChartMerg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2464579" y="2893215"/>
            <a:ext cx="642942" cy="42862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929058" y="2857496"/>
            <a:ext cx="642942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4" idx="7"/>
            <a:endCxn id="17" idx="1"/>
          </p:cNvCxnSpPr>
          <p:nvPr/>
        </p:nvCxnSpPr>
        <p:spPr>
          <a:xfrm rot="5400000" flipH="1" flipV="1">
            <a:off x="4810154" y="966563"/>
            <a:ext cx="1715551" cy="23801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древнейший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0"/>
            <a:ext cx="1857388" cy="259774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Блок-схема: задержка 18"/>
          <p:cNvSpPr/>
          <p:nvPr/>
        </p:nvSpPr>
        <p:spPr>
          <a:xfrm>
            <a:off x="2857488" y="4143380"/>
            <a:ext cx="428628" cy="571504"/>
          </a:xfrm>
          <a:prstGeom prst="flowChartDelay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заполоть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357562"/>
            <a:ext cx="1609725" cy="29527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Прямая со стрелкой 21"/>
          <p:cNvCxnSpPr>
            <a:stCxn id="19" idx="1"/>
          </p:cNvCxnSpPr>
          <p:nvPr/>
        </p:nvCxnSpPr>
        <p:spPr>
          <a:xfrm rot="10800000" flipV="1">
            <a:off x="2000232" y="4429132"/>
            <a:ext cx="857256" cy="42862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User\Рабочий стол\Мама белорусский\великий посад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9266" y="4500570"/>
            <a:ext cx="3074734" cy="23574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Полилиния 23"/>
          <p:cNvSpPr/>
          <p:nvPr/>
        </p:nvSpPr>
        <p:spPr>
          <a:xfrm>
            <a:off x="3807725" y="3070746"/>
            <a:ext cx="2006221" cy="1555845"/>
          </a:xfrm>
          <a:custGeom>
            <a:avLst/>
            <a:gdLst>
              <a:gd name="connsiteX0" fmla="*/ 218365 w 2006221"/>
              <a:gd name="connsiteY0" fmla="*/ 832514 h 1555845"/>
              <a:gd name="connsiteX1" fmla="*/ 218365 w 2006221"/>
              <a:gd name="connsiteY1" fmla="*/ 832514 h 1555845"/>
              <a:gd name="connsiteX2" fmla="*/ 177421 w 2006221"/>
              <a:gd name="connsiteY2" fmla="*/ 941696 h 1555845"/>
              <a:gd name="connsiteX3" fmla="*/ 68239 w 2006221"/>
              <a:gd name="connsiteY3" fmla="*/ 1078173 h 1555845"/>
              <a:gd name="connsiteX4" fmla="*/ 40944 w 2006221"/>
              <a:gd name="connsiteY4" fmla="*/ 1119117 h 1555845"/>
              <a:gd name="connsiteX5" fmla="*/ 13648 w 2006221"/>
              <a:gd name="connsiteY5" fmla="*/ 1201003 h 1555845"/>
              <a:gd name="connsiteX6" fmla="*/ 0 w 2006221"/>
              <a:gd name="connsiteY6" fmla="*/ 1241947 h 1555845"/>
              <a:gd name="connsiteX7" fmla="*/ 27296 w 2006221"/>
              <a:gd name="connsiteY7" fmla="*/ 1392072 h 1555845"/>
              <a:gd name="connsiteX8" fmla="*/ 68239 w 2006221"/>
              <a:gd name="connsiteY8" fmla="*/ 1419367 h 1555845"/>
              <a:gd name="connsiteX9" fmla="*/ 136478 w 2006221"/>
              <a:gd name="connsiteY9" fmla="*/ 1501254 h 1555845"/>
              <a:gd name="connsiteX10" fmla="*/ 232012 w 2006221"/>
              <a:gd name="connsiteY10" fmla="*/ 1528550 h 1555845"/>
              <a:gd name="connsiteX11" fmla="*/ 272956 w 2006221"/>
              <a:gd name="connsiteY11" fmla="*/ 1542197 h 1555845"/>
              <a:gd name="connsiteX12" fmla="*/ 805218 w 2006221"/>
              <a:gd name="connsiteY12" fmla="*/ 1555845 h 1555845"/>
              <a:gd name="connsiteX13" fmla="*/ 1173708 w 2006221"/>
              <a:gd name="connsiteY13" fmla="*/ 1542197 h 1555845"/>
              <a:gd name="connsiteX14" fmla="*/ 1337481 w 2006221"/>
              <a:gd name="connsiteY14" fmla="*/ 1501254 h 1555845"/>
              <a:gd name="connsiteX15" fmla="*/ 1542197 w 2006221"/>
              <a:gd name="connsiteY15" fmla="*/ 1473958 h 1555845"/>
              <a:gd name="connsiteX16" fmla="*/ 1596788 w 2006221"/>
              <a:gd name="connsiteY16" fmla="*/ 1460311 h 1555845"/>
              <a:gd name="connsiteX17" fmla="*/ 1951630 w 2006221"/>
              <a:gd name="connsiteY17" fmla="*/ 1446663 h 1555845"/>
              <a:gd name="connsiteX18" fmla="*/ 2006221 w 2006221"/>
              <a:gd name="connsiteY18" fmla="*/ 1364776 h 1555845"/>
              <a:gd name="connsiteX19" fmla="*/ 1992574 w 2006221"/>
              <a:gd name="connsiteY19" fmla="*/ 1132764 h 1555845"/>
              <a:gd name="connsiteX20" fmla="*/ 1951630 w 2006221"/>
              <a:gd name="connsiteY20" fmla="*/ 1037230 h 1555845"/>
              <a:gd name="connsiteX21" fmla="*/ 1869744 w 2006221"/>
              <a:gd name="connsiteY21" fmla="*/ 955344 h 1555845"/>
              <a:gd name="connsiteX22" fmla="*/ 1801505 w 2006221"/>
              <a:gd name="connsiteY22" fmla="*/ 873457 h 1555845"/>
              <a:gd name="connsiteX23" fmla="*/ 1733266 w 2006221"/>
              <a:gd name="connsiteY23" fmla="*/ 791570 h 1555845"/>
              <a:gd name="connsiteX24" fmla="*/ 1692323 w 2006221"/>
              <a:gd name="connsiteY24" fmla="*/ 709684 h 1555845"/>
              <a:gd name="connsiteX25" fmla="*/ 1651379 w 2006221"/>
              <a:gd name="connsiteY25" fmla="*/ 627797 h 1555845"/>
              <a:gd name="connsiteX26" fmla="*/ 1610436 w 2006221"/>
              <a:gd name="connsiteY26" fmla="*/ 545911 h 1555845"/>
              <a:gd name="connsiteX27" fmla="*/ 1596788 w 2006221"/>
              <a:gd name="connsiteY27" fmla="*/ 504967 h 1555845"/>
              <a:gd name="connsiteX28" fmla="*/ 1555845 w 2006221"/>
              <a:gd name="connsiteY28" fmla="*/ 464024 h 1555845"/>
              <a:gd name="connsiteX29" fmla="*/ 1501254 w 2006221"/>
              <a:gd name="connsiteY29" fmla="*/ 382138 h 1555845"/>
              <a:gd name="connsiteX30" fmla="*/ 1446663 w 2006221"/>
              <a:gd name="connsiteY30" fmla="*/ 300251 h 1555845"/>
              <a:gd name="connsiteX31" fmla="*/ 1433015 w 2006221"/>
              <a:gd name="connsiteY31" fmla="*/ 259308 h 1555845"/>
              <a:gd name="connsiteX32" fmla="*/ 1378424 w 2006221"/>
              <a:gd name="connsiteY32" fmla="*/ 177421 h 1555845"/>
              <a:gd name="connsiteX33" fmla="*/ 1337481 w 2006221"/>
              <a:gd name="connsiteY33" fmla="*/ 95535 h 1555845"/>
              <a:gd name="connsiteX34" fmla="*/ 1296538 w 2006221"/>
              <a:gd name="connsiteY34" fmla="*/ 54591 h 1555845"/>
              <a:gd name="connsiteX35" fmla="*/ 1269242 w 2006221"/>
              <a:gd name="connsiteY35" fmla="*/ 13648 h 1555845"/>
              <a:gd name="connsiteX36" fmla="*/ 1214651 w 2006221"/>
              <a:gd name="connsiteY36" fmla="*/ 0 h 1555845"/>
              <a:gd name="connsiteX37" fmla="*/ 968991 w 2006221"/>
              <a:gd name="connsiteY37" fmla="*/ 13648 h 1555845"/>
              <a:gd name="connsiteX38" fmla="*/ 928048 w 2006221"/>
              <a:gd name="connsiteY38" fmla="*/ 27296 h 1555845"/>
              <a:gd name="connsiteX39" fmla="*/ 887105 w 2006221"/>
              <a:gd name="connsiteY39" fmla="*/ 68239 h 1555845"/>
              <a:gd name="connsiteX40" fmla="*/ 873457 w 2006221"/>
              <a:gd name="connsiteY40" fmla="*/ 109182 h 1555845"/>
              <a:gd name="connsiteX41" fmla="*/ 832514 w 2006221"/>
              <a:gd name="connsiteY41" fmla="*/ 136478 h 1555845"/>
              <a:gd name="connsiteX42" fmla="*/ 805218 w 2006221"/>
              <a:gd name="connsiteY42" fmla="*/ 218364 h 1555845"/>
              <a:gd name="connsiteX43" fmla="*/ 791571 w 2006221"/>
              <a:gd name="connsiteY43" fmla="*/ 259308 h 1555845"/>
              <a:gd name="connsiteX44" fmla="*/ 764275 w 2006221"/>
              <a:gd name="connsiteY44" fmla="*/ 504967 h 1555845"/>
              <a:gd name="connsiteX45" fmla="*/ 736979 w 2006221"/>
              <a:gd name="connsiteY45" fmla="*/ 545911 h 1555845"/>
              <a:gd name="connsiteX46" fmla="*/ 682388 w 2006221"/>
              <a:gd name="connsiteY46" fmla="*/ 627797 h 1555845"/>
              <a:gd name="connsiteX47" fmla="*/ 614150 w 2006221"/>
              <a:gd name="connsiteY47" fmla="*/ 709684 h 1555845"/>
              <a:gd name="connsiteX48" fmla="*/ 600502 w 2006221"/>
              <a:gd name="connsiteY48" fmla="*/ 750627 h 1555845"/>
              <a:gd name="connsiteX49" fmla="*/ 518615 w 2006221"/>
              <a:gd name="connsiteY49" fmla="*/ 791570 h 1555845"/>
              <a:gd name="connsiteX50" fmla="*/ 477672 w 2006221"/>
              <a:gd name="connsiteY50" fmla="*/ 818866 h 1555845"/>
              <a:gd name="connsiteX51" fmla="*/ 218365 w 2006221"/>
              <a:gd name="connsiteY51" fmla="*/ 832514 h 15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06221" h="1555845">
                <a:moveTo>
                  <a:pt x="218365" y="832514"/>
                </a:moveTo>
                <a:lnTo>
                  <a:pt x="218365" y="832514"/>
                </a:lnTo>
                <a:cubicBezTo>
                  <a:pt x="204717" y="868908"/>
                  <a:pt x="197689" y="908530"/>
                  <a:pt x="177421" y="941696"/>
                </a:cubicBezTo>
                <a:cubicBezTo>
                  <a:pt x="147042" y="991407"/>
                  <a:pt x="103760" y="1031996"/>
                  <a:pt x="68239" y="1078173"/>
                </a:cubicBezTo>
                <a:cubicBezTo>
                  <a:pt x="58238" y="1091174"/>
                  <a:pt x="47606" y="1104128"/>
                  <a:pt x="40944" y="1119117"/>
                </a:cubicBezTo>
                <a:cubicBezTo>
                  <a:pt x="29259" y="1145409"/>
                  <a:pt x="22747" y="1173708"/>
                  <a:pt x="13648" y="1201003"/>
                </a:cubicBezTo>
                <a:lnTo>
                  <a:pt x="0" y="1241947"/>
                </a:lnTo>
                <a:cubicBezTo>
                  <a:pt x="61" y="1242311"/>
                  <a:pt x="22808" y="1384218"/>
                  <a:pt x="27296" y="1392072"/>
                </a:cubicBezTo>
                <a:cubicBezTo>
                  <a:pt x="35434" y="1406313"/>
                  <a:pt x="54591" y="1410269"/>
                  <a:pt x="68239" y="1419367"/>
                </a:cubicBezTo>
                <a:cubicBezTo>
                  <a:pt x="88380" y="1449579"/>
                  <a:pt x="104953" y="1480237"/>
                  <a:pt x="136478" y="1501254"/>
                </a:cubicBezTo>
                <a:cubicBezTo>
                  <a:pt x="148749" y="1509435"/>
                  <a:pt x="224049" y="1526275"/>
                  <a:pt x="232012" y="1528550"/>
                </a:cubicBezTo>
                <a:cubicBezTo>
                  <a:pt x="245845" y="1532502"/>
                  <a:pt x="258586" y="1541513"/>
                  <a:pt x="272956" y="1542197"/>
                </a:cubicBezTo>
                <a:cubicBezTo>
                  <a:pt x="450234" y="1550639"/>
                  <a:pt x="627797" y="1551296"/>
                  <a:pt x="805218" y="1555845"/>
                </a:cubicBezTo>
                <a:cubicBezTo>
                  <a:pt x="928048" y="1551296"/>
                  <a:pt x="1051019" y="1549633"/>
                  <a:pt x="1173708" y="1542197"/>
                </a:cubicBezTo>
                <a:cubicBezTo>
                  <a:pt x="1299563" y="1534570"/>
                  <a:pt x="1213134" y="1526124"/>
                  <a:pt x="1337481" y="1501254"/>
                </a:cubicBezTo>
                <a:cubicBezTo>
                  <a:pt x="1450551" y="1478640"/>
                  <a:pt x="1382638" y="1489914"/>
                  <a:pt x="1542197" y="1473958"/>
                </a:cubicBezTo>
                <a:cubicBezTo>
                  <a:pt x="1560394" y="1469409"/>
                  <a:pt x="1578073" y="1461559"/>
                  <a:pt x="1596788" y="1460311"/>
                </a:cubicBezTo>
                <a:cubicBezTo>
                  <a:pt x="1714894" y="1452437"/>
                  <a:pt x="1836358" y="1473560"/>
                  <a:pt x="1951630" y="1446663"/>
                </a:cubicBezTo>
                <a:cubicBezTo>
                  <a:pt x="1983577" y="1439209"/>
                  <a:pt x="2006221" y="1364776"/>
                  <a:pt x="2006221" y="1364776"/>
                </a:cubicBezTo>
                <a:cubicBezTo>
                  <a:pt x="2001672" y="1287439"/>
                  <a:pt x="2000283" y="1209851"/>
                  <a:pt x="1992574" y="1132764"/>
                </a:cubicBezTo>
                <a:cubicBezTo>
                  <a:pt x="1990602" y="1113044"/>
                  <a:pt x="1959748" y="1047378"/>
                  <a:pt x="1951630" y="1037230"/>
                </a:cubicBezTo>
                <a:cubicBezTo>
                  <a:pt x="1927516" y="1007087"/>
                  <a:pt x="1891156" y="987462"/>
                  <a:pt x="1869744" y="955344"/>
                </a:cubicBezTo>
                <a:cubicBezTo>
                  <a:pt x="1801976" y="853692"/>
                  <a:pt x="1889071" y="978535"/>
                  <a:pt x="1801505" y="873457"/>
                </a:cubicBezTo>
                <a:cubicBezTo>
                  <a:pt x="1706493" y="759444"/>
                  <a:pt x="1852890" y="911197"/>
                  <a:pt x="1733266" y="791570"/>
                </a:cubicBezTo>
                <a:cubicBezTo>
                  <a:pt x="1698961" y="688658"/>
                  <a:pt x="1745236" y="815510"/>
                  <a:pt x="1692323" y="709684"/>
                </a:cubicBezTo>
                <a:cubicBezTo>
                  <a:pt x="1635820" y="596679"/>
                  <a:pt x="1729603" y="745134"/>
                  <a:pt x="1651379" y="627797"/>
                </a:cubicBezTo>
                <a:cubicBezTo>
                  <a:pt x="1617078" y="524890"/>
                  <a:pt x="1663347" y="651732"/>
                  <a:pt x="1610436" y="545911"/>
                </a:cubicBezTo>
                <a:cubicBezTo>
                  <a:pt x="1604002" y="533044"/>
                  <a:pt x="1604768" y="516937"/>
                  <a:pt x="1596788" y="504967"/>
                </a:cubicBezTo>
                <a:cubicBezTo>
                  <a:pt x="1586082" y="488908"/>
                  <a:pt x="1567695" y="479259"/>
                  <a:pt x="1555845" y="464024"/>
                </a:cubicBezTo>
                <a:cubicBezTo>
                  <a:pt x="1535705" y="438129"/>
                  <a:pt x="1501254" y="382138"/>
                  <a:pt x="1501254" y="382138"/>
                </a:cubicBezTo>
                <a:cubicBezTo>
                  <a:pt x="1468803" y="284784"/>
                  <a:pt x="1514817" y="402481"/>
                  <a:pt x="1446663" y="300251"/>
                </a:cubicBezTo>
                <a:cubicBezTo>
                  <a:pt x="1438683" y="288281"/>
                  <a:pt x="1440001" y="271884"/>
                  <a:pt x="1433015" y="259308"/>
                </a:cubicBezTo>
                <a:cubicBezTo>
                  <a:pt x="1417083" y="230631"/>
                  <a:pt x="1388798" y="208543"/>
                  <a:pt x="1378424" y="177421"/>
                </a:cubicBezTo>
                <a:cubicBezTo>
                  <a:pt x="1364746" y="136387"/>
                  <a:pt x="1366876" y="130810"/>
                  <a:pt x="1337481" y="95535"/>
                </a:cubicBezTo>
                <a:cubicBezTo>
                  <a:pt x="1325125" y="80707"/>
                  <a:pt x="1308894" y="69418"/>
                  <a:pt x="1296538" y="54591"/>
                </a:cubicBezTo>
                <a:cubicBezTo>
                  <a:pt x="1286037" y="41990"/>
                  <a:pt x="1282890" y="22746"/>
                  <a:pt x="1269242" y="13648"/>
                </a:cubicBezTo>
                <a:cubicBezTo>
                  <a:pt x="1253635" y="3243"/>
                  <a:pt x="1232848" y="4549"/>
                  <a:pt x="1214651" y="0"/>
                </a:cubicBezTo>
                <a:cubicBezTo>
                  <a:pt x="1132764" y="4549"/>
                  <a:pt x="1050634" y="5872"/>
                  <a:pt x="968991" y="13648"/>
                </a:cubicBezTo>
                <a:cubicBezTo>
                  <a:pt x="954670" y="15012"/>
                  <a:pt x="940018" y="19316"/>
                  <a:pt x="928048" y="27296"/>
                </a:cubicBezTo>
                <a:cubicBezTo>
                  <a:pt x="911989" y="38002"/>
                  <a:pt x="900753" y="54591"/>
                  <a:pt x="887105" y="68239"/>
                </a:cubicBezTo>
                <a:cubicBezTo>
                  <a:pt x="882556" y="81887"/>
                  <a:pt x="882444" y="97948"/>
                  <a:pt x="873457" y="109182"/>
                </a:cubicBezTo>
                <a:cubicBezTo>
                  <a:pt x="863210" y="121990"/>
                  <a:pt x="841207" y="122569"/>
                  <a:pt x="832514" y="136478"/>
                </a:cubicBezTo>
                <a:cubicBezTo>
                  <a:pt x="817265" y="160876"/>
                  <a:pt x="814316" y="191069"/>
                  <a:pt x="805218" y="218364"/>
                </a:cubicBezTo>
                <a:lnTo>
                  <a:pt x="791571" y="259308"/>
                </a:lnTo>
                <a:cubicBezTo>
                  <a:pt x="789865" y="284890"/>
                  <a:pt x="796837" y="439844"/>
                  <a:pt x="764275" y="504967"/>
                </a:cubicBezTo>
                <a:cubicBezTo>
                  <a:pt x="756939" y="519638"/>
                  <a:pt x="746078" y="532263"/>
                  <a:pt x="736979" y="545911"/>
                </a:cubicBezTo>
                <a:cubicBezTo>
                  <a:pt x="712995" y="617866"/>
                  <a:pt x="739184" y="559641"/>
                  <a:pt x="682388" y="627797"/>
                </a:cubicBezTo>
                <a:cubicBezTo>
                  <a:pt x="587377" y="741811"/>
                  <a:pt x="733774" y="590060"/>
                  <a:pt x="614150" y="709684"/>
                </a:cubicBezTo>
                <a:cubicBezTo>
                  <a:pt x="609601" y="723332"/>
                  <a:pt x="609489" y="739393"/>
                  <a:pt x="600502" y="750627"/>
                </a:cubicBezTo>
                <a:cubicBezTo>
                  <a:pt x="581259" y="774681"/>
                  <a:pt x="545589" y="782579"/>
                  <a:pt x="518615" y="791570"/>
                </a:cubicBezTo>
                <a:cubicBezTo>
                  <a:pt x="504967" y="800669"/>
                  <a:pt x="493948" y="816831"/>
                  <a:pt x="477672" y="818866"/>
                </a:cubicBezTo>
                <a:cubicBezTo>
                  <a:pt x="168660" y="857493"/>
                  <a:pt x="261583" y="830239"/>
                  <a:pt x="218365" y="832514"/>
                </a:cubicBezTo>
                <a:close/>
              </a:path>
            </a:pathLst>
          </a:custGeom>
          <a:noFill/>
          <a:ln>
            <a:solidFill>
              <a:srgbClr val="04AC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786446" y="4429132"/>
            <a:ext cx="1571636" cy="571504"/>
          </a:xfrm>
          <a:prstGeom prst="straightConnector1">
            <a:avLst/>
          </a:prstGeom>
          <a:ln w="25400">
            <a:solidFill>
              <a:srgbClr val="04AC1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72132" y="3071810"/>
            <a:ext cx="1285884" cy="128588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9" grpId="0" animBg="1"/>
      <p:bldP spid="24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рга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88"/>
            <a:ext cx="9144000" cy="68611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</p:spPr>
      </p:pic>
      <p:pic>
        <p:nvPicPr>
          <p:cNvPr id="7" name="Рисунок 6" descr="balty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0"/>
            <a:ext cx="4286250" cy="13239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 descr="оруж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88720" cy="229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украшен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0"/>
            <a:ext cx="1600926" cy="2303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т\Мои документы\Мои рисунки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454</TotalTime>
  <Words>48</Words>
  <Application>Microsoft Office PowerPoint</Application>
  <PresentationFormat>Экран (4:3)</PresentationFormat>
  <Paragraphs>16</Paragraphs>
  <Slides>18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Город над Двиной, Полоцк мой родной!</vt:lpstr>
      <vt:lpstr>Древний Полоцк</vt:lpstr>
      <vt:lpstr>Слайд 3</vt:lpstr>
      <vt:lpstr>Слайд 4</vt:lpstr>
      <vt:lpstr>Городище.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над Двиной, Полоцк мой родной!</dc:title>
  <cp:lastModifiedBy>Секретарь</cp:lastModifiedBy>
  <cp:revision>52</cp:revision>
  <dcterms:modified xsi:type="dcterms:W3CDTF">2014-01-03T09:40:49Z</dcterms:modified>
</cp:coreProperties>
</file>