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2D3-76EF-4CDB-B2D5-6965525B7DF3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7BA6-E7BA-4665-8472-6B4F9704C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3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2D3-76EF-4CDB-B2D5-6965525B7DF3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7BA6-E7BA-4665-8472-6B4F9704C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0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2D3-76EF-4CDB-B2D5-6965525B7DF3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7BA6-E7BA-4665-8472-6B4F9704C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0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2D3-76EF-4CDB-B2D5-6965525B7DF3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7BA6-E7BA-4665-8472-6B4F9704C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2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2D3-76EF-4CDB-B2D5-6965525B7DF3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7BA6-E7BA-4665-8472-6B4F9704C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2D3-76EF-4CDB-B2D5-6965525B7DF3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7BA6-E7BA-4665-8472-6B4F9704C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84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2D3-76EF-4CDB-B2D5-6965525B7DF3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7BA6-E7BA-4665-8472-6B4F9704C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0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2D3-76EF-4CDB-B2D5-6965525B7DF3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7BA6-E7BA-4665-8472-6B4F9704C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2D3-76EF-4CDB-B2D5-6965525B7DF3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7BA6-E7BA-4665-8472-6B4F9704C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4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2D3-76EF-4CDB-B2D5-6965525B7DF3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7BA6-E7BA-4665-8472-6B4F9704C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1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2D3-76EF-4CDB-B2D5-6965525B7DF3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7BA6-E7BA-4665-8472-6B4F9704C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5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2D3-76EF-4CDB-B2D5-6965525B7DF3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7BA6-E7BA-4665-8472-6B4F9704C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6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60648"/>
            <a:ext cx="5972200" cy="1872207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b="1" i="1" dirty="0" smtClean="0">
                <a:latin typeface="Bahnschrift SemiCondensed" pitchFamily="34" charset="0"/>
              </a:rPr>
              <a:t>Андрей </a:t>
            </a:r>
            <a:r>
              <a:rPr lang="ru-RU" b="1" i="1" dirty="0" err="1" smtClean="0">
                <a:latin typeface="Bahnschrift SemiCondensed" pitchFamily="34" charset="0"/>
              </a:rPr>
              <a:t>Ольгердович</a:t>
            </a:r>
            <a:r>
              <a:rPr lang="ru-RU" b="1" i="1" dirty="0" smtClean="0">
                <a:latin typeface="Bahnschrift SemiCondensed" pitchFamily="34" charset="0"/>
              </a:rPr>
              <a:t>   </a:t>
            </a:r>
            <a:endParaRPr lang="ru-RU" b="1" i="1" dirty="0">
              <a:latin typeface="Bahnschrift Semi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436" y="1472070"/>
            <a:ext cx="6400800" cy="64807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-князь Полоцкий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48880"/>
            <a:ext cx="5512568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096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5085184"/>
            <a:ext cx="9144000" cy="158417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Во дворике администрации частного предприятия «</a:t>
            </a:r>
            <a:r>
              <a:rPr lang="ru-RU" sz="1800" dirty="0" err="1" smtClean="0"/>
              <a:t>Полоцкстройкровля</a:t>
            </a:r>
            <a:r>
              <a:rPr lang="ru-RU" sz="1800" dirty="0" smtClean="0"/>
              <a:t>» в 2009 г. был установлен памятник последнему летописному полоцкому князю - Андрею </a:t>
            </a:r>
            <a:r>
              <a:rPr lang="ru-RU" sz="1800" dirty="0" err="1" smtClean="0"/>
              <a:t>Ольгердовичу</a:t>
            </a:r>
            <a:r>
              <a:rPr lang="ru-RU" sz="1800" dirty="0" smtClean="0"/>
              <a:t>. Инициатором создания памятника стал директор фирмы Александр Лукашов, а воплотил идею в жизнь скульптор Игорь Голубев.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0592"/>
            <a:ext cx="3344730" cy="4869160"/>
          </a:xfrm>
          <a:prstGeom prst="rect">
            <a:avLst/>
          </a:prstGeom>
        </p:spPr>
      </p:pic>
      <p:pic>
        <p:nvPicPr>
          <p:cNvPr id="2050" name="Picture 2" descr="Князь Полоцкий, Трубчевский и Псковский – Андрей Ольгердови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7"/>
          <a:stretch/>
        </p:blipFill>
        <p:spPr bwMode="auto">
          <a:xfrm>
            <a:off x="4572000" y="275100"/>
            <a:ext cx="3528392" cy="476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9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2656"/>
            <a:ext cx="3494957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5724128" cy="568863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Андре́й</a:t>
            </a:r>
            <a:r>
              <a:rPr lang="ru-RU" dirty="0" smtClean="0"/>
              <a:t> </a:t>
            </a:r>
            <a:r>
              <a:rPr lang="ru-RU" dirty="0" err="1" smtClean="0"/>
              <a:t>О́льге́рдович</a:t>
            </a:r>
            <a:r>
              <a:rPr lang="ru-RU" dirty="0" smtClean="0"/>
              <a:t> - князь псковский (1342–1348, 1377–1381, 1394–1399), князь полоцкий (1345/1346 или между 1348 и 1350 – 1377, 1381–1387), князь </a:t>
            </a:r>
            <a:r>
              <a:rPr lang="ru-RU" dirty="0" err="1" smtClean="0"/>
              <a:t>лукомский</a:t>
            </a:r>
            <a:r>
              <a:rPr lang="ru-RU" dirty="0" smtClean="0"/>
              <a:t> (1394–1399), служилый князь великого князя владимирского Дмитрия Ивановича Донского (1378–1381). Из династии Гедиминовичей. Старший сын великого князя литовского Ольгерда от 1-го брака с витебской княжной Марией Ярославной. Родной брат Дмитрия </a:t>
            </a:r>
            <a:r>
              <a:rPr lang="ru-RU" dirty="0" err="1" smtClean="0"/>
              <a:t>Ольгердовича</a:t>
            </a:r>
            <a:r>
              <a:rPr lang="ru-RU" dirty="0" smtClean="0"/>
              <a:t> и Владимира </a:t>
            </a:r>
            <a:r>
              <a:rPr lang="ru-RU" dirty="0" err="1" smtClean="0"/>
              <a:t>Ольгердовича</a:t>
            </a:r>
            <a:r>
              <a:rPr lang="ru-RU" dirty="0" smtClean="0"/>
              <a:t>. Единокровный брат </a:t>
            </a:r>
            <a:r>
              <a:rPr lang="ru-RU" dirty="0" err="1" smtClean="0"/>
              <a:t>Скиргайло</a:t>
            </a:r>
            <a:r>
              <a:rPr lang="ru-RU" dirty="0" smtClean="0"/>
              <a:t>, Дмитрия-</a:t>
            </a:r>
            <a:r>
              <a:rPr lang="ru-RU" dirty="0" err="1" smtClean="0"/>
              <a:t>Корибута</a:t>
            </a:r>
            <a:r>
              <a:rPr lang="ru-RU" dirty="0" smtClean="0"/>
              <a:t> </a:t>
            </a:r>
            <a:r>
              <a:rPr lang="ru-RU" dirty="0" err="1" smtClean="0"/>
              <a:t>Ольгердовича</a:t>
            </a:r>
            <a:r>
              <a:rPr lang="ru-RU" dirty="0" smtClean="0"/>
              <a:t>, Ягайло, </a:t>
            </a:r>
            <a:r>
              <a:rPr lang="ru-RU" dirty="0" err="1" smtClean="0"/>
              <a:t>Свидригайло</a:t>
            </a:r>
            <a:r>
              <a:rPr lang="ru-RU" dirty="0" smtClean="0"/>
              <a:t>, Елены </a:t>
            </a:r>
            <a:r>
              <a:rPr lang="ru-RU" dirty="0" err="1" smtClean="0"/>
              <a:t>Ольгердовны</a:t>
            </a:r>
            <a:r>
              <a:rPr lang="ru-RU" dirty="0" smtClean="0"/>
              <a:t>. Племянник </a:t>
            </a:r>
            <a:r>
              <a:rPr lang="ru-RU" dirty="0" err="1" smtClean="0"/>
              <a:t>Кейстута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Двоюродный брат </a:t>
            </a:r>
            <a:r>
              <a:rPr lang="ru-RU" dirty="0" err="1" smtClean="0"/>
              <a:t>Витовта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81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ahnschrift" pitchFamily="34" charset="0"/>
              </a:rPr>
              <a:t>На Псковском и Полоцком княжениях</a:t>
            </a:r>
            <a:endParaRPr lang="ru-RU" sz="3600" b="1" dirty="0">
              <a:latin typeface="Bahnschrif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836712"/>
            <a:ext cx="5688632" cy="6021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1342 г., будучи ещё не крещённым, приглашён псковичами на княжение, чтобы заручиться военной поддержкой Великого княжества Литовского (ВКЛ) в борьбе против крестоносцев. Вскоре крещён в Пскове. В 1345/1346 г. (по другим данным, между 1348 и 1350) получил от отца Полоцкое княжество, с войсками которого принял участие в неудачной для литовско-русского войска битве на </a:t>
            </a:r>
            <a:r>
              <a:rPr lang="ru-RU" dirty="0" err="1" smtClean="0"/>
              <a:t>Страве</a:t>
            </a:r>
            <a:r>
              <a:rPr lang="ru-RU" dirty="0" smtClean="0"/>
              <a:t> 1348 г. Вскоре после этого псковичи обвинили Андрея </a:t>
            </a:r>
            <a:r>
              <a:rPr lang="ru-RU" dirty="0" err="1" smtClean="0"/>
              <a:t>Ольгердовича</a:t>
            </a:r>
            <a:r>
              <a:rPr lang="ru-RU" dirty="0" smtClean="0"/>
              <a:t> в небрежении к интересам Псковской республики и управлении ею через своих наместников, в результате чего он был лишён княжеского стола.</a:t>
            </a:r>
          </a:p>
          <a:p>
            <a:endParaRPr lang="ru-RU" dirty="0" smtClean="0"/>
          </a:p>
        </p:txBody>
      </p:sp>
      <p:pic>
        <p:nvPicPr>
          <p:cNvPr id="1026" name="Picture 2" descr="КНЯЗЬ АНДРЕЙ ПОЛОЦКИЙ, ЖИЗНЕННЫЙ ПУТЬ. #ЛИЧНОСТЬ_В_ИСТОРИИ_historydocs «О,  соловей, летняя птица,.. |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297202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7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ahnschrift" pitchFamily="34" charset="0"/>
              </a:rPr>
              <a:t>На Псковском и Полоцком княжениях</a:t>
            </a:r>
            <a:endParaRPr lang="ru-RU" sz="3600" b="1" dirty="0">
              <a:latin typeface="Bahnschrif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836712"/>
            <a:ext cx="6048672" cy="602128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 1359 и 1368 гг. принимал участие в походах против Смоленского княжества, в походах Ольгерда на Москву (1368, 1370, 1372), а также в 1372 г. – в удачном нападении вместе с великим князем литовским </a:t>
            </a:r>
            <a:r>
              <a:rPr lang="ru-RU" dirty="0" err="1" smtClean="0"/>
              <a:t>Кейстутом</a:t>
            </a:r>
            <a:r>
              <a:rPr lang="ru-RU" dirty="0" smtClean="0"/>
              <a:t> и князем </a:t>
            </a:r>
            <a:r>
              <a:rPr lang="ru-RU" dirty="0" err="1" smtClean="0"/>
              <a:t>друцким</a:t>
            </a:r>
            <a:r>
              <a:rPr lang="ru-RU" dirty="0" smtClean="0"/>
              <a:t> Дмитрием Михайловичем на </a:t>
            </a:r>
            <a:r>
              <a:rPr lang="ru-RU" dirty="0" err="1" smtClean="0"/>
              <a:t>Переяславль</a:t>
            </a:r>
            <a:r>
              <a:rPr lang="ru-RU" dirty="0" smtClean="0"/>
              <a:t> (ныне Переславль-Залесский) и Кашин. В 1372–1376 гг. неоднократно принимал участие в походах великих князей литовских Ольгерда и </a:t>
            </a:r>
            <a:r>
              <a:rPr lang="ru-RU" dirty="0" err="1" smtClean="0"/>
              <a:t>Кейстута</a:t>
            </a:r>
            <a:r>
              <a:rPr lang="ru-RU" dirty="0" smtClean="0"/>
              <a:t> на земли Ливонского ордена и отражении нападений крестоносцев на Полоцк, его пригороды и волости.</a:t>
            </a:r>
          </a:p>
          <a:p>
            <a:endParaRPr lang="ru-RU" dirty="0" smtClean="0"/>
          </a:p>
          <a:p>
            <a:r>
              <a:rPr lang="ru-RU" dirty="0" smtClean="0"/>
              <a:t>В 1377 г. по завещанию отца за Андреем </a:t>
            </a:r>
            <a:r>
              <a:rPr lang="ru-RU" dirty="0" err="1" smtClean="0"/>
              <a:t>Ольгердовичем</a:t>
            </a:r>
            <a:r>
              <a:rPr lang="ru-RU" dirty="0" smtClean="0"/>
              <a:t> было утверждено Полоцкое княжество, на которое он потребовал письменное подтверждение у своих братьев.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53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ahnschrift Condensed" pitchFamily="34" charset="0"/>
              </a:rPr>
              <a:t>На службе у великого князя владимирского</a:t>
            </a:r>
            <a:endParaRPr lang="ru-RU" sz="3200" b="1" dirty="0">
              <a:latin typeface="Bahnschrif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5793432" cy="623731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Потерпев в 1377 г. поражение в борьбе за великокняжеский престол в Вильно, вместе с дружиной выехал из Полоцка на княжение в Псков, откуда в 1378 г. через Новгород отправился на службу в Москву.</a:t>
            </a:r>
          </a:p>
          <a:p>
            <a:endParaRPr lang="ru-RU" dirty="0" smtClean="0"/>
          </a:p>
          <a:p>
            <a:r>
              <a:rPr lang="ru-RU" dirty="0" smtClean="0"/>
              <a:t>По версии </a:t>
            </a:r>
            <a:r>
              <a:rPr lang="ru-RU" dirty="0" err="1" smtClean="0"/>
              <a:t>Никоновской</a:t>
            </a:r>
            <a:r>
              <a:rPr lang="ru-RU" dirty="0" smtClean="0"/>
              <a:t> летописи, участвовал в </a:t>
            </a:r>
            <a:r>
              <a:rPr lang="ru-RU" dirty="0" err="1" smtClean="0"/>
              <a:t>Вожской</a:t>
            </a:r>
            <a:r>
              <a:rPr lang="ru-RU" dirty="0" smtClean="0"/>
              <a:t> битве 1378 г. Достоверность этого известия источника 1520–1530-х гг. признают далеко не все исследователи, многие видят в нём позднейшую вставку в первоначальный рассказ об этом сражении.</a:t>
            </a:r>
          </a:p>
          <a:p>
            <a:endParaRPr lang="ru-RU" dirty="0" smtClean="0"/>
          </a:p>
          <a:p>
            <a:r>
              <a:rPr lang="ru-RU" dirty="0" smtClean="0"/>
              <a:t>Зимой 1379/1380 г. вместе с серпуховским князем Владимиром Андреевичем и московским боярином и воеводой Д. М. </a:t>
            </a:r>
            <a:r>
              <a:rPr lang="ru-RU" dirty="0" err="1" smtClean="0"/>
              <a:t>Боброком</a:t>
            </a:r>
            <a:r>
              <a:rPr lang="ru-RU" dirty="0" smtClean="0"/>
              <a:t> Волынским был одним из руководителей московской рати, разорившей в Северской земле владения сторонников великого князя литовского Ягайло. Вероятно, под влиянием Андрея </a:t>
            </a:r>
            <a:r>
              <a:rPr lang="ru-RU" dirty="0" err="1" smtClean="0"/>
              <a:t>Ольгердовича</a:t>
            </a:r>
            <a:r>
              <a:rPr lang="ru-RU" dirty="0" smtClean="0"/>
              <a:t> его младший брат Дмитрий </a:t>
            </a:r>
            <a:r>
              <a:rPr lang="ru-RU" dirty="0" err="1" smtClean="0"/>
              <a:t>Ольгердович</a:t>
            </a:r>
            <a:r>
              <a:rPr lang="ru-RU" dirty="0" smtClean="0"/>
              <a:t> не стал оказывать сопротивление в Трубчевске московским войскам, а вместе со своей семьёй и боярами выехал на службу к великому князю владимирскому Дмитрию Ивановичу.</a:t>
            </a:r>
          </a:p>
          <a:p>
            <a:endParaRPr lang="ru-RU" dirty="0" smtClean="0"/>
          </a:p>
          <a:p>
            <a:r>
              <a:rPr lang="ru-RU" dirty="0" smtClean="0"/>
              <a:t>Один из руководителей объединённой общерусской рати в Куликовской битве 1380 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" b="3968"/>
          <a:stretch/>
        </p:blipFill>
        <p:spPr>
          <a:xfrm>
            <a:off x="5793432" y="789709"/>
            <a:ext cx="3347864" cy="606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7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Куликовская битва</a:t>
            </a:r>
            <a:br>
              <a:rPr lang="ru-RU" sz="3200" b="1" dirty="0" smtClean="0"/>
            </a:br>
            <a:r>
              <a:rPr lang="ru-RU" sz="3200" b="1" dirty="0" smtClean="0"/>
              <a:t>миниатюра Лицевого летописного свода </a:t>
            </a:r>
            <a:r>
              <a:rPr lang="en-US" sz="3200" b="1" dirty="0" smtClean="0"/>
              <a:t>XVI </a:t>
            </a:r>
            <a:r>
              <a:rPr lang="ru-RU" sz="3200" b="1" dirty="0" smtClean="0"/>
              <a:t> в.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1366785"/>
            <a:ext cx="6048672" cy="5291134"/>
          </a:xfrm>
        </p:spPr>
      </p:pic>
    </p:spTree>
    <p:extLst>
      <p:ext uri="{BB962C8B-B14F-4D97-AF65-F5344CB8AC3E}">
        <p14:creationId xmlns:p14="http://schemas.microsoft.com/office/powerpoint/2010/main" val="73311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05273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Русское войско встречает литовских союзников-князей Андрея </a:t>
            </a:r>
            <a:r>
              <a:rPr lang="ru-RU" sz="2400" b="1" dirty="0" err="1" smtClean="0"/>
              <a:t>Ольгердовича</a:t>
            </a:r>
            <a:r>
              <a:rPr lang="ru-RU" sz="2400" b="1" dirty="0" smtClean="0"/>
              <a:t> и Дмитрия </a:t>
            </a:r>
            <a:r>
              <a:rPr lang="ru-RU" sz="2400" b="1" dirty="0" err="1" smtClean="0"/>
              <a:t>Ольгердовича</a:t>
            </a:r>
            <a:r>
              <a:rPr lang="ru-RU" sz="2400" b="1" dirty="0" smtClean="0"/>
              <a:t> Брянского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568952" cy="5328592"/>
          </a:xfrm>
        </p:spPr>
      </p:pic>
    </p:spTree>
    <p:extLst>
      <p:ext uri="{BB962C8B-B14F-4D97-AF65-F5344CB8AC3E}">
        <p14:creationId xmlns:p14="http://schemas.microsoft.com/office/powerpoint/2010/main" val="84189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7303"/>
            <a:ext cx="8229600" cy="916023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Возвращение в деятельность в ВКЛ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58783"/>
            <a:ext cx="9144000" cy="590465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1381 г., после восстания в Полоцке, из-за нежелания </a:t>
            </a:r>
            <a:r>
              <a:rPr lang="ru-RU" dirty="0" err="1" smtClean="0"/>
              <a:t>полочан</a:t>
            </a:r>
            <a:r>
              <a:rPr lang="ru-RU" dirty="0" smtClean="0"/>
              <a:t> принять на княжение князя </a:t>
            </a:r>
            <a:r>
              <a:rPr lang="ru-RU" dirty="0" err="1" smtClean="0"/>
              <a:t>Скиргайло</a:t>
            </a:r>
            <a:r>
              <a:rPr lang="ru-RU" dirty="0" smtClean="0"/>
              <a:t> и в связи с началом единоличного правления великого князя литовского </a:t>
            </a:r>
            <a:r>
              <a:rPr lang="ru-RU" dirty="0" err="1" smtClean="0"/>
              <a:t>Кейстута</a:t>
            </a:r>
            <a:r>
              <a:rPr lang="ru-RU" dirty="0" smtClean="0"/>
              <a:t> Андрей </a:t>
            </a:r>
            <a:r>
              <a:rPr lang="ru-RU" dirty="0" err="1" smtClean="0"/>
              <a:t>Ольгердович</a:t>
            </a:r>
            <a:r>
              <a:rPr lang="ru-RU" dirty="0" smtClean="0"/>
              <a:t> вернулся на княжение в Полоцк.</a:t>
            </a:r>
          </a:p>
          <a:p>
            <a:endParaRPr lang="ru-RU" dirty="0" smtClean="0"/>
          </a:p>
          <a:p>
            <a:r>
              <a:rPr lang="ru-RU" dirty="0" smtClean="0"/>
              <a:t>Выступил резко против заключения </a:t>
            </a:r>
            <a:r>
              <a:rPr lang="ru-RU" dirty="0" err="1" smtClean="0"/>
              <a:t>Кревской</a:t>
            </a:r>
            <a:r>
              <a:rPr lang="ru-RU" dirty="0" smtClean="0"/>
              <a:t> унии 1385 г. В ответ на принятие её условий великим князем литовским Ягайло Андрей </a:t>
            </a:r>
            <a:r>
              <a:rPr lang="ru-RU" dirty="0" err="1" smtClean="0"/>
              <a:t>Ольгердович</a:t>
            </a:r>
            <a:r>
              <a:rPr lang="ru-RU" dirty="0" smtClean="0"/>
              <a:t> заключил военно-политический союз с правителями Владимирского великого княжества, Смоленского великого княжества и властями Ливонского ордена, признав сюзеренитет последнего в обмен на военную помощь.</a:t>
            </a:r>
          </a:p>
          <a:p>
            <a:endParaRPr lang="ru-RU" dirty="0" smtClean="0"/>
          </a:p>
          <a:p>
            <a:r>
              <a:rPr lang="ru-RU" dirty="0" smtClean="0"/>
              <a:t>Зимой 1385/1386 г. вместе с крестоносцами совершил удачный поход в Литву, достигнув окрестностей Вильно и вернув себе права на г. </a:t>
            </a:r>
            <a:r>
              <a:rPr lang="ru-RU" dirty="0" err="1" smtClean="0"/>
              <a:t>Лукомль</a:t>
            </a:r>
            <a:r>
              <a:rPr lang="ru-RU" dirty="0" smtClean="0"/>
              <a:t> и его волость. Однако после поражения и гибели 29 апреля 1386 г. в битве на реке </a:t>
            </a:r>
            <a:r>
              <a:rPr lang="ru-RU" dirty="0" err="1" smtClean="0"/>
              <a:t>Вехра</a:t>
            </a:r>
            <a:r>
              <a:rPr lang="ru-RU" dirty="0" smtClean="0"/>
              <a:t> (Вихра) под Мстиславлем великого князя смоленского Святослава Ивановича положение Андрея </a:t>
            </a:r>
            <a:r>
              <a:rPr lang="ru-RU" dirty="0" err="1" smtClean="0"/>
              <a:t>Ольгердовича</a:t>
            </a:r>
            <a:r>
              <a:rPr lang="ru-RU" dirty="0" smtClean="0"/>
              <a:t> осложнилось. Весной 1387 г. он был осаждён в Полоцке войсками князя </a:t>
            </a:r>
            <a:r>
              <a:rPr lang="ru-RU" dirty="0" err="1" smtClean="0"/>
              <a:t>Скиргайло</a:t>
            </a:r>
            <a:r>
              <a:rPr lang="ru-RU" dirty="0" smtClean="0"/>
              <a:t>, который во время переговоров вероломно захватил Андрея </a:t>
            </a:r>
            <a:r>
              <a:rPr lang="ru-RU" dirty="0" err="1" smtClean="0"/>
              <a:t>Ольгердовича</a:t>
            </a:r>
            <a:r>
              <a:rPr lang="ru-RU" dirty="0" smtClean="0"/>
              <a:t> в плен. Вместе со своим ближайшим окружением князь был отослан в Польшу, где по приказу Ягайло, ставшего польским королём Владиславом II </a:t>
            </a:r>
            <a:r>
              <a:rPr lang="ru-RU" dirty="0" err="1" smtClean="0"/>
              <a:t>Ягелло</a:t>
            </a:r>
            <a:r>
              <a:rPr lang="ru-RU" dirty="0" smtClean="0"/>
              <a:t>, заключён под домашний арест в замок </a:t>
            </a:r>
            <a:r>
              <a:rPr lang="ru-RU" dirty="0" err="1" smtClean="0"/>
              <a:t>Хенчины</a:t>
            </a:r>
            <a:r>
              <a:rPr lang="ru-RU" dirty="0" smtClean="0"/>
              <a:t> (ныне г. </a:t>
            </a:r>
            <a:r>
              <a:rPr lang="ru-RU" dirty="0" err="1" smtClean="0"/>
              <a:t>Хенцины</a:t>
            </a:r>
            <a:r>
              <a:rPr lang="ru-RU" dirty="0" smtClean="0"/>
              <a:t> </a:t>
            </a:r>
            <a:r>
              <a:rPr lang="ru-RU" dirty="0" err="1" smtClean="0"/>
              <a:t>Свентокшиского</a:t>
            </a:r>
            <a:r>
              <a:rPr lang="ru-RU" dirty="0" smtClean="0"/>
              <a:t> воеводства, Польша).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9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5258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ahnschrift" pitchFamily="34" charset="0"/>
              </a:rPr>
              <a:t>В начале 1394 г., по-видимому, с разрешения короля Владислава II, отправился на богомолье в монастырь ордена бенедиктинцев во имя Святой Троицы на Лысой Горе (ныне гмина Нова-</a:t>
            </a:r>
            <a:r>
              <a:rPr lang="ru-RU" dirty="0" err="1" smtClean="0">
                <a:latin typeface="Bahnschrift" pitchFamily="34" charset="0"/>
              </a:rPr>
              <a:t>Слупя</a:t>
            </a:r>
            <a:r>
              <a:rPr lang="ru-RU" dirty="0" smtClean="0">
                <a:latin typeface="Bahnschrift" pitchFamily="34" charset="0"/>
              </a:rPr>
              <a:t> </a:t>
            </a:r>
            <a:r>
              <a:rPr lang="ru-RU" dirty="0" err="1" smtClean="0">
                <a:latin typeface="Bahnschrift" pitchFamily="34" charset="0"/>
              </a:rPr>
              <a:t>Свентокшиского</a:t>
            </a:r>
            <a:r>
              <a:rPr lang="ru-RU" dirty="0" smtClean="0">
                <a:latin typeface="Bahnschrift" pitchFamily="34" charset="0"/>
              </a:rPr>
              <a:t> воеводства, Польша), настоятелем которого был духовник правителя Польши. 18 февраля родные братья дали за Андрея </a:t>
            </a:r>
            <a:r>
              <a:rPr lang="ru-RU" dirty="0" err="1" smtClean="0">
                <a:latin typeface="Bahnschrift" pitchFamily="34" charset="0"/>
              </a:rPr>
              <a:t>Ольгердовича</a:t>
            </a:r>
            <a:r>
              <a:rPr lang="ru-RU" dirty="0" smtClean="0">
                <a:latin typeface="Bahnschrift" pitchFamily="34" charset="0"/>
              </a:rPr>
              <a:t> поручную грамоту. Вскоре он был отпущен из-под ареста и вернулся в ВКЛ.</a:t>
            </a:r>
          </a:p>
          <a:p>
            <a:endParaRPr lang="ru-RU" dirty="0" smtClean="0">
              <a:latin typeface="Bahnschrift" pitchFamily="34" charset="0"/>
            </a:endParaRPr>
          </a:p>
          <a:p>
            <a:pPr algn="just"/>
            <a:r>
              <a:rPr lang="ru-RU" dirty="0" smtClean="0">
                <a:latin typeface="Bahnschrift" pitchFamily="34" charset="0"/>
              </a:rPr>
              <a:t>В мае – 1-й половине июня 1394 г. принимал участие в княжеском съезде правителей ВКЛ во главе с польским королём Владиславом II и великим князем литовским </a:t>
            </a:r>
            <a:r>
              <a:rPr lang="ru-RU" dirty="0" err="1" smtClean="0">
                <a:latin typeface="Bahnschrift" pitchFamily="34" charset="0"/>
              </a:rPr>
              <a:t>Витовтом</a:t>
            </a:r>
            <a:r>
              <a:rPr lang="ru-RU" dirty="0" smtClean="0">
                <a:latin typeface="Bahnschrift" pitchFamily="34" charset="0"/>
              </a:rPr>
              <a:t>. 18 июля прибыл на княжение в Псков, помог псковичам пережить тяжёлую осаду новгородских войск. В том же году ездил на переговоры в Новгород. Во время отсутствия князя в Пскове его замещал сын – князь Иван Андреевич.</a:t>
            </a:r>
          </a:p>
          <a:p>
            <a:endParaRPr lang="ru-RU" dirty="0" smtClean="0">
              <a:latin typeface="Bahnschrift" pitchFamily="34" charset="0"/>
            </a:endParaRPr>
          </a:p>
          <a:p>
            <a:r>
              <a:rPr lang="ru-RU" dirty="0" smtClean="0">
                <a:latin typeface="Bahnschrift" pitchFamily="34" charset="0"/>
              </a:rPr>
              <a:t>Согласно актам из архива князей </a:t>
            </a:r>
            <a:r>
              <a:rPr lang="ru-RU" dirty="0" err="1" smtClean="0">
                <a:latin typeface="Bahnschrift" pitchFamily="34" charset="0"/>
              </a:rPr>
              <a:t>Лукомских</a:t>
            </a:r>
            <a:r>
              <a:rPr lang="ru-RU" dirty="0" smtClean="0">
                <a:latin typeface="Bahnschrift" pitchFamily="34" charset="0"/>
              </a:rPr>
              <a:t>, Андрей </a:t>
            </a:r>
            <a:r>
              <a:rPr lang="ru-RU" dirty="0" err="1" smtClean="0">
                <a:latin typeface="Bahnschrift" pitchFamily="34" charset="0"/>
              </a:rPr>
              <a:t>Ольгердович</a:t>
            </a:r>
            <a:r>
              <a:rPr lang="ru-RU" dirty="0" smtClean="0">
                <a:latin typeface="Bahnschrift" pitchFamily="34" charset="0"/>
              </a:rPr>
              <a:t> являлся их предком. Отсюда можно сделать вывод, что после освобождения из плена в </a:t>
            </a:r>
            <a:r>
              <a:rPr lang="ru-RU" dirty="0" err="1" smtClean="0">
                <a:latin typeface="Bahnschrift" pitchFamily="34" charset="0"/>
              </a:rPr>
              <a:t>Хенчинах</a:t>
            </a:r>
            <a:r>
              <a:rPr lang="ru-RU" dirty="0" smtClean="0">
                <a:latin typeface="Bahnschrift" pitchFamily="34" charset="0"/>
              </a:rPr>
              <a:t> </a:t>
            </a:r>
            <a:r>
              <a:rPr lang="ru-RU" dirty="0" err="1" smtClean="0">
                <a:latin typeface="Bahnschrift" pitchFamily="34" charset="0"/>
              </a:rPr>
              <a:t>Витовт</a:t>
            </a:r>
            <a:r>
              <a:rPr lang="ru-RU" dirty="0" smtClean="0">
                <a:latin typeface="Bahnschrift" pitchFamily="34" charset="0"/>
              </a:rPr>
              <a:t> пожаловал двоюродному брату в удел </a:t>
            </a:r>
            <a:r>
              <a:rPr lang="ru-RU" dirty="0" err="1" smtClean="0">
                <a:latin typeface="Bahnschrift" pitchFamily="34" charset="0"/>
              </a:rPr>
              <a:t>Лукомское</a:t>
            </a:r>
            <a:r>
              <a:rPr lang="ru-RU" dirty="0" smtClean="0">
                <a:latin typeface="Bahnschrift" pitchFamily="34" charset="0"/>
              </a:rPr>
              <a:t> княжество.</a:t>
            </a:r>
          </a:p>
          <a:p>
            <a:endParaRPr lang="ru-RU" dirty="0" smtClean="0">
              <a:latin typeface="Bahnschrift" pitchFamily="34" charset="0"/>
            </a:endParaRPr>
          </a:p>
          <a:p>
            <a:r>
              <a:rPr lang="ru-RU" dirty="0" smtClean="0">
                <a:latin typeface="Bahnschrift" pitchFamily="34" charset="0"/>
              </a:rPr>
              <a:t>Погиб в 1399 г. в битве на </a:t>
            </a:r>
            <a:r>
              <a:rPr lang="ru-RU" dirty="0" err="1" smtClean="0">
                <a:latin typeface="Bahnschrift" pitchFamily="34" charset="0"/>
              </a:rPr>
              <a:t>Ворскле</a:t>
            </a:r>
            <a:r>
              <a:rPr lang="ru-RU" dirty="0" smtClean="0">
                <a:latin typeface="Bahnschrift" pitchFamily="34" charset="0"/>
              </a:rPr>
              <a:t>, проигранной войсками великого князя литовского </a:t>
            </a:r>
            <a:r>
              <a:rPr lang="ru-RU" dirty="0" err="1" smtClean="0">
                <a:latin typeface="Bahnschrift" pitchFamily="34" charset="0"/>
              </a:rPr>
              <a:t>Витовта</a:t>
            </a:r>
            <a:r>
              <a:rPr lang="ru-RU" dirty="0" smtClean="0">
                <a:latin typeface="Bahnschrift" pitchFamily="34" charset="0"/>
              </a:rPr>
              <a:t> и бывшего хана Орды </a:t>
            </a:r>
            <a:r>
              <a:rPr lang="ru-RU" dirty="0" err="1" smtClean="0">
                <a:latin typeface="Bahnschrift" pitchFamily="34" charset="0"/>
              </a:rPr>
              <a:t>Тохтамыша</a:t>
            </a:r>
            <a:r>
              <a:rPr lang="ru-RU" dirty="0" smtClean="0">
                <a:latin typeface="Bahnschrift" pitchFamily="34" charset="0"/>
              </a:rPr>
              <a:t>.</a:t>
            </a:r>
            <a:endParaRPr lang="ru-RU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1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168</TotalTime>
  <Words>941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Bahnschrift</vt:lpstr>
      <vt:lpstr>Bahnschrift Condensed</vt:lpstr>
      <vt:lpstr>Bahnschrift SemiCondensed</vt:lpstr>
      <vt:lpstr>Calibri</vt:lpstr>
      <vt:lpstr>Тема Office</vt:lpstr>
      <vt:lpstr>Андрей Ольгердович   </vt:lpstr>
      <vt:lpstr>Презентация PowerPoint</vt:lpstr>
      <vt:lpstr>На Псковском и Полоцком княжениях</vt:lpstr>
      <vt:lpstr>На Псковском и Полоцком княжениях</vt:lpstr>
      <vt:lpstr>На службе у великого князя владимирского</vt:lpstr>
      <vt:lpstr>Куликовская битва миниатюра Лицевого летописного свода XVI  в.</vt:lpstr>
      <vt:lpstr>Русское войско встречает литовских союзников-князей Андрея Ольгердовича и Дмитрия Ольгердовича Брянского</vt:lpstr>
      <vt:lpstr>Возвращение в деятельность в ВКЛ</vt:lpstr>
      <vt:lpstr>Презентация PowerPoint</vt:lpstr>
      <vt:lpstr>Во дворике администрации частного предприятия «Полоцкстройкровля» в 2009 г. был установлен памятник последнему летописному полоцкому князю - Андрею Ольгердовичу. Инициатором создания памятника стал директор фирмы Александр Лукашов, а воплотил идею в жизнь скульптор Игорь Голубев.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Андрей Ольгердович</dc:title>
  <dc:creator>Sony</dc:creator>
  <cp:lastModifiedBy>Недокунева</cp:lastModifiedBy>
  <cp:revision>12</cp:revision>
  <dcterms:created xsi:type="dcterms:W3CDTF">2024-03-06T15:20:20Z</dcterms:created>
  <dcterms:modified xsi:type="dcterms:W3CDTF">2024-03-09T07:29:44Z</dcterms:modified>
</cp:coreProperties>
</file>