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3" r:id="rId29"/>
    <p:sldId id="286" r:id="rId30"/>
    <p:sldId id="26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5590" y="1597446"/>
            <a:ext cx="8923663" cy="2453390"/>
          </a:xfrm>
        </p:spPr>
        <p:txBody>
          <a:bodyPr/>
          <a:lstStyle/>
          <a:p>
            <a:r>
              <a:rPr lang="be-BY" dirty="0" smtClean="0"/>
              <a:t>Культура Беларуси </a:t>
            </a:r>
            <a:br>
              <a:rPr lang="be-BY" dirty="0" smtClean="0"/>
            </a:br>
            <a:r>
              <a:rPr lang="be-BY" dirty="0" smtClean="0"/>
              <a:t>во второй половине </a:t>
            </a:r>
            <a:r>
              <a:rPr lang="en-US" dirty="0" smtClean="0"/>
              <a:t>XIX - </a:t>
            </a:r>
            <a:r>
              <a:rPr lang="ru-RU" dirty="0" smtClean="0"/>
              <a:t> начале </a:t>
            </a:r>
            <a:r>
              <a:rPr lang="en-US" dirty="0" smtClean="0"/>
              <a:t>XX</a:t>
            </a:r>
            <a:r>
              <a:rPr lang="ru-RU" dirty="0" smtClean="0"/>
              <a:t> в.</a:t>
            </a:r>
            <a:r>
              <a:rPr lang="be-BY" dirty="0" smtClean="0"/>
              <a:t> 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66892" y="5130486"/>
            <a:ext cx="2531680" cy="1096899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Тема 30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ЦТ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101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3810" y="725789"/>
            <a:ext cx="4461831" cy="1320800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Неороманский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стиль </a:t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(+ готика и модерн)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194" name="Picture 2" descr="Красный костел или костёл Святого Симеона и Святой Елены в Минск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6" y="725789"/>
            <a:ext cx="5504914" cy="366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остёл Святых Симеона и Елен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14" y="2529514"/>
            <a:ext cx="5598649" cy="373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3552" y="4616067"/>
            <a:ext cx="393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</a:t>
            </a:r>
            <a:r>
              <a:rPr lang="ru-RU" dirty="0" err="1" smtClean="0"/>
              <a:t>.Минск</a:t>
            </a:r>
            <a:endParaRPr lang="ru-RU" dirty="0" smtClean="0"/>
          </a:p>
          <a:p>
            <a:r>
              <a:rPr lang="ru-RU" dirty="0" smtClean="0"/>
              <a:t> Костел Святых </a:t>
            </a:r>
            <a:r>
              <a:rPr lang="ru-RU" dirty="0" err="1" smtClean="0"/>
              <a:t>Симеона</a:t>
            </a:r>
            <a:r>
              <a:rPr lang="ru-RU" dirty="0" smtClean="0"/>
              <a:t> и Елены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75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402" y="212993"/>
            <a:ext cx="6475921" cy="24971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Модерн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переплетенные линии</a:t>
            </a:r>
            <a:b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2.ассиметричные композиции</a:t>
            </a:r>
            <a:b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3.лепной декор</a:t>
            </a:r>
            <a:b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4.использование новых материалов</a:t>
            </a:r>
            <a:b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(цемент, мет. арматура, стекло)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218" name="Picture 2" descr="Гостиница Европа - Минск - Гостиницы Минска, Беларуси, Белоруссии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439" y="853158"/>
            <a:ext cx="5499072" cy="366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91398" y="4516916"/>
            <a:ext cx="369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</a:t>
            </a:r>
            <a:r>
              <a:rPr lang="ru-RU" dirty="0" err="1" smtClean="0"/>
              <a:t>.Минск</a:t>
            </a:r>
            <a:endParaRPr lang="ru-RU" dirty="0" smtClean="0"/>
          </a:p>
          <a:p>
            <a:r>
              <a:rPr lang="ru-RU" dirty="0" smtClean="0"/>
              <a:t>Гостиница «Европа»</a:t>
            </a:r>
            <a:endParaRPr lang="en-US" dirty="0"/>
          </a:p>
        </p:txBody>
      </p:sp>
      <p:pic>
        <p:nvPicPr>
          <p:cNvPr id="9220" name="Picture 4" descr="Так называемый &quot;Курловский&quot; расстрел… Взгляд на события 110-летней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12" y="2644635"/>
            <a:ext cx="5429776" cy="345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4012" y="6038414"/>
            <a:ext cx="369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</a:t>
            </a:r>
            <a:r>
              <a:rPr lang="ru-RU" dirty="0" err="1" smtClean="0"/>
              <a:t>.Минск</a:t>
            </a:r>
            <a:endParaRPr lang="ru-RU" dirty="0" smtClean="0"/>
          </a:p>
          <a:p>
            <a:r>
              <a:rPr lang="ru-RU" dirty="0" smtClean="0"/>
              <a:t>Железнодорожный вокзал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950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Бывший поземельно-крестьянский банк | Архитектура города | Витебск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90" y="108989"/>
            <a:ext cx="4577865" cy="337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305" y="3543898"/>
            <a:ext cx="3690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г.Витебск</a:t>
            </a:r>
            <a:endParaRPr lang="ru-RU" dirty="0" smtClean="0"/>
          </a:p>
          <a:p>
            <a:r>
              <a:rPr lang="ru-RU" dirty="0" smtClean="0"/>
              <a:t>Поземельно-крестьянский банк</a:t>
            </a:r>
          </a:p>
          <a:p>
            <a:r>
              <a:rPr lang="ru-RU" dirty="0" smtClean="0"/>
              <a:t>(Ветеринарная академия)</a:t>
            </a:r>
            <a:endParaRPr lang="en-US" dirty="0"/>
          </a:p>
        </p:txBody>
      </p:sp>
      <p:pic>
        <p:nvPicPr>
          <p:cNvPr id="10244" name="Picture 4" descr="Дом купца Муравьева в Гродно | Планета Беларус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97" y="102339"/>
            <a:ext cx="5381302" cy="30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80444" y="3220733"/>
            <a:ext cx="330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Г. Гродно</a:t>
            </a:r>
          </a:p>
          <a:p>
            <a:r>
              <a:rPr lang="ru-RU" dirty="0" smtClean="0"/>
              <a:t>Жилой дом купца Муравьева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8305" y="6110828"/>
            <a:ext cx="4924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г.Могилев</a:t>
            </a:r>
            <a:endParaRPr lang="ru-RU" dirty="0" smtClean="0"/>
          </a:p>
          <a:p>
            <a:r>
              <a:rPr lang="ru-RU" dirty="0" smtClean="0"/>
              <a:t>Поземельно-крестьянский банк</a:t>
            </a:r>
            <a:endParaRPr lang="en-US" dirty="0"/>
          </a:p>
        </p:txBody>
      </p:sp>
      <p:pic>
        <p:nvPicPr>
          <p:cNvPr id="10" name="Picture 8" descr="Могилев: шаги столетий | Вестник Могиле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77" y="3646583"/>
            <a:ext cx="4091560" cy="30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928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934" y="248356"/>
            <a:ext cx="6129866" cy="112888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Эклектизм - смешивание стилей и элементов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290" name="Picture 2" descr="https://planetabelarus.by/upload/resize_cache/iblock/565/1330_887_18e21fe612b4afb807a26ecc22279a1d9/565c5943affad129f1a5e90e02d007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523" y="1041570"/>
            <a:ext cx="6152647" cy="410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2243" y="5291760"/>
            <a:ext cx="5565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г.Минск</a:t>
            </a:r>
            <a:endParaRPr lang="ru-RU" dirty="0" smtClean="0"/>
          </a:p>
          <a:p>
            <a:r>
              <a:rPr lang="ru-RU" dirty="0" smtClean="0"/>
              <a:t>Минский городской театр ( </a:t>
            </a:r>
            <a:r>
              <a:rPr lang="ru-RU" dirty="0" err="1" smtClean="0"/>
              <a:t>Купаловский</a:t>
            </a:r>
            <a:r>
              <a:rPr lang="ru-RU" dirty="0" smtClean="0"/>
              <a:t>) </a:t>
            </a:r>
            <a:endParaRPr lang="en-US" dirty="0"/>
          </a:p>
        </p:txBody>
      </p:sp>
      <p:pic>
        <p:nvPicPr>
          <p:cNvPr id="12292" name="Picture 4" descr="https://planetabelarus.by/upload/resize_cache/iblock/c5d/1330_887_18e21fe612b4afb807a26ecc22279a1d9/c5d245f21f6ab4575e29c2362f4690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8"/>
          <a:stretch/>
        </p:blipFill>
        <p:spPr bwMode="auto">
          <a:xfrm>
            <a:off x="193815" y="1914983"/>
            <a:ext cx="5205172" cy="322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167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946" y="400280"/>
            <a:ext cx="2803996" cy="745474"/>
          </a:xfrm>
        </p:spPr>
        <p:txBody>
          <a:bodyPr/>
          <a:lstStyle/>
          <a:p>
            <a:r>
              <a:rPr lang="ru-RU" dirty="0" smtClean="0"/>
              <a:t>Живопись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2549" y="0"/>
            <a:ext cx="5007370" cy="124362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Исторический, бытовой жанр</a:t>
            </a:r>
            <a:endParaRPr lang="en-US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Альхимович, Казимир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9" y="1410159"/>
            <a:ext cx="2047799" cy="312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657" y="4671151"/>
            <a:ext cx="239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Казимир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Альхимович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316" name="Picture 4" descr="PPT - Живопись и архитектура PowerPoint Presentation - ID:280675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95"/>
          <a:stretch/>
        </p:blipFill>
        <p:spPr bwMode="auto">
          <a:xfrm>
            <a:off x="3128790" y="1303051"/>
            <a:ext cx="3371162" cy="489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8790" y="6202496"/>
            <a:ext cx="2412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этапе</a:t>
            </a:r>
            <a:endParaRPr lang="en-US" dirty="0"/>
          </a:p>
        </p:txBody>
      </p:sp>
      <p:pic>
        <p:nvPicPr>
          <p:cNvPr id="13318" name="Picture 6" descr="Жат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24" y="1804559"/>
            <a:ext cx="4900792" cy="321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79733" y="5238044"/>
            <a:ext cx="2664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Ж</a:t>
            </a:r>
            <a:r>
              <a:rPr lang="ru-RU" dirty="0" smtClean="0"/>
              <a:t>атва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007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7" y="178506"/>
            <a:ext cx="6491919" cy="4043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627" y="4222044"/>
            <a:ext cx="4255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Похороны </a:t>
            </a:r>
            <a:r>
              <a:rPr lang="ru-RU" dirty="0" err="1" smtClean="0"/>
              <a:t>Гедемина</a:t>
            </a:r>
            <a:endParaRPr lang="en-US" dirty="0"/>
          </a:p>
        </p:txBody>
      </p:sp>
      <p:pic>
        <p:nvPicPr>
          <p:cNvPr id="14340" name="Picture 4" descr="http://delaemvmeste.by/wp-content/gallery/kazimir-alhimovich/naem-rabotnik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533" y="2540000"/>
            <a:ext cx="5012976" cy="325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45867" y="5881511"/>
            <a:ext cx="404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Наем работников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671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Наполеон Орда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362" name="Picture 2" descr="Наполеон Орда — самый известный белорусский пейзажист в мировой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5" y="1111957"/>
            <a:ext cx="3334047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975668" y="191911"/>
            <a:ext cx="5007370" cy="124362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Исторический жанр</a:t>
            </a:r>
            <a:endParaRPr lang="en-US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364" name="Picture 4" descr="Выставка акварелей Наполеона Орды пройдет в Художественном музе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381" y="1190979"/>
            <a:ext cx="6572161" cy="489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235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Рисунки Наполеона Орды (61-70) | Туристический Кобр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92" y="89301"/>
            <a:ext cx="5044386" cy="344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outlet-center.by/upload/cb4a2520d3a3a676f7db0dc8a587dd3d_.jpg?noajax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501" y="89301"/>
            <a:ext cx="4999324" cy="351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outlet-center.by/upload/d1084d5976008f4752b70407767b7ad6_.jpg?noajax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06" y="3708083"/>
            <a:ext cx="4439798" cy="305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://outlet-center.by/upload/8be185ac7a7a37b779139097d09301dc_.png?noajax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5" y="3607576"/>
            <a:ext cx="4603711" cy="312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679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Из XIX века с любовью… | vkurier.by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" t="14491" r="756" b="10927"/>
          <a:stretch/>
        </p:blipFill>
        <p:spPr bwMode="auto">
          <a:xfrm>
            <a:off x="4605051" y="3963117"/>
            <a:ext cx="5830484" cy="289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Мы себя Ордою меряем, или Как изменилась Беларусь за полтора века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89" y="261129"/>
            <a:ext cx="5209639" cy="347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www.belta.by/uploads/lotus/news/000027_97F5F2D92B9536B4432580C30023B0B2_9144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9" y="261129"/>
            <a:ext cx="3484213" cy="645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61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878" y="348847"/>
            <a:ext cx="4015852" cy="598592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Аполлинарий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Горавский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50858" y="334168"/>
            <a:ext cx="3852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Пейзажный жанр</a:t>
            </a:r>
            <a:endParaRPr lang="ru-RU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Аполлинарий Горавский - 12 произведений - живопис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52" y="848297"/>
            <a:ext cx="26765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3.bp.blogspot.com/-78Gfri4QDyU/UoSiDHtT2TI/AAAAAAAAr40/ODlsd7EdpQo/s640/_%25D0%2593%25D0%25BE%25D1%2580%25D0%25B0%25D0%25B2%25D1%2581%25D0%25BA%25D0%25B8%25D0%25B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567" y="1135127"/>
            <a:ext cx="3198377" cy="352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1.bp.blogspot.com/-iT2quvEB1nk/UoSiC9YuLRI/AAAAAAAAr4w/FofKbs4z_AI/s640/_%25D0%2593%25D0%25BE%25D1%2580%25D0%25B0%25D0%25B2%25D1%2581%25D0%25BA%25D0%25B8%25D0%25B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00" y="3006360"/>
            <a:ext cx="4975243" cy="330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90612" y="4814371"/>
            <a:ext cx="233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Старуха молится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21157" y="6310232"/>
            <a:ext cx="3833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Вечер в Минской губернии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9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П. Шейн</a:t>
            </a:r>
            <a:br>
              <a:rPr lang="ru-RU" dirty="0" smtClean="0"/>
            </a:br>
            <a:r>
              <a:rPr lang="ru-RU" dirty="0" smtClean="0"/>
              <a:t>этнограф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4159" y="5564550"/>
            <a:ext cx="7283325" cy="75303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Материалы для изучения быта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и </a:t>
            </a:r>
            <a:r>
              <a:rPr lang="ru-RU" dirty="0" smtClean="0"/>
              <a:t>языка русского населения Северо-Западного края</a:t>
            </a:r>
            <a:endParaRPr lang="en-US" dirty="0"/>
          </a:p>
        </p:txBody>
      </p:sp>
      <p:pic>
        <p:nvPicPr>
          <p:cNvPr id="1026" name="Picture 2" descr="Szejn P 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572" y="120962"/>
            <a:ext cx="3835587" cy="533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888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айл:Вечерний пейза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29" y="396607"/>
            <a:ext cx="4314390" cy="360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029" y="4109292"/>
            <a:ext cx="4153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Вечерний пейзаж</a:t>
            </a:r>
            <a:endParaRPr lang="en-US" dirty="0"/>
          </a:p>
        </p:txBody>
      </p:sp>
      <p:pic>
        <p:nvPicPr>
          <p:cNvPr id="2052" name="Picture 4" descr="Вид между Генуей и Ниццей, 1860 - Аполлинарий Горавск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233" y="1630496"/>
            <a:ext cx="5606030" cy="376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03345" y="5530467"/>
            <a:ext cx="4968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Вид между Генуей и Ниццей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56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50858" y="334168"/>
            <a:ext cx="3852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Пейзажный жанр</a:t>
            </a:r>
            <a:endParaRPr lang="ru-RU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79878" y="348847"/>
            <a:ext cx="4368392" cy="59859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Витольд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Бялыницкий-Бируля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Портрет В. К. Бялыницкого-Бирули работы А. В. Моравова, (1908), Национальный художественный музей Р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20" y="947439"/>
            <a:ext cx="2510507" cy="434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итольд Бялыницкий-Бируля: я в долгу перед Беларусью | Планета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57" y="1235748"/>
            <a:ext cx="6248137" cy="507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24986" y="6382942"/>
            <a:ext cx="415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200 картин посвятил теме весны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152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Дремлющий пруд — Витольд Бялыницкий-Бируля📕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34" y="199672"/>
            <a:ext cx="4203509" cy="348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Весной повеял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654" y="199672"/>
            <a:ext cx="4904300" cy="324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Осен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04" y="3815645"/>
            <a:ext cx="4256168" cy="286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Мартовские сумер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870" y="3582450"/>
            <a:ext cx="4669898" cy="309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42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02550" y="279084"/>
            <a:ext cx="3204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Бытовой жанр</a:t>
            </a:r>
            <a:endParaRPr lang="ru-RU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79878" y="348847"/>
            <a:ext cx="3784498" cy="59859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Николай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Силиванович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30" name="Picture 6" descr="Пастух из Свентянщины (Силиванович Никодим Юрьевич). Копии картин известных художников на зака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077" y="1035585"/>
            <a:ext cx="4373668" cy="508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Жизнь и творческий путь не заслуженно забытого академика. Никодим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78" y="925415"/>
            <a:ext cx="3705389" cy="482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1462" y="5847506"/>
            <a:ext cx="289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автопортрет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62978" y="6231416"/>
            <a:ext cx="448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Старый пастух (пастух из </a:t>
            </a:r>
            <a:r>
              <a:rPr lang="ru-RU" dirty="0" err="1" smtClean="0"/>
              <a:t>Свентянщины</a:t>
            </a:r>
            <a:r>
              <a:rPr lang="ru-R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027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1" y="119118"/>
            <a:ext cx="4630884" cy="341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19" y="416197"/>
            <a:ext cx="3989215" cy="506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05031" y="5485366"/>
            <a:ext cx="408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Солдат с мальчиком</a:t>
            </a:r>
            <a:endParaRPr lang="en-US" dirty="0"/>
          </a:p>
        </p:txBody>
      </p:sp>
      <p:pic>
        <p:nvPicPr>
          <p:cNvPr id="2054" name="Picture 6" descr="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23" y="3547433"/>
            <a:ext cx="4444115" cy="306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76946" y="2379643"/>
            <a:ext cx="206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Дети</a:t>
            </a:r>
            <a:endParaRPr lang="en-US" dirty="0"/>
          </a:p>
          <a:p>
            <a:r>
              <a:rPr lang="ru-RU" dirty="0"/>
              <a:t>и</a:t>
            </a:r>
            <a:r>
              <a:rPr lang="ru-RU" dirty="0" smtClean="0"/>
              <a:t>грают во дворе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6934" y="5670032"/>
            <a:ext cx="3470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C1C1C"/>
                </a:solidFill>
                <a:latin typeface="georgia" panose="02040502050405020303" pitchFamily="18" charset="0"/>
              </a:rPr>
              <a:t>Голова Апостола Матфея</a:t>
            </a:r>
            <a:r>
              <a:rPr lang="ru-RU" b="1" dirty="0" smtClean="0">
                <a:solidFill>
                  <a:srgbClr val="1C1C1C"/>
                </a:solidFill>
                <a:latin typeface="georgia" panose="02040502050405020303" pitchFamily="18" charset="0"/>
              </a:rPr>
              <a:t>,</a:t>
            </a:r>
          </a:p>
          <a:p>
            <a:r>
              <a:rPr lang="ru-RU" b="1" dirty="0" smtClean="0">
                <a:solidFill>
                  <a:srgbClr val="1C1C1C"/>
                </a:solidFill>
                <a:latin typeface="georgia" panose="02040502050405020303" pitchFamily="18" charset="0"/>
              </a:rPr>
              <a:t> Исаакиевский </a:t>
            </a:r>
            <a:r>
              <a:rPr lang="ru-RU" b="1" dirty="0">
                <a:solidFill>
                  <a:srgbClr val="1C1C1C"/>
                </a:solidFill>
                <a:latin typeface="georgia" panose="02040502050405020303" pitchFamily="18" charset="0"/>
              </a:rPr>
              <a:t>собор, </a:t>
            </a:r>
            <a:endParaRPr lang="ru-RU" b="1" dirty="0" smtClean="0">
              <a:solidFill>
                <a:srgbClr val="1C1C1C"/>
              </a:solidFill>
              <a:latin typeface="georgia" panose="02040502050405020303" pitchFamily="18" charset="0"/>
            </a:endParaRPr>
          </a:p>
          <a:p>
            <a:r>
              <a:rPr lang="ru-RU" b="1" dirty="0" smtClean="0">
                <a:solidFill>
                  <a:srgbClr val="1C1C1C"/>
                </a:solidFill>
                <a:latin typeface="georgia" panose="02040502050405020303" pitchFamily="18" charset="0"/>
              </a:rPr>
              <a:t>Санкт-Петербург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034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06219" y="177484"/>
            <a:ext cx="3204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Бытовой жанр</a:t>
            </a:r>
            <a:endParaRPr lang="ru-RU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79878" y="348847"/>
            <a:ext cx="2032816" cy="598592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Юдель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Пэн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Автопортрет, 19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78" y="925415"/>
            <a:ext cx="3024334" cy="453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3327" y="5461916"/>
            <a:ext cx="289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автопортрет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301290" y="9212958"/>
            <a:ext cx="1625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Часовщик</a:t>
            </a:r>
            <a:endParaRPr lang="en-US" dirty="0"/>
          </a:p>
        </p:txBody>
      </p:sp>
      <p:pic>
        <p:nvPicPr>
          <p:cNvPr id="3078" name="Picture 6" descr="Юдель Пэн - Старый портной: Описание произвед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605" y="925415"/>
            <a:ext cx="3865582" cy="521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08580" y="4651022"/>
            <a:ext cx="323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Часовщик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39822" y="6344356"/>
            <a:ext cx="272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Старый портной</a:t>
            </a:r>
            <a:endParaRPr lang="en-US" dirty="0"/>
          </a:p>
        </p:txBody>
      </p:sp>
      <p:pic>
        <p:nvPicPr>
          <p:cNvPr id="3082" name="Picture 10" descr="slovar06: Ещё немного об Исбах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580" y="1279280"/>
            <a:ext cx="3819318" cy="337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463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НКВД зверски убил учителя Шагала Юделя Пэна, когда он решил отдать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7"/>
          <a:stretch/>
        </p:blipFill>
        <p:spPr bwMode="auto">
          <a:xfrm>
            <a:off x="7843342" y="492171"/>
            <a:ext cx="3462516" cy="469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Учителю Марка Шагала, живописцу еврейского быта, загадочно убитому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84" y="233324"/>
            <a:ext cx="5286757" cy="333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2/21/Jewish-life_Pen_Vitebsk-8.jpg/800px-Jewish-life_Pen_Vitebsk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855" y="3294666"/>
            <a:ext cx="3855947" cy="34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390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c/c0/Yury_Pen_-_Portrait_of_Marc_Chagall.jpg/800px-Yury_Pen_-_Portrait_of_Marc_Chag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2" y="947439"/>
            <a:ext cx="3355318" cy="473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9878" y="348847"/>
            <a:ext cx="2032816" cy="598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Марк Шагал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961" y="5916058"/>
            <a:ext cx="297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Портрет руки Ю. </a:t>
            </a:r>
            <a:r>
              <a:rPr lang="ru-RU" dirty="0" err="1" smtClean="0"/>
              <a:t>Пэна</a:t>
            </a:r>
            <a:endParaRPr lang="en-US" dirty="0"/>
          </a:p>
        </p:txBody>
      </p:sp>
      <p:pic>
        <p:nvPicPr>
          <p:cNvPr id="4100" name="Picture 4" descr="shaga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121" y="648143"/>
            <a:ext cx="7348067" cy="52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91490" y="6100724"/>
            <a:ext cx="359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Над городом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854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8036878"/>
            <a:ext cx="236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Прогулка</a:t>
            </a:r>
            <a:endParaRPr lang="en-US" dirty="0"/>
          </a:p>
        </p:txBody>
      </p:sp>
      <p:pic>
        <p:nvPicPr>
          <p:cNvPr id="5" name="Picture 4" descr="shagal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428978"/>
            <a:ext cx="8792769" cy="599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4561" y="6425517"/>
            <a:ext cx="3127022" cy="378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Синий дом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79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hagal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7" y="404072"/>
            <a:ext cx="5484380" cy="552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hagal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91" y="404072"/>
            <a:ext cx="4770477" cy="552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71733" y="595649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Скрипач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8311" y="5945201"/>
            <a:ext cx="4052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Прогулка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93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512" y="322578"/>
            <a:ext cx="8596668" cy="13208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Архитектура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662671" y="1974760"/>
            <a:ext cx="47637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Псевдорусский стиль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псевдовизантийский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ru-RU" sz="2400" dirty="0" err="1" smtClean="0"/>
              <a:t>Пятикуполье</a:t>
            </a:r>
            <a:endParaRPr lang="ru-RU" sz="2400" dirty="0" smtClean="0"/>
          </a:p>
          <a:p>
            <a:pPr marL="457200" indent="-457200">
              <a:buAutoNum type="arabicPeriod"/>
            </a:pPr>
            <a:r>
              <a:rPr lang="ru-RU" sz="2400" dirty="0" smtClean="0"/>
              <a:t>Лукообразные купола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Шатровые колокольни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Декор в виде кокошников</a:t>
            </a:r>
            <a:endParaRPr lang="en-US" sz="2400" dirty="0"/>
          </a:p>
        </p:txBody>
      </p:sp>
      <p:pic>
        <p:nvPicPr>
          <p:cNvPr id="1026" name="Picture 2" descr="Турбюро | Свято-Покровский кафедральный собор города Гродно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60" y="1068712"/>
            <a:ext cx="4962707" cy="496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5336" y="6131222"/>
            <a:ext cx="4036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г.Гродно</a:t>
            </a:r>
            <a:endParaRPr lang="ru-RU" dirty="0" smtClean="0"/>
          </a:p>
          <a:p>
            <a:r>
              <a:rPr lang="ru-RU" dirty="0" smtClean="0"/>
              <a:t>Покровский собор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214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ogilev-region.gov.by/files/655c18041e370bf11382656204c7d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8" y="394292"/>
            <a:ext cx="6300550" cy="353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Лангбард И. Г. Дом правительства Белорусской ССР (Минск) Иллюстрац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67" y="3188704"/>
            <a:ext cx="6410590" cy="339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307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вято-Воскресенский кафедральный собор / Борисов / agentika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1" y="151816"/>
            <a:ext cx="6424014" cy="4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691" y="4417763"/>
            <a:ext cx="5481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г.Борисов</a:t>
            </a:r>
            <a:endParaRPr lang="en-US" dirty="0"/>
          </a:p>
          <a:p>
            <a:r>
              <a:rPr lang="ru-RU" dirty="0" smtClean="0"/>
              <a:t>Свято – Воскресенский собор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14853" y="6083528"/>
            <a:ext cx="4077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dirty="0" smtClean="0"/>
              <a:t> г. Гомель</a:t>
            </a:r>
          </a:p>
          <a:p>
            <a:r>
              <a:rPr lang="be-BY" dirty="0" smtClean="0"/>
              <a:t>Ч</a:t>
            </a:r>
            <a:r>
              <a:rPr lang="en-US" dirty="0" err="1" smtClean="0"/>
              <a:t>асовня</a:t>
            </a:r>
            <a:r>
              <a:rPr lang="en-US" dirty="0" smtClean="0"/>
              <a:t> </a:t>
            </a:r>
            <a:r>
              <a:rPr lang="en-US" dirty="0" err="1"/>
              <a:t>князей</a:t>
            </a:r>
            <a:r>
              <a:rPr lang="en-US" dirty="0"/>
              <a:t> </a:t>
            </a:r>
            <a:r>
              <a:rPr lang="be-BY" dirty="0" smtClean="0"/>
              <a:t>П</a:t>
            </a:r>
            <a:r>
              <a:rPr lang="en-US" dirty="0" err="1" smtClean="0"/>
              <a:t>аскевичей</a:t>
            </a:r>
            <a:endParaRPr lang="en-US" dirty="0"/>
          </a:p>
        </p:txBody>
      </p:sp>
      <p:pic>
        <p:nvPicPr>
          <p:cNvPr id="2052" name="Picture 4" descr="Часовня-усыпальница князей Паскевичей » Гомельский дворцово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853" y="2079549"/>
            <a:ext cx="5496078" cy="400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096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Лесная (Могилёвская область) — Википедия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11168"/>
          <a:stretch/>
        </p:blipFill>
        <p:spPr bwMode="auto">
          <a:xfrm>
            <a:off x="427391" y="232636"/>
            <a:ext cx="4902506" cy="465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7391" y="4885254"/>
            <a:ext cx="5175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Д. Лесная</a:t>
            </a:r>
            <a:endParaRPr lang="en-US" dirty="0"/>
          </a:p>
          <a:p>
            <a:r>
              <a:rPr lang="ru-RU" dirty="0" smtClean="0"/>
              <a:t>Храм, созданный в честь 200-летия победы русских войск над шведами</a:t>
            </a:r>
            <a:endParaRPr lang="en-US" dirty="0"/>
          </a:p>
        </p:txBody>
      </p:sp>
      <p:pic>
        <p:nvPicPr>
          <p:cNvPr id="3076" name="Picture 4" descr="С днем рождения, театр! — Приднепровская нива. Новости Могилева и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834" y="144501"/>
            <a:ext cx="5240790" cy="31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Могилев: шаги столетий | Вестник Могиле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891" y="3918517"/>
            <a:ext cx="3809070" cy="285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4834" y="3447635"/>
            <a:ext cx="413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</a:t>
            </a:r>
            <a:r>
              <a:rPr lang="ru-RU" dirty="0" smtClean="0"/>
              <a:t>. Могилев здание театра/ женская гимназия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76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955" y="203875"/>
            <a:ext cx="3156536" cy="1320800"/>
          </a:xfrm>
        </p:spPr>
        <p:txBody>
          <a:bodyPr/>
          <a:lstStyle/>
          <a:p>
            <a:r>
              <a:rPr lang="ru-RU" dirty="0" smtClean="0"/>
              <a:t>Архитектура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43758" y="370513"/>
            <a:ext cx="48597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Неоготический стиль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Красный кирпич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Фрески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Витражи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Пол из керамических плиток</a:t>
            </a:r>
            <a:endParaRPr lang="en-US" sz="2400" dirty="0"/>
          </a:p>
        </p:txBody>
      </p:sp>
      <p:pic>
        <p:nvPicPr>
          <p:cNvPr id="4098" name="Picture 2" descr="Костел Святого Роха на Золотой горке в Минс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914" y="2853058"/>
            <a:ext cx="4496897" cy="33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остел Святого Роха в Минске - время работы, службы, экскурсии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77" y="1010355"/>
            <a:ext cx="3566915" cy="517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19022" y="6208054"/>
            <a:ext cx="415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</a:t>
            </a:r>
            <a:r>
              <a:rPr lang="ru-RU" dirty="0" smtClean="0"/>
              <a:t>. Минск  Костел Святого </a:t>
            </a:r>
            <a:r>
              <a:rPr lang="ru-RU" dirty="0" err="1" smtClean="0"/>
              <a:t>Роха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987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рестовоздвиженский костел в Вилейке - описани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4" y="293510"/>
            <a:ext cx="6282267" cy="443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5022" y="4730044"/>
            <a:ext cx="5305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г. Вилейка  </a:t>
            </a:r>
            <a:r>
              <a:rPr lang="ru-RU" dirty="0" err="1" smtClean="0"/>
              <a:t>Крестовоздвиженский</a:t>
            </a:r>
            <a:r>
              <a:rPr lang="ru-RU" dirty="0" smtClean="0"/>
              <a:t> костел</a:t>
            </a:r>
            <a:endParaRPr lang="en-US" dirty="0"/>
          </a:p>
        </p:txBody>
      </p:sp>
      <p:pic>
        <p:nvPicPr>
          <p:cNvPr id="5126" name="Picture 6" descr="Крестовоздвиженский костел в Вилейке - фото и видео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31" y="2937743"/>
            <a:ext cx="5156201" cy="395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193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Церковь Святой Троицы (Видзы)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7" y="183737"/>
            <a:ext cx="4088932" cy="65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83336" y="4953300"/>
            <a:ext cx="5937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д.Видзы</a:t>
            </a:r>
            <a:r>
              <a:rPr lang="ru-RU" dirty="0" smtClean="0"/>
              <a:t> </a:t>
            </a:r>
          </a:p>
          <a:p>
            <a:r>
              <a:rPr lang="ru-RU" dirty="0" smtClean="0"/>
              <a:t>Костел (Церковь Святой троицы = </a:t>
            </a:r>
            <a:r>
              <a:rPr lang="ru-RU" dirty="0"/>
              <a:t>Т</a:t>
            </a:r>
            <a:r>
              <a:rPr lang="ru-RU" dirty="0" smtClean="0"/>
              <a:t>роицкий костел)=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30399" y="5549172"/>
            <a:ext cx="450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Костел Рождества Девы Марии</a:t>
            </a:r>
            <a:endParaRPr lang="en-US" dirty="0"/>
          </a:p>
        </p:txBody>
      </p:sp>
      <p:pic>
        <p:nvPicPr>
          <p:cNvPr id="6154" name="Picture 10" descr="https://yesbelarus.com/usersdata/tumb_cache/ad342feca5f4a7aaf4e36dad1af46294.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336" y="676750"/>
            <a:ext cx="5648626" cy="407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995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оставы | Костёл Святого Антония Падуанского - фотограф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14" y="553292"/>
            <a:ext cx="4253428" cy="567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остел Святого Антония Падуанского в Поставах - описание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2"/>
          <a:stretch/>
        </p:blipFill>
        <p:spPr bwMode="auto">
          <a:xfrm>
            <a:off x="83327" y="353028"/>
            <a:ext cx="6725097" cy="541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0998" y="5838940"/>
            <a:ext cx="55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г.Поставы</a:t>
            </a:r>
            <a:endParaRPr lang="ru-RU" dirty="0" smtClean="0"/>
          </a:p>
          <a:p>
            <a:r>
              <a:rPr lang="ru-RU" dirty="0" smtClean="0"/>
              <a:t>Костел Святого Андрея </a:t>
            </a:r>
            <a:r>
              <a:rPr lang="ru-RU" dirty="0" err="1" smtClean="0"/>
              <a:t>Падуанского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64108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533</TotalTime>
  <Words>257</Words>
  <Application>Microsoft Office PowerPoint</Application>
  <PresentationFormat>Широкоэкранный</PresentationFormat>
  <Paragraphs>95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georgia</vt:lpstr>
      <vt:lpstr>Trebuchet MS</vt:lpstr>
      <vt:lpstr>Wingdings 3</vt:lpstr>
      <vt:lpstr>Аспект</vt:lpstr>
      <vt:lpstr>Культура Беларуси  во второй половине XIX -  начале XX в. </vt:lpstr>
      <vt:lpstr>П. Шейн этнограф </vt:lpstr>
      <vt:lpstr>Архитектура</vt:lpstr>
      <vt:lpstr>Презентация PowerPoint</vt:lpstr>
      <vt:lpstr>Презентация PowerPoint</vt:lpstr>
      <vt:lpstr>Архитектура</vt:lpstr>
      <vt:lpstr>Презентация PowerPoint</vt:lpstr>
      <vt:lpstr>Презентация PowerPoint</vt:lpstr>
      <vt:lpstr>Презентация PowerPoint</vt:lpstr>
      <vt:lpstr>Неороманский стиль  (+ готика и модерн)</vt:lpstr>
      <vt:lpstr>Модерн 1. переплетенные линии 2.ассиметричные композиции 3.лепной декор 4.использование новых материалов (цемент, мет. арматура, стекло) </vt:lpstr>
      <vt:lpstr>Презентация PowerPoint</vt:lpstr>
      <vt:lpstr>Эклектизм - смешивание стилей и элементов</vt:lpstr>
      <vt:lpstr>Живопись</vt:lpstr>
      <vt:lpstr>Презентация PowerPoint</vt:lpstr>
      <vt:lpstr>Наполеон Орда</vt:lpstr>
      <vt:lpstr>Презентация PowerPoint</vt:lpstr>
      <vt:lpstr>Презентация PowerPoint</vt:lpstr>
      <vt:lpstr>Аполлинарий  Горавский</vt:lpstr>
      <vt:lpstr>Презентация PowerPoint</vt:lpstr>
      <vt:lpstr>Витольд Бялыницкий-Бируля</vt:lpstr>
      <vt:lpstr>Презентация PowerPoint</vt:lpstr>
      <vt:lpstr>Николай Силиванович</vt:lpstr>
      <vt:lpstr>Презентация PowerPoint</vt:lpstr>
      <vt:lpstr>Юдель Пэн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 Беларуси  во второй половине XIX -  начале XX в.</dc:title>
  <dc:creator>Недокунева</dc:creator>
  <cp:lastModifiedBy>Недокунева</cp:lastModifiedBy>
  <cp:revision>47</cp:revision>
  <dcterms:created xsi:type="dcterms:W3CDTF">2020-04-07T06:54:56Z</dcterms:created>
  <dcterms:modified xsi:type="dcterms:W3CDTF">2022-09-08T13:41:26Z</dcterms:modified>
</cp:coreProperties>
</file>