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67" r:id="rId5"/>
    <p:sldId id="262" r:id="rId6"/>
    <p:sldId id="271" r:id="rId7"/>
    <p:sldId id="260" r:id="rId8"/>
    <p:sldId id="266" r:id="rId9"/>
    <p:sldId id="278" r:id="rId10"/>
    <p:sldId id="279" r:id="rId11"/>
    <p:sldId id="280" r:id="rId12"/>
    <p:sldId id="281" r:id="rId13"/>
    <p:sldId id="265" r:id="rId14"/>
    <p:sldId id="269" r:id="rId15"/>
    <p:sldId id="264" r:id="rId16"/>
    <p:sldId id="270" r:id="rId17"/>
    <p:sldId id="261" r:id="rId18"/>
    <p:sldId id="268" r:id="rId19"/>
    <p:sldId id="274" r:id="rId20"/>
    <p:sldId id="277" r:id="rId21"/>
    <p:sldId id="283" r:id="rId22"/>
    <p:sldId id="285" r:id="rId23"/>
    <p:sldId id="282" r:id="rId24"/>
    <p:sldId id="284" r:id="rId25"/>
    <p:sldId id="273" r:id="rId26"/>
    <p:sldId id="276" r:id="rId27"/>
    <p:sldId id="272" r:id="rId28"/>
    <p:sldId id="275" r:id="rId29"/>
    <p:sldId id="287" r:id="rId30"/>
    <p:sldId id="288" r:id="rId31"/>
    <p:sldId id="286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B762-2775-45A2-9CAA-0061DD653D8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6A44-FE02-4FFF-A1C6-C6D81D706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477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B762-2775-45A2-9CAA-0061DD653D8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6A44-FE02-4FFF-A1C6-C6D81D706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006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B762-2775-45A2-9CAA-0061DD653D8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6A44-FE02-4FFF-A1C6-C6D81D706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551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B762-2775-45A2-9CAA-0061DD653D8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6A44-FE02-4FFF-A1C6-C6D81D706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100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B762-2775-45A2-9CAA-0061DD653D8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6A44-FE02-4FFF-A1C6-C6D81D706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67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B762-2775-45A2-9CAA-0061DD653D8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6A44-FE02-4FFF-A1C6-C6D81D706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35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B762-2775-45A2-9CAA-0061DD653D8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6A44-FE02-4FFF-A1C6-C6D81D706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68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B762-2775-45A2-9CAA-0061DD653D8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6A44-FE02-4FFF-A1C6-C6D81D706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7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B762-2775-45A2-9CAA-0061DD653D8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6A44-FE02-4FFF-A1C6-C6D81D706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34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B762-2775-45A2-9CAA-0061DD653D8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6A44-FE02-4FFF-A1C6-C6D81D706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070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B762-2775-45A2-9CAA-0061DD653D8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6A44-FE02-4FFF-A1C6-C6D81D706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72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6F9FCE-4D2A-C2FC-5A77-A6CFE896C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103437"/>
            <a:ext cx="720305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A06DD96-2217-B962-DBD6-56D88D6BE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B762-2775-45A2-9CAA-0061DD653D8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D08B246-F582-EC63-DC1A-D7674661F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67972C1-921C-ADF7-8F2D-2C77BB6AD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6A44-FE02-4FFF-A1C6-C6D81D70617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Управляющая кнопка: &quot;Пустой&quot;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BCB6DD4A-4AB6-4272-5774-893A7E079E1E}"/>
              </a:ext>
            </a:extLst>
          </p:cNvPr>
          <p:cNvSpPr/>
          <p:nvPr userDrawn="1"/>
        </p:nvSpPr>
        <p:spPr>
          <a:xfrm>
            <a:off x="4192438" y="5253487"/>
            <a:ext cx="2950234" cy="517585"/>
          </a:xfrm>
          <a:prstGeom prst="actionButtonBlank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Узнать ответ</a:t>
            </a:r>
          </a:p>
        </p:txBody>
      </p:sp>
    </p:spTree>
    <p:extLst>
      <p:ext uri="{BB962C8B-B14F-4D97-AF65-F5344CB8AC3E}">
        <p14:creationId xmlns:p14="http://schemas.microsoft.com/office/powerpoint/2010/main" val="952514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льный 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B6B663-A300-FB2C-3052-A8B23782C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7426" y="1647646"/>
            <a:ext cx="8272732" cy="1846052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Ответ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F9BBD80-22F0-6D31-C5C1-B5AD87628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B762-2775-45A2-9CAA-0061DD653D8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1BACEC3-9C13-062A-700B-F9BCE21DF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E246F18-6C24-469F-72AB-780518BEB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6A44-FE02-4FFF-A1C6-C6D81D70617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Управляющая кнопка: &quot;Пустой&quot; 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13E0B063-22EE-E34A-2EC4-819AC6A34C83}"/>
              </a:ext>
            </a:extLst>
          </p:cNvPr>
          <p:cNvSpPr/>
          <p:nvPr userDrawn="1"/>
        </p:nvSpPr>
        <p:spPr>
          <a:xfrm>
            <a:off x="3976776" y="5460521"/>
            <a:ext cx="4176623" cy="474453"/>
          </a:xfrm>
          <a:prstGeom prst="actionButtonBlank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rId2" action="ppaction://hlinksldjump"/>
              </a:rPr>
              <a:t>Вернуться к выбору тем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75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AB762-2775-45A2-9CAA-0061DD653D8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6A44-FE02-4FFF-A1C6-C6D81D706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1726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4" r:id="rId8"/>
    <p:sldLayoutId id="2147483685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7.xml"/><Relationship Id="rId18" Type="http://schemas.openxmlformats.org/officeDocument/2006/relationships/slide" Target="slide37.xml"/><Relationship Id="rId3" Type="http://schemas.openxmlformats.org/officeDocument/2006/relationships/slide" Target="slide5.xml"/><Relationship Id="rId21" Type="http://schemas.openxmlformats.org/officeDocument/2006/relationships/slide" Target="slide43.xml"/><Relationship Id="rId7" Type="http://schemas.openxmlformats.org/officeDocument/2006/relationships/slide" Target="slide13.xml"/><Relationship Id="rId12" Type="http://schemas.openxmlformats.org/officeDocument/2006/relationships/slide" Target="slide25.xml"/><Relationship Id="rId17" Type="http://schemas.openxmlformats.org/officeDocument/2006/relationships/slide" Target="slide35.xml"/><Relationship Id="rId25" Type="http://schemas.openxmlformats.org/officeDocument/2006/relationships/slide" Target="slide51.xml"/><Relationship Id="rId2" Type="http://schemas.openxmlformats.org/officeDocument/2006/relationships/slide" Target="slide3.xml"/><Relationship Id="rId16" Type="http://schemas.openxmlformats.org/officeDocument/2006/relationships/slide" Target="slide33.xml"/><Relationship Id="rId20" Type="http://schemas.openxmlformats.org/officeDocument/2006/relationships/slide" Target="slide4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21.xml"/><Relationship Id="rId24" Type="http://schemas.openxmlformats.org/officeDocument/2006/relationships/slide" Target="slide49.xml"/><Relationship Id="rId5" Type="http://schemas.openxmlformats.org/officeDocument/2006/relationships/slide" Target="slide9.xml"/><Relationship Id="rId15" Type="http://schemas.openxmlformats.org/officeDocument/2006/relationships/slide" Target="slide31.xml"/><Relationship Id="rId23" Type="http://schemas.openxmlformats.org/officeDocument/2006/relationships/slide" Target="slide47.xml"/><Relationship Id="rId10" Type="http://schemas.openxmlformats.org/officeDocument/2006/relationships/slide" Target="slide19.xml"/><Relationship Id="rId19" Type="http://schemas.openxmlformats.org/officeDocument/2006/relationships/slide" Target="slide39.xml"/><Relationship Id="rId4" Type="http://schemas.openxmlformats.org/officeDocument/2006/relationships/slide" Target="slide7.xml"/><Relationship Id="rId9" Type="http://schemas.openxmlformats.org/officeDocument/2006/relationships/slide" Target="slide17.xml"/><Relationship Id="rId14" Type="http://schemas.openxmlformats.org/officeDocument/2006/relationships/slide" Target="slide29.xml"/><Relationship Id="rId22" Type="http://schemas.openxmlformats.org/officeDocument/2006/relationships/slide" Target="slide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F7D5F9-54E2-9461-914C-19765BFDB1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ВИКТОРИНА </a:t>
            </a:r>
            <a:br>
              <a:rPr lang="ru-RU" dirty="0"/>
            </a:br>
            <a:r>
              <a:rPr lang="ru-RU" dirty="0"/>
              <a:t>«Евфросиния Полоцкая»</a:t>
            </a:r>
          </a:p>
        </p:txBody>
      </p:sp>
    </p:spTree>
    <p:extLst>
      <p:ext uri="{BB962C8B-B14F-4D97-AF65-F5344CB8AC3E}">
        <p14:creationId xmlns:p14="http://schemas.microsoft.com/office/powerpoint/2010/main" val="113593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453E89-81A4-A021-A382-58CC7FD7F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049" y="-269966"/>
            <a:ext cx="8272732" cy="1846052"/>
          </a:xfrm>
        </p:spPr>
        <p:txBody>
          <a:bodyPr>
            <a:normAutofit/>
          </a:bodyPr>
          <a:lstStyle/>
          <a:p>
            <a:r>
              <a:rPr lang="ru-RU" sz="6000" dirty="0"/>
              <a:t>София</a:t>
            </a:r>
          </a:p>
        </p:txBody>
      </p:sp>
      <p:pic>
        <p:nvPicPr>
          <p:cNvPr id="7170" name="Picture 2" descr="Евфросиния Полоцкая — образец жизненного подвига — Берестовица.  Берестовицкий район. Берестовицкая газета">
            <a:extLst>
              <a:ext uri="{FF2B5EF4-FFF2-40B4-BE49-F238E27FC236}">
                <a16:creationId xmlns:a16="http://schemas.microsoft.com/office/drawing/2014/main" xmlns="" id="{FBAC44A6-7157-D522-9AAF-7E092DB95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1005001"/>
            <a:ext cx="3329803" cy="436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73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C7FF88-590B-BEEA-A704-68D2CCB7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Как звали младшую сестру и братьев Евфросинии Полоцкой?</a:t>
            </a:r>
          </a:p>
        </p:txBody>
      </p:sp>
    </p:spTree>
    <p:extLst>
      <p:ext uri="{BB962C8B-B14F-4D97-AF65-F5344CB8AC3E}">
        <p14:creationId xmlns:p14="http://schemas.microsoft.com/office/powerpoint/2010/main" val="176962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453E89-81A4-A021-A382-58CC7FD7F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551" y="156754"/>
            <a:ext cx="8272732" cy="1393371"/>
          </a:xfrm>
        </p:spPr>
        <p:txBody>
          <a:bodyPr>
            <a:noAutofit/>
          </a:bodyPr>
          <a:lstStyle/>
          <a:p>
            <a:r>
              <a:rPr lang="ru-RU" sz="4800" dirty="0" err="1"/>
              <a:t>Гордислава</a:t>
            </a:r>
            <a:r>
              <a:rPr lang="ru-RU" sz="4800" dirty="0"/>
              <a:t>, Давид, </a:t>
            </a:r>
            <a:r>
              <a:rPr lang="ru-RU" sz="4800" dirty="0" err="1"/>
              <a:t>Василько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pic>
        <p:nvPicPr>
          <p:cNvPr id="8194" name="Picture 2" descr="ПРЕПОДОБНАЯ ЕВФРОСИНИЯ, КНЯЖНА ПОЛОЦКАЯ — О ГЛАВНОМ">
            <a:extLst>
              <a:ext uri="{FF2B5EF4-FFF2-40B4-BE49-F238E27FC236}">
                <a16:creationId xmlns:a16="http://schemas.microsoft.com/office/drawing/2014/main" xmlns="" id="{66010629-CD9F-79BD-022B-9B39B493A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512" y="1026776"/>
            <a:ext cx="6904809" cy="414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06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C7FF88-590B-BEEA-A704-68D2CCB7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Во сколько лет Евфросиния Полоцкая постриглась в монахини?</a:t>
            </a:r>
          </a:p>
        </p:txBody>
      </p:sp>
    </p:spTree>
    <p:extLst>
      <p:ext uri="{BB962C8B-B14F-4D97-AF65-F5344CB8AC3E}">
        <p14:creationId xmlns:p14="http://schemas.microsoft.com/office/powerpoint/2010/main" val="7630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453E89-81A4-A021-A382-58CC7FD7F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711" y="-67942"/>
            <a:ext cx="8272732" cy="1846052"/>
          </a:xfrm>
        </p:spPr>
        <p:txBody>
          <a:bodyPr>
            <a:normAutofit/>
          </a:bodyPr>
          <a:lstStyle/>
          <a:p>
            <a:r>
              <a:rPr lang="ru-RU" sz="6000" dirty="0"/>
              <a:t>12 лет</a:t>
            </a:r>
          </a:p>
        </p:txBody>
      </p:sp>
      <p:pic>
        <p:nvPicPr>
          <p:cNvPr id="4098" name="Picture 2" descr="5 июня день памяти преподобной Евфросинии Полоцкой — Полоцк. Полоцкий  вестник. Новости Полоцка и Полоцкого района">
            <a:extLst>
              <a:ext uri="{FF2B5EF4-FFF2-40B4-BE49-F238E27FC236}">
                <a16:creationId xmlns:a16="http://schemas.microsoft.com/office/drawing/2014/main" xmlns="" id="{576EEEA6-DF1C-83A4-BD3E-DB276B07E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926" y="1201783"/>
            <a:ext cx="5033554" cy="416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39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C7FF88-590B-BEEA-A704-68D2CCB7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Жанр церковной литературы, в котором описывается жизнь и просветительская деятельность Евфросинии Полоцкой </a:t>
            </a:r>
          </a:p>
        </p:txBody>
      </p:sp>
    </p:spTree>
    <p:extLst>
      <p:ext uri="{BB962C8B-B14F-4D97-AF65-F5344CB8AC3E}">
        <p14:creationId xmlns:p14="http://schemas.microsoft.com/office/powerpoint/2010/main" val="132529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453E89-81A4-A021-A382-58CC7FD7F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426" y="0"/>
            <a:ext cx="8272732" cy="1132114"/>
          </a:xfrm>
        </p:spPr>
        <p:txBody>
          <a:bodyPr>
            <a:normAutofit/>
          </a:bodyPr>
          <a:lstStyle/>
          <a:p>
            <a:r>
              <a:rPr lang="ru-RU" sz="6000" dirty="0"/>
              <a:t>Житие</a:t>
            </a:r>
          </a:p>
        </p:txBody>
      </p:sp>
      <p:pic>
        <p:nvPicPr>
          <p:cNvPr id="5122" name="Picture 2" descr="ЖЗЛ: Евфросиния Полоцкая — знаменитая православная святая земли белорусской  — Информационно-аналитический Центр (ИАЦ)">
            <a:extLst>
              <a:ext uri="{FF2B5EF4-FFF2-40B4-BE49-F238E27FC236}">
                <a16:creationId xmlns:a16="http://schemas.microsoft.com/office/drawing/2014/main" xmlns="" id="{A754355F-0B9F-445C-7B3A-6055CCBAE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32" y="883253"/>
            <a:ext cx="3253149" cy="450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16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C7FF88-590B-BEEA-A704-68D2CCB7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Какое название получило место в Софийском соборе, где Евфросиния Полоцкая переписывала книги</a:t>
            </a:r>
          </a:p>
        </p:txBody>
      </p:sp>
    </p:spTree>
    <p:extLst>
      <p:ext uri="{BB962C8B-B14F-4D97-AF65-F5344CB8AC3E}">
        <p14:creationId xmlns:p14="http://schemas.microsoft.com/office/powerpoint/2010/main" val="338904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453E89-81A4-A021-A382-58CC7FD7F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049" y="60961"/>
            <a:ext cx="8272732" cy="1219200"/>
          </a:xfrm>
        </p:spPr>
        <p:txBody>
          <a:bodyPr/>
          <a:lstStyle/>
          <a:p>
            <a:r>
              <a:rPr lang="ru-RU" dirty="0"/>
              <a:t>«Голубец»</a:t>
            </a:r>
          </a:p>
        </p:txBody>
      </p:sp>
      <p:pic>
        <p:nvPicPr>
          <p:cNvPr id="6146" name="Picture 2" descr="Софийский собор в Полоцке, Беларусь – история, фото, факты, где находится">
            <a:extLst>
              <a:ext uri="{FF2B5EF4-FFF2-40B4-BE49-F238E27FC236}">
                <a16:creationId xmlns:a16="http://schemas.microsoft.com/office/drawing/2014/main" xmlns="" id="{5AE8BB58-A58F-A17B-1689-8F36B9DDB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045" y="940388"/>
            <a:ext cx="8272732" cy="424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42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C7FF88-590B-BEEA-A704-68D2CCB7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Где был построен </a:t>
            </a:r>
            <a:r>
              <a:rPr lang="ru-RU" dirty="0" err="1"/>
              <a:t>Спасо-Евфросиниевский</a:t>
            </a:r>
            <a:r>
              <a:rPr lang="ru-RU" dirty="0"/>
              <a:t> монастырь?</a:t>
            </a:r>
          </a:p>
        </p:txBody>
      </p:sp>
    </p:spTree>
    <p:extLst>
      <p:ext uri="{BB962C8B-B14F-4D97-AF65-F5344CB8AC3E}">
        <p14:creationId xmlns:p14="http://schemas.microsoft.com/office/powerpoint/2010/main" val="312835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6A6A9A29-2B5E-4A17-584A-43D44B6E68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066299"/>
              </p:ext>
            </p:extLst>
          </p:nvPr>
        </p:nvGraphicFramePr>
        <p:xfrm>
          <a:off x="-1" y="0"/>
          <a:ext cx="12192001" cy="6892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7295">
                  <a:extLst>
                    <a:ext uri="{9D8B030D-6E8A-4147-A177-3AD203B41FA5}">
                      <a16:colId xmlns:a16="http://schemas.microsoft.com/office/drawing/2014/main" xmlns="" val="2580847530"/>
                    </a:ext>
                  </a:extLst>
                </a:gridCol>
                <a:gridCol w="1693014">
                  <a:extLst>
                    <a:ext uri="{9D8B030D-6E8A-4147-A177-3AD203B41FA5}">
                      <a16:colId xmlns:a16="http://schemas.microsoft.com/office/drawing/2014/main" xmlns="" val="3357887381"/>
                    </a:ext>
                  </a:extLst>
                </a:gridCol>
                <a:gridCol w="1699237">
                  <a:extLst>
                    <a:ext uri="{9D8B030D-6E8A-4147-A177-3AD203B41FA5}">
                      <a16:colId xmlns:a16="http://schemas.microsoft.com/office/drawing/2014/main" xmlns="" val="1294824525"/>
                    </a:ext>
                  </a:extLst>
                </a:gridCol>
                <a:gridCol w="1698876">
                  <a:extLst>
                    <a:ext uri="{9D8B030D-6E8A-4147-A177-3AD203B41FA5}">
                      <a16:colId xmlns:a16="http://schemas.microsoft.com/office/drawing/2014/main" xmlns="" val="1014223490"/>
                    </a:ext>
                  </a:extLst>
                </a:gridCol>
                <a:gridCol w="1698876">
                  <a:extLst>
                    <a:ext uri="{9D8B030D-6E8A-4147-A177-3AD203B41FA5}">
                      <a16:colId xmlns:a16="http://schemas.microsoft.com/office/drawing/2014/main" xmlns="" val="2895695618"/>
                    </a:ext>
                  </a:extLst>
                </a:gridCol>
                <a:gridCol w="1654703">
                  <a:extLst>
                    <a:ext uri="{9D8B030D-6E8A-4147-A177-3AD203B41FA5}">
                      <a16:colId xmlns:a16="http://schemas.microsoft.com/office/drawing/2014/main" xmlns="" val="2280971891"/>
                    </a:ext>
                  </a:extLst>
                </a:gridCol>
              </a:tblGrid>
              <a:tr h="1155548"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bg1"/>
                          </a:solidFill>
                        </a:rPr>
                        <a:t>Семья Евфросинии Полоцкой 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>
                          <a:solidFill>
                            <a:schemeClr val="bg1"/>
                          </a:solidFill>
                          <a:hlinkClick r:id="rId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200</a:t>
                      </a:r>
                      <a:endParaRPr lang="ru-RU" sz="5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>
                          <a:solidFill>
                            <a:schemeClr val="bg1"/>
                          </a:solidFill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400</a:t>
                      </a:r>
                      <a:endParaRPr lang="ru-RU" sz="5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>
                          <a:solidFill>
                            <a:schemeClr val="bg1"/>
                          </a:solidFill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600</a:t>
                      </a:r>
                      <a:endParaRPr lang="ru-RU" sz="5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>
                          <a:solidFill>
                            <a:schemeClr val="bg1"/>
                          </a:solidFill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800</a:t>
                      </a:r>
                      <a:endParaRPr lang="ru-RU" sz="5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>
                          <a:solidFill>
                            <a:schemeClr val="bg1"/>
                          </a:solidFill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1000</a:t>
                      </a:r>
                      <a:endParaRPr lang="ru-RU" sz="5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159577748"/>
                  </a:ext>
                </a:extLst>
              </a:tr>
              <a:tr h="1344077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Просветительская деятельность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>
                          <a:solidFill>
                            <a:schemeClr val="bg1"/>
                          </a:solidFill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200</a:t>
                      </a:r>
                      <a:endParaRPr lang="ru-RU" sz="5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>
                          <a:solidFill>
                            <a:schemeClr val="bg1"/>
                          </a:solidFill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400</a:t>
                      </a:r>
                      <a:endParaRPr lang="ru-RU" sz="5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>
                          <a:solidFill>
                            <a:schemeClr val="bg1"/>
                          </a:solidFill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600</a:t>
                      </a:r>
                      <a:endParaRPr lang="ru-RU" sz="5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>
                          <a:solidFill>
                            <a:schemeClr val="bg1"/>
                          </a:solidFill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800</a:t>
                      </a:r>
                      <a:endParaRPr lang="ru-RU" sz="5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>
                          <a:solidFill>
                            <a:schemeClr val="bg1"/>
                          </a:solidFill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1000</a:t>
                      </a:r>
                      <a:endParaRPr lang="ru-RU" sz="5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751242730"/>
                  </a:ext>
                </a:extLst>
              </a:tr>
              <a:tr h="115554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Крест Евфросинии Полоцкой 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>
                          <a:solidFill>
                            <a:schemeClr val="bg1"/>
                          </a:solidFill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200</a:t>
                      </a:r>
                      <a:endParaRPr lang="ru-RU" sz="5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>
                          <a:solidFill>
                            <a:schemeClr val="bg1"/>
                          </a:solidFill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400</a:t>
                      </a:r>
                      <a:endParaRPr lang="ru-RU" sz="5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>
                          <a:solidFill>
                            <a:schemeClr val="bg1"/>
                          </a:solidFill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600</a:t>
                      </a:r>
                      <a:endParaRPr lang="ru-RU" sz="5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>
                          <a:solidFill>
                            <a:schemeClr val="bg1"/>
                          </a:solidFill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800</a:t>
                      </a:r>
                      <a:endParaRPr lang="ru-RU" sz="5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>
                          <a:solidFill>
                            <a:schemeClr val="bg1"/>
                          </a:solidFill>
                          <a:hlinkClick r:id="rId1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1000</a:t>
                      </a:r>
                      <a:endParaRPr lang="ru-RU" sz="5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264350422"/>
                  </a:ext>
                </a:extLst>
              </a:tr>
              <a:tr h="1520183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Памятник Евфросинии  в Полоцке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>
                          <a:solidFill>
                            <a:schemeClr val="bg1"/>
                          </a:solidFill>
                          <a:hlinkClick r:id="rId1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200</a:t>
                      </a:r>
                      <a:endParaRPr lang="ru-RU" sz="5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>
                          <a:solidFill>
                            <a:schemeClr val="bg1"/>
                          </a:solidFill>
                          <a:hlinkClick r:id="rId1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400</a:t>
                      </a:r>
                      <a:endParaRPr lang="ru-RU" sz="5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>
                          <a:solidFill>
                            <a:schemeClr val="bg1"/>
                          </a:solidFill>
                          <a:hlinkClick r:id="rId1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600</a:t>
                      </a:r>
                      <a:endParaRPr lang="ru-RU" sz="5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>
                          <a:solidFill>
                            <a:schemeClr val="bg1"/>
                          </a:solidFill>
                          <a:hlinkClick r:id="rId1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800</a:t>
                      </a:r>
                      <a:endParaRPr lang="ru-RU" sz="5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>
                          <a:solidFill>
                            <a:schemeClr val="bg1"/>
                          </a:solidFill>
                          <a:hlinkClick r:id="rId2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1000</a:t>
                      </a:r>
                      <a:endParaRPr lang="ru-RU" sz="5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4433791"/>
                  </a:ext>
                </a:extLst>
              </a:tr>
              <a:tr h="1682643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Смешанные вопросы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>
                          <a:solidFill>
                            <a:schemeClr val="bg1"/>
                          </a:solidFill>
                          <a:hlinkClick r:id="rId2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200</a:t>
                      </a:r>
                      <a:endParaRPr lang="ru-RU" sz="5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>
                          <a:solidFill>
                            <a:schemeClr val="bg1"/>
                          </a:solidFill>
                          <a:hlinkClick r:id="rId2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400</a:t>
                      </a:r>
                      <a:endParaRPr lang="ru-RU" sz="5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>
                          <a:solidFill>
                            <a:schemeClr val="bg1"/>
                          </a:solidFill>
                          <a:hlinkClick r:id="rId2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600</a:t>
                      </a:r>
                      <a:endParaRPr lang="ru-RU" sz="5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>
                          <a:solidFill>
                            <a:schemeClr val="bg1"/>
                          </a:solidFill>
                          <a:hlinkClick r:id="rId2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800</a:t>
                      </a:r>
                      <a:endParaRPr lang="ru-RU" sz="5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>
                          <a:solidFill>
                            <a:schemeClr val="bg1"/>
                          </a:solidFill>
                          <a:hlinkClick r:id="rId2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1000</a:t>
                      </a:r>
                      <a:endParaRPr lang="ru-RU" sz="5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980110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62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453E89-81A4-A021-A382-58CC7FD7F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083" y="-226258"/>
            <a:ext cx="8272732" cy="1846052"/>
          </a:xfrm>
        </p:spPr>
        <p:txBody>
          <a:bodyPr>
            <a:normAutofit/>
          </a:bodyPr>
          <a:lstStyle/>
          <a:p>
            <a:r>
              <a:rPr lang="ru-RU" sz="6000" dirty="0"/>
              <a:t>В Сельце</a:t>
            </a:r>
          </a:p>
        </p:txBody>
      </p:sp>
      <p:pic>
        <p:nvPicPr>
          <p:cNvPr id="9218" name="Picture 2" descr="Полоцкий Спасо-Евфросиниевский монастырь">
            <a:extLst>
              <a:ext uri="{FF2B5EF4-FFF2-40B4-BE49-F238E27FC236}">
                <a16:creationId xmlns:a16="http://schemas.microsoft.com/office/drawing/2014/main" xmlns="" id="{D2C94BEC-3939-FED8-3B6E-BF7160532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270" y="1619794"/>
            <a:ext cx="6785460" cy="340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83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C7FF88-590B-BEEA-A704-68D2CCB7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Кто построил </a:t>
            </a:r>
            <a:r>
              <a:rPr lang="ru-RU" dirty="0" err="1"/>
              <a:t>Спасо</a:t>
            </a:r>
            <a:r>
              <a:rPr lang="ru-RU" dirty="0"/>
              <a:t>-Преображенскую церковь?</a:t>
            </a:r>
          </a:p>
        </p:txBody>
      </p:sp>
    </p:spTree>
    <p:extLst>
      <p:ext uri="{BB962C8B-B14F-4D97-AF65-F5344CB8AC3E}">
        <p14:creationId xmlns:p14="http://schemas.microsoft.com/office/powerpoint/2010/main" val="328512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453E89-81A4-A021-A382-58CC7FD7F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592" y="-191588"/>
            <a:ext cx="8272732" cy="1846052"/>
          </a:xfrm>
        </p:spPr>
        <p:txBody>
          <a:bodyPr>
            <a:normAutofit/>
          </a:bodyPr>
          <a:lstStyle/>
          <a:p>
            <a:r>
              <a:rPr lang="ru-RU" sz="5400" dirty="0"/>
              <a:t>Зодчий Иоан</a:t>
            </a:r>
          </a:p>
        </p:txBody>
      </p:sp>
      <p:pic>
        <p:nvPicPr>
          <p:cNvPr id="10242" name="Picture 2" descr="Памятник Зодчему Иоанну в Полоцке, отзывы, фото, рейтинг, адрес на карте">
            <a:extLst>
              <a:ext uri="{FF2B5EF4-FFF2-40B4-BE49-F238E27FC236}">
                <a16:creationId xmlns:a16="http://schemas.microsoft.com/office/drawing/2014/main" xmlns="" id="{0E3950D7-202E-87CE-6763-8E027DC69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3" y="1002780"/>
            <a:ext cx="3169919" cy="442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8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C7FF88-590B-BEEA-A704-68D2CCB7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Кто изготовил крест Евфросинии Полоцкой?</a:t>
            </a:r>
          </a:p>
        </p:txBody>
      </p:sp>
    </p:spTree>
    <p:extLst>
      <p:ext uri="{BB962C8B-B14F-4D97-AF65-F5344CB8AC3E}">
        <p14:creationId xmlns:p14="http://schemas.microsoft.com/office/powerpoint/2010/main" val="3566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453E89-81A4-A021-A382-58CC7FD7F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969" y="-355325"/>
            <a:ext cx="8272732" cy="1846052"/>
          </a:xfrm>
        </p:spPr>
        <p:txBody>
          <a:bodyPr>
            <a:normAutofit/>
          </a:bodyPr>
          <a:lstStyle/>
          <a:p>
            <a:r>
              <a:rPr lang="ru-RU" sz="5400" dirty="0"/>
              <a:t>Лазарь </a:t>
            </a:r>
            <a:r>
              <a:rPr lang="ru-RU" sz="5400" dirty="0" err="1"/>
              <a:t>Богша</a:t>
            </a:r>
            <a:endParaRPr lang="ru-RU" sz="5400" dirty="0"/>
          </a:p>
        </p:txBody>
      </p:sp>
      <p:pic>
        <p:nvPicPr>
          <p:cNvPr id="11266" name="Picture 2" descr="Крест Евфросинии Полоцкой — Википедия">
            <a:extLst>
              <a:ext uri="{FF2B5EF4-FFF2-40B4-BE49-F238E27FC236}">
                <a16:creationId xmlns:a16="http://schemas.microsoft.com/office/drawing/2014/main" xmlns="" id="{1171F29B-E678-79F3-8ED7-4D6C6FF11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663" y="862149"/>
            <a:ext cx="3152503" cy="458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12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C7FF88-590B-BEEA-A704-68D2CCB7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В каком белорусском городе находился крест в начале Великой Отечественной войны?</a:t>
            </a:r>
          </a:p>
        </p:txBody>
      </p:sp>
    </p:spTree>
    <p:extLst>
      <p:ext uri="{BB962C8B-B14F-4D97-AF65-F5344CB8AC3E}">
        <p14:creationId xmlns:p14="http://schemas.microsoft.com/office/powerpoint/2010/main" val="208604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453E89-81A4-A021-A382-58CC7FD7F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923" y="-337908"/>
            <a:ext cx="8272732" cy="1846052"/>
          </a:xfrm>
        </p:spPr>
        <p:txBody>
          <a:bodyPr>
            <a:normAutofit/>
          </a:bodyPr>
          <a:lstStyle/>
          <a:p>
            <a:r>
              <a:rPr lang="ru-RU" sz="6000" dirty="0"/>
              <a:t>Могилев</a:t>
            </a:r>
          </a:p>
        </p:txBody>
      </p:sp>
      <p:pic>
        <p:nvPicPr>
          <p:cNvPr id="13314" name="Picture 2" descr="Что посмотреть в Могилеве за 1 день: ТОП-15 мест">
            <a:extLst>
              <a:ext uri="{FF2B5EF4-FFF2-40B4-BE49-F238E27FC236}">
                <a16:creationId xmlns:a16="http://schemas.microsoft.com/office/drawing/2014/main" xmlns="" id="{D5D7DE52-42ED-7558-F56A-23F272239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089" y="930729"/>
            <a:ext cx="6606539" cy="440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34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C7FF88-590B-BEEA-A704-68D2CCB7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 каком году был создан крест?</a:t>
            </a:r>
          </a:p>
        </p:txBody>
      </p:sp>
    </p:spTree>
    <p:extLst>
      <p:ext uri="{BB962C8B-B14F-4D97-AF65-F5344CB8AC3E}">
        <p14:creationId xmlns:p14="http://schemas.microsoft.com/office/powerpoint/2010/main" val="260247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453E89-81A4-A021-A382-58CC7FD7F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66" y="-189862"/>
            <a:ext cx="8272732" cy="1846052"/>
          </a:xfrm>
        </p:spPr>
        <p:txBody>
          <a:bodyPr>
            <a:normAutofit/>
          </a:bodyPr>
          <a:lstStyle/>
          <a:p>
            <a:r>
              <a:rPr lang="ru-RU" sz="6000" dirty="0"/>
              <a:t>1161 год</a:t>
            </a:r>
          </a:p>
        </p:txBody>
      </p:sp>
      <p:pic>
        <p:nvPicPr>
          <p:cNvPr id="12290" name="Picture 2" descr="Лазарь Богша — Википедия">
            <a:extLst>
              <a:ext uri="{FF2B5EF4-FFF2-40B4-BE49-F238E27FC236}">
                <a16:creationId xmlns:a16="http://schemas.microsoft.com/office/drawing/2014/main" xmlns="" id="{F058D487-C8B2-C424-0F44-F83F515FE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786" y="1327397"/>
            <a:ext cx="3774093" cy="377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49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C7FF88-590B-BEEA-A704-68D2CCB7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Ювелир, который создал точную копию креста</a:t>
            </a:r>
          </a:p>
        </p:txBody>
      </p:sp>
    </p:spTree>
    <p:extLst>
      <p:ext uri="{BB962C8B-B14F-4D97-AF65-F5344CB8AC3E}">
        <p14:creationId xmlns:p14="http://schemas.microsoft.com/office/powerpoint/2010/main" val="25951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C7FF88-590B-BEEA-A704-68D2CCB7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Светское имя Евфросинии Полоцкой</a:t>
            </a:r>
          </a:p>
        </p:txBody>
      </p:sp>
    </p:spTree>
    <p:extLst>
      <p:ext uri="{BB962C8B-B14F-4D97-AF65-F5344CB8AC3E}">
        <p14:creationId xmlns:p14="http://schemas.microsoft.com/office/powerpoint/2010/main" val="215552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453E89-81A4-A021-A382-58CC7FD7F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66" y="-189862"/>
            <a:ext cx="8272732" cy="1846052"/>
          </a:xfrm>
        </p:spPr>
        <p:txBody>
          <a:bodyPr>
            <a:normAutofit/>
          </a:bodyPr>
          <a:lstStyle/>
          <a:p>
            <a:r>
              <a:rPr lang="ru-RU" sz="6000" dirty="0"/>
              <a:t>Николай Кузьмич </a:t>
            </a:r>
          </a:p>
        </p:txBody>
      </p:sp>
      <p:pic>
        <p:nvPicPr>
          <p:cNvPr id="14338" name="Picture 2" descr="Брест. Николаю Кузьмичу, художнику-ювелиру, исполняется 70 лет">
            <a:extLst>
              <a:ext uri="{FF2B5EF4-FFF2-40B4-BE49-F238E27FC236}">
                <a16:creationId xmlns:a16="http://schemas.microsoft.com/office/drawing/2014/main" xmlns="" id="{EAC928AA-A39E-4A9E-19EB-8F827F06C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42" y="1151360"/>
            <a:ext cx="6469380" cy="397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40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C7FF88-590B-BEEA-A704-68D2CCB7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Из какого дерева изготовлен крест?</a:t>
            </a:r>
          </a:p>
        </p:txBody>
      </p:sp>
    </p:spTree>
    <p:extLst>
      <p:ext uri="{BB962C8B-B14F-4D97-AF65-F5344CB8AC3E}">
        <p14:creationId xmlns:p14="http://schemas.microsoft.com/office/powerpoint/2010/main" val="139520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453E89-81A4-A021-A382-58CC7FD7F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66" y="-189862"/>
            <a:ext cx="8272732" cy="1846052"/>
          </a:xfrm>
        </p:spPr>
        <p:txBody>
          <a:bodyPr>
            <a:normAutofit/>
          </a:bodyPr>
          <a:lstStyle/>
          <a:p>
            <a:r>
              <a:rPr lang="ru-RU" sz="6000" dirty="0"/>
              <a:t>Кипарисовое дерево</a:t>
            </a:r>
          </a:p>
        </p:txBody>
      </p:sp>
      <p:pic>
        <p:nvPicPr>
          <p:cNvPr id="15362" name="Picture 2" descr="Кипарисовые — Википедия">
            <a:extLst>
              <a:ext uri="{FF2B5EF4-FFF2-40B4-BE49-F238E27FC236}">
                <a16:creationId xmlns:a16="http://schemas.microsoft.com/office/drawing/2014/main" xmlns="" id="{1EF66B39-479B-1B16-9C26-957EEDEFE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167" y="1041546"/>
            <a:ext cx="5991496" cy="419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4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C7FF88-590B-BEEA-A704-68D2CCB7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Что держит в руках бронзовая статуя ?</a:t>
            </a:r>
          </a:p>
        </p:txBody>
      </p:sp>
    </p:spTree>
    <p:extLst>
      <p:ext uri="{BB962C8B-B14F-4D97-AF65-F5344CB8AC3E}">
        <p14:creationId xmlns:p14="http://schemas.microsoft.com/office/powerpoint/2010/main" val="70219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453E89-81A4-A021-A382-58CC7FD7F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66" y="-189862"/>
            <a:ext cx="8272732" cy="1846052"/>
          </a:xfrm>
        </p:spPr>
        <p:txBody>
          <a:bodyPr>
            <a:normAutofit/>
          </a:bodyPr>
          <a:lstStyle/>
          <a:p>
            <a:r>
              <a:rPr lang="ru-RU" sz="6000" dirty="0"/>
              <a:t>Крест</a:t>
            </a:r>
          </a:p>
        </p:txBody>
      </p:sp>
      <p:pic>
        <p:nvPicPr>
          <p:cNvPr id="16386" name="Picture 2" descr="Памятник Ефросинии Полоцкой в Полоцке - фото и видео достопримечательности  Беларуси (Белоруссии)">
            <a:extLst>
              <a:ext uri="{FF2B5EF4-FFF2-40B4-BE49-F238E27FC236}">
                <a16:creationId xmlns:a16="http://schemas.microsoft.com/office/drawing/2014/main" xmlns="" id="{DF7E7E71-0FEC-4BE0-91C7-9E2FD6DF0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061" y="1208315"/>
            <a:ext cx="5801541" cy="38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00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C7FF88-590B-BEEA-A704-68D2CCB7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В каком году был установлен памятник Евфросинии Полоцкой?</a:t>
            </a:r>
          </a:p>
        </p:txBody>
      </p:sp>
    </p:spTree>
    <p:extLst>
      <p:ext uri="{BB962C8B-B14F-4D97-AF65-F5344CB8AC3E}">
        <p14:creationId xmlns:p14="http://schemas.microsoft.com/office/powerpoint/2010/main" val="194768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453E89-81A4-A021-A382-58CC7FD7F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66" y="-189862"/>
            <a:ext cx="8272732" cy="1846052"/>
          </a:xfrm>
        </p:spPr>
        <p:txBody>
          <a:bodyPr>
            <a:normAutofit/>
          </a:bodyPr>
          <a:lstStyle/>
          <a:p>
            <a:r>
              <a:rPr lang="ru-RU" sz="6000" dirty="0"/>
              <a:t>2000 год</a:t>
            </a:r>
          </a:p>
        </p:txBody>
      </p:sp>
      <p:pic>
        <p:nvPicPr>
          <p:cNvPr id="17410" name="Picture 2" descr="Памятник Ефросинии Полоцкой в Полоцке - описание достопримечательности  Беларуси (Белоруссии)">
            <a:extLst>
              <a:ext uri="{FF2B5EF4-FFF2-40B4-BE49-F238E27FC236}">
                <a16:creationId xmlns:a16="http://schemas.microsoft.com/office/drawing/2014/main" xmlns="" id="{AF232666-1FFD-4641-B14F-A4B6838D6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647" y="1028336"/>
            <a:ext cx="6385016" cy="425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21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C7FF88-590B-BEEA-A704-68D2CCB7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Кто является скульптором памятника?</a:t>
            </a:r>
          </a:p>
        </p:txBody>
      </p:sp>
    </p:spTree>
    <p:extLst>
      <p:ext uri="{BB962C8B-B14F-4D97-AF65-F5344CB8AC3E}">
        <p14:creationId xmlns:p14="http://schemas.microsoft.com/office/powerpoint/2010/main" val="412353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453E89-81A4-A021-A382-58CC7FD7F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66" y="-189862"/>
            <a:ext cx="8272732" cy="1846052"/>
          </a:xfrm>
        </p:spPr>
        <p:txBody>
          <a:bodyPr>
            <a:normAutofit/>
          </a:bodyPr>
          <a:lstStyle/>
          <a:p>
            <a:r>
              <a:rPr lang="ru-RU" sz="6000" dirty="0"/>
              <a:t>Игорь Голубев </a:t>
            </a:r>
          </a:p>
        </p:txBody>
      </p:sp>
      <p:pic>
        <p:nvPicPr>
          <p:cNvPr id="18434" name="Picture 2" descr="Единый урок, посвященный Евфросинии Полоцкой - Новости - ГУО «Минский  областной институт развития образования»">
            <a:extLst>
              <a:ext uri="{FF2B5EF4-FFF2-40B4-BE49-F238E27FC236}">
                <a16:creationId xmlns:a16="http://schemas.microsoft.com/office/drawing/2014/main" xmlns="" id="{3CDDBEF4-4A56-2CD6-50E9-D10E2F520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1303701"/>
            <a:ext cx="71437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4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C7FF88-590B-BEEA-A704-68D2CCB7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Когда проходит день памяти Евфросинии Полоцкой?</a:t>
            </a:r>
          </a:p>
        </p:txBody>
      </p:sp>
    </p:spTree>
    <p:extLst>
      <p:ext uri="{BB962C8B-B14F-4D97-AF65-F5344CB8AC3E}">
        <p14:creationId xmlns:p14="http://schemas.microsoft.com/office/powerpoint/2010/main" val="246591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453E89-81A4-A021-A382-58CC7FD7F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340" y="175897"/>
            <a:ext cx="8272732" cy="1846052"/>
          </a:xfrm>
        </p:spPr>
        <p:txBody>
          <a:bodyPr>
            <a:normAutofit/>
          </a:bodyPr>
          <a:lstStyle/>
          <a:p>
            <a:r>
              <a:rPr lang="ru-RU" sz="6600" dirty="0" err="1"/>
              <a:t>Предслава</a:t>
            </a:r>
            <a:endParaRPr lang="ru-RU" sz="6600" dirty="0"/>
          </a:p>
        </p:txBody>
      </p:sp>
      <p:pic>
        <p:nvPicPr>
          <p:cNvPr id="1028" name="Picture 4" descr="О монашеском подвиге и трудах преподобной Евфросинии Полоцкой - Синодальный  отдел религиозного образования и катехизации">
            <a:extLst>
              <a:ext uri="{FF2B5EF4-FFF2-40B4-BE49-F238E27FC236}">
                <a16:creationId xmlns:a16="http://schemas.microsoft.com/office/drawing/2014/main" xmlns="" id="{A010DF08-C9FA-3B5F-B08C-FC3D5F5A8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954" y="1541417"/>
            <a:ext cx="6942092" cy="378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54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453E89-81A4-A021-A382-58CC7FD7F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66" y="-189862"/>
            <a:ext cx="8272732" cy="1846052"/>
          </a:xfrm>
        </p:spPr>
        <p:txBody>
          <a:bodyPr>
            <a:normAutofit/>
          </a:bodyPr>
          <a:lstStyle/>
          <a:p>
            <a:r>
              <a:rPr lang="ru-RU" sz="6000" dirty="0"/>
              <a:t>5 июня</a:t>
            </a:r>
          </a:p>
        </p:txBody>
      </p:sp>
      <p:pic>
        <p:nvPicPr>
          <p:cNvPr id="19458" name="Picture 2" descr="В Полоцке отмечают день памяти Евфросинии Полоцкой. Как это происходит  (Фото, видео) | Новости Полоцка и Новополоцка на GOROD214.by">
            <a:extLst>
              <a:ext uri="{FF2B5EF4-FFF2-40B4-BE49-F238E27FC236}">
                <a16:creationId xmlns:a16="http://schemas.microsoft.com/office/drawing/2014/main" xmlns="" id="{587A27A3-C390-A3D0-63E1-B50F973BA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2" y="1182581"/>
            <a:ext cx="6240917" cy="415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36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C7FF88-590B-BEEA-A704-68D2CCB7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Какой высоты памятник?</a:t>
            </a:r>
          </a:p>
        </p:txBody>
      </p:sp>
    </p:spTree>
    <p:extLst>
      <p:ext uri="{BB962C8B-B14F-4D97-AF65-F5344CB8AC3E}">
        <p14:creationId xmlns:p14="http://schemas.microsoft.com/office/powerpoint/2010/main" val="67368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453E89-81A4-A021-A382-58CC7FD7F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66" y="-189862"/>
            <a:ext cx="8272732" cy="1846052"/>
          </a:xfrm>
        </p:spPr>
        <p:txBody>
          <a:bodyPr>
            <a:normAutofit/>
          </a:bodyPr>
          <a:lstStyle/>
          <a:p>
            <a:r>
              <a:rPr lang="ru-RU" sz="6000" dirty="0"/>
              <a:t>3 метра (3.2 метра)</a:t>
            </a:r>
          </a:p>
        </p:txBody>
      </p:sp>
      <p:pic>
        <p:nvPicPr>
          <p:cNvPr id="20482" name="Picture 2" descr="Памятник Ефросинии Полоцкой в Полоцке">
            <a:extLst>
              <a:ext uri="{FF2B5EF4-FFF2-40B4-BE49-F238E27FC236}">
                <a16:creationId xmlns:a16="http://schemas.microsoft.com/office/drawing/2014/main" xmlns="" id="{5D83E6F9-D237-803E-A8CF-7A9FF3BC8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09" y="1013940"/>
            <a:ext cx="3530781" cy="444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55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C7FF88-590B-BEEA-A704-68D2CCB7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В каких городах построен Софийский собор?</a:t>
            </a:r>
          </a:p>
        </p:txBody>
      </p:sp>
    </p:spTree>
    <p:extLst>
      <p:ext uri="{BB962C8B-B14F-4D97-AF65-F5344CB8AC3E}">
        <p14:creationId xmlns:p14="http://schemas.microsoft.com/office/powerpoint/2010/main" val="97271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453E89-81A4-A021-A382-58CC7FD7F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66" y="-189862"/>
            <a:ext cx="8272732" cy="1846052"/>
          </a:xfrm>
        </p:spPr>
        <p:txBody>
          <a:bodyPr>
            <a:normAutofit/>
          </a:bodyPr>
          <a:lstStyle/>
          <a:p>
            <a:r>
              <a:rPr lang="ru-RU" sz="6000" dirty="0"/>
              <a:t>Полоцк, Киев, Новгород</a:t>
            </a:r>
          </a:p>
        </p:txBody>
      </p:sp>
      <p:pic>
        <p:nvPicPr>
          <p:cNvPr id="21506" name="Picture 2" descr="Софийский собор в Полоцке: история, описание, фото">
            <a:extLst>
              <a:ext uri="{FF2B5EF4-FFF2-40B4-BE49-F238E27FC236}">
                <a16:creationId xmlns:a16="http://schemas.microsoft.com/office/drawing/2014/main" xmlns="" id="{C5B16DD5-4E2E-A482-D466-76ADABC91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475" y="1091384"/>
            <a:ext cx="6408692" cy="426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64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C7FF88-590B-BEEA-A704-68D2CCB7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В каком городе скончалась Евфросиния Полоцкая?</a:t>
            </a:r>
          </a:p>
        </p:txBody>
      </p:sp>
    </p:spTree>
    <p:extLst>
      <p:ext uri="{BB962C8B-B14F-4D97-AF65-F5344CB8AC3E}">
        <p14:creationId xmlns:p14="http://schemas.microsoft.com/office/powerpoint/2010/main" val="245770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453E89-81A4-A021-A382-58CC7FD7F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66" y="-189862"/>
            <a:ext cx="8272732" cy="1846052"/>
          </a:xfrm>
        </p:spPr>
        <p:txBody>
          <a:bodyPr>
            <a:normAutofit/>
          </a:bodyPr>
          <a:lstStyle/>
          <a:p>
            <a:r>
              <a:rPr lang="ru-RU" sz="6000" dirty="0"/>
              <a:t>Иерусалим</a:t>
            </a:r>
          </a:p>
        </p:txBody>
      </p:sp>
      <p:pic>
        <p:nvPicPr>
          <p:cNvPr id="22530" name="Picture 2" descr="Проблема века&quot;: борьба за Иерусалим">
            <a:extLst>
              <a:ext uri="{FF2B5EF4-FFF2-40B4-BE49-F238E27FC236}">
                <a16:creationId xmlns:a16="http://schemas.microsoft.com/office/drawing/2014/main" xmlns="" id="{60602552-F4EB-A6C7-91FF-F5BF91FAF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123" y="1283970"/>
            <a:ext cx="6875417" cy="386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28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C7FF88-590B-BEEA-A704-68D2CCB7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В каком году родилась Евфросиния Полоцкая?</a:t>
            </a:r>
          </a:p>
        </p:txBody>
      </p:sp>
    </p:spTree>
    <p:extLst>
      <p:ext uri="{BB962C8B-B14F-4D97-AF65-F5344CB8AC3E}">
        <p14:creationId xmlns:p14="http://schemas.microsoft.com/office/powerpoint/2010/main" val="212768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453E89-81A4-A021-A382-58CC7FD7F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66" y="-189862"/>
            <a:ext cx="8272732" cy="1846052"/>
          </a:xfrm>
        </p:spPr>
        <p:txBody>
          <a:bodyPr>
            <a:normAutofit/>
          </a:bodyPr>
          <a:lstStyle/>
          <a:p>
            <a:r>
              <a:rPr lang="ru-RU" sz="6000" dirty="0"/>
              <a:t>Около 1104 года</a:t>
            </a:r>
          </a:p>
        </p:txBody>
      </p:sp>
      <p:pic>
        <p:nvPicPr>
          <p:cNvPr id="23554" name="Picture 2" descr="Иконография преподобной Евфросинии Полоцкой">
            <a:extLst>
              <a:ext uri="{FF2B5EF4-FFF2-40B4-BE49-F238E27FC236}">
                <a16:creationId xmlns:a16="http://schemas.microsoft.com/office/drawing/2014/main" xmlns="" id="{87C1F63F-2B46-62B3-2B51-D1B45E115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11" y="1088571"/>
            <a:ext cx="3823063" cy="432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31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C7FF88-590B-BEEA-A704-68D2CCB7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Из какого материала построен Спасский монастырь?</a:t>
            </a:r>
          </a:p>
        </p:txBody>
      </p:sp>
    </p:spTree>
    <p:extLst>
      <p:ext uri="{BB962C8B-B14F-4D97-AF65-F5344CB8AC3E}">
        <p14:creationId xmlns:p14="http://schemas.microsoft.com/office/powerpoint/2010/main" val="268852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C7FF88-590B-BEEA-A704-68D2CCB7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Князь, внучкой которого являлась Евфросиния Полоцкая</a:t>
            </a:r>
          </a:p>
        </p:txBody>
      </p:sp>
    </p:spTree>
    <p:extLst>
      <p:ext uri="{BB962C8B-B14F-4D97-AF65-F5344CB8AC3E}">
        <p14:creationId xmlns:p14="http://schemas.microsoft.com/office/powerpoint/2010/main" val="342509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453E89-81A4-A021-A382-58CC7FD7F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66" y="-189862"/>
            <a:ext cx="8272732" cy="1846052"/>
          </a:xfrm>
        </p:spPr>
        <p:txBody>
          <a:bodyPr>
            <a:normAutofit/>
          </a:bodyPr>
          <a:lstStyle/>
          <a:p>
            <a:r>
              <a:rPr lang="ru-RU" sz="6000" dirty="0" err="1"/>
              <a:t>Плинфа</a:t>
            </a:r>
            <a:endParaRPr lang="ru-RU" sz="6000" dirty="0"/>
          </a:p>
        </p:txBody>
      </p:sp>
      <p:pic>
        <p:nvPicPr>
          <p:cNvPr id="24578" name="Picture 2" descr="Римский ригельный кирпич плинфа. История, вернувшаяся вновь!">
            <a:extLst>
              <a:ext uri="{FF2B5EF4-FFF2-40B4-BE49-F238E27FC236}">
                <a16:creationId xmlns:a16="http://schemas.microsoft.com/office/drawing/2014/main" xmlns="" id="{8CC3D6FD-EE9D-A7D0-2665-1B694965C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440" y="1156062"/>
            <a:ext cx="5551715" cy="416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51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C7FF88-590B-BEEA-A704-68D2CCB7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Какие учреждения в городе Полоцке/Новополоцке  носят имя Евфросинии Полоцкой?</a:t>
            </a:r>
          </a:p>
        </p:txBody>
      </p:sp>
    </p:spTree>
    <p:extLst>
      <p:ext uri="{BB962C8B-B14F-4D97-AF65-F5344CB8AC3E}">
        <p14:creationId xmlns:p14="http://schemas.microsoft.com/office/powerpoint/2010/main" val="56344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453E89-81A4-A021-A382-58CC7FD7F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66" y="-189862"/>
            <a:ext cx="8272732" cy="1846052"/>
          </a:xfrm>
        </p:spPr>
        <p:txBody>
          <a:bodyPr>
            <a:normAutofit/>
          </a:bodyPr>
          <a:lstStyle/>
          <a:p>
            <a:r>
              <a:rPr lang="ru-RU" sz="6000" dirty="0"/>
              <a:t>Средняя школа №18 и ПГУ</a:t>
            </a:r>
          </a:p>
        </p:txBody>
      </p:sp>
      <p:pic>
        <p:nvPicPr>
          <p:cNvPr id="25602" name="Picture 2" descr="ГУО &quot;СШ №18 имени Евфросинии Полоцкой г.Полоцка&quot; | ВКонтакте">
            <a:extLst>
              <a:ext uri="{FF2B5EF4-FFF2-40B4-BE49-F238E27FC236}">
                <a16:creationId xmlns:a16="http://schemas.microsoft.com/office/drawing/2014/main" xmlns="" id="{FC040969-F798-23F5-0CD5-1E8C5E75A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6190"/>
            <a:ext cx="12192000" cy="355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12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453E89-81A4-A021-A382-58CC7FD7F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969" y="-85359"/>
            <a:ext cx="8272732" cy="1846052"/>
          </a:xfrm>
        </p:spPr>
        <p:txBody>
          <a:bodyPr>
            <a:normAutofit/>
          </a:bodyPr>
          <a:lstStyle/>
          <a:p>
            <a:r>
              <a:rPr lang="ru-RU" sz="6600" dirty="0"/>
              <a:t>Всеслав </a:t>
            </a:r>
            <a:r>
              <a:rPr lang="ru-RU" sz="6600" dirty="0" err="1"/>
              <a:t>Брячиславич</a:t>
            </a:r>
            <a:r>
              <a:rPr lang="ru-RU" sz="6600" dirty="0"/>
              <a:t> </a:t>
            </a:r>
          </a:p>
        </p:txBody>
      </p:sp>
      <p:pic>
        <p:nvPicPr>
          <p:cNvPr id="2054" name="Picture 6" descr="Полоцк, Беларусь, Памятник Всеславу Брячиславичу | Polotsk, … | Andrei  Dmitriev | Flickr">
            <a:extLst>
              <a:ext uri="{FF2B5EF4-FFF2-40B4-BE49-F238E27FC236}">
                <a16:creationId xmlns:a16="http://schemas.microsoft.com/office/drawing/2014/main" xmlns="" id="{19387F8C-C478-3512-0F8D-F21D92E17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787" y="1137512"/>
            <a:ext cx="6148334" cy="424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9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C7FF88-590B-BEEA-A704-68D2CCB7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Как звали отца Евфросинии Полоцкой?</a:t>
            </a:r>
          </a:p>
        </p:txBody>
      </p:sp>
    </p:spTree>
    <p:extLst>
      <p:ext uri="{BB962C8B-B14F-4D97-AF65-F5344CB8AC3E}">
        <p14:creationId xmlns:p14="http://schemas.microsoft.com/office/powerpoint/2010/main" val="366232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453E89-81A4-A021-A382-58CC7FD7F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049" y="0"/>
            <a:ext cx="8272732" cy="1846052"/>
          </a:xfrm>
        </p:spPr>
        <p:txBody>
          <a:bodyPr>
            <a:normAutofit/>
          </a:bodyPr>
          <a:lstStyle/>
          <a:p>
            <a:r>
              <a:rPr lang="ru-RU" sz="5400" dirty="0"/>
              <a:t>Святослав </a:t>
            </a:r>
            <a:r>
              <a:rPr lang="ru-RU" sz="5400" dirty="0" err="1"/>
              <a:t>Всеславич</a:t>
            </a:r>
            <a:r>
              <a:rPr lang="ru-RU" sz="5400" dirty="0"/>
              <a:t> ( в крещении Георгий)</a:t>
            </a:r>
          </a:p>
        </p:txBody>
      </p:sp>
      <p:pic>
        <p:nvPicPr>
          <p:cNvPr id="3074" name="Picture 2" descr="Святослав Всеславич — Википедия">
            <a:extLst>
              <a:ext uri="{FF2B5EF4-FFF2-40B4-BE49-F238E27FC236}">
                <a16:creationId xmlns:a16="http://schemas.microsoft.com/office/drawing/2014/main" xmlns="" id="{B5E480BD-0D33-84FA-7392-8EC220E3B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814" y="1983475"/>
            <a:ext cx="3293201" cy="302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9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C7FF88-590B-BEEA-A704-68D2CCB7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Как звали мать Евфросинии Полоцкой?</a:t>
            </a:r>
          </a:p>
        </p:txBody>
      </p:sp>
    </p:spTree>
    <p:extLst>
      <p:ext uri="{BB962C8B-B14F-4D97-AF65-F5344CB8AC3E}">
        <p14:creationId xmlns:p14="http://schemas.microsoft.com/office/powerpoint/2010/main" val="275183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13051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261</TotalTime>
  <Words>290</Words>
  <Application>Microsoft Office PowerPoint</Application>
  <PresentationFormat>Широкоэкранный</PresentationFormat>
  <Paragraphs>81</Paragraphs>
  <Slides>52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Тема Office</vt:lpstr>
      <vt:lpstr>ВИКТОРИНА  «Евфросиния Полоцкая»</vt:lpstr>
      <vt:lpstr>Презентация PowerPoint</vt:lpstr>
      <vt:lpstr>Светское имя Евфросинии Полоцкой</vt:lpstr>
      <vt:lpstr>Предслава</vt:lpstr>
      <vt:lpstr>Князь, внучкой которого являлась Евфросиния Полоцкая</vt:lpstr>
      <vt:lpstr>Всеслав Брячиславич </vt:lpstr>
      <vt:lpstr>Как звали отца Евфросинии Полоцкой?</vt:lpstr>
      <vt:lpstr>Святослав Всеславич ( в крещении Георгий)</vt:lpstr>
      <vt:lpstr>Как звали мать Евфросинии Полоцкой?</vt:lpstr>
      <vt:lpstr>София</vt:lpstr>
      <vt:lpstr>Как звали младшую сестру и братьев Евфросинии Полоцкой?</vt:lpstr>
      <vt:lpstr>Гордислава, Давид, Василько </vt:lpstr>
      <vt:lpstr>Во сколько лет Евфросиния Полоцкая постриглась в монахини?</vt:lpstr>
      <vt:lpstr>12 лет</vt:lpstr>
      <vt:lpstr>Жанр церковной литературы, в котором описывается жизнь и просветительская деятельность Евфросинии Полоцкой </vt:lpstr>
      <vt:lpstr>Житие</vt:lpstr>
      <vt:lpstr>Какое название получило место в Софийском соборе, где Евфросиния Полоцкая переписывала книги</vt:lpstr>
      <vt:lpstr>«Голубец»</vt:lpstr>
      <vt:lpstr>Где был построен Спасо-Евфросиниевский монастырь?</vt:lpstr>
      <vt:lpstr>В Сельце</vt:lpstr>
      <vt:lpstr>Кто построил Спасо-Преображенскую церковь?</vt:lpstr>
      <vt:lpstr>Зодчий Иоан</vt:lpstr>
      <vt:lpstr>Кто изготовил крест Евфросинии Полоцкой?</vt:lpstr>
      <vt:lpstr>Лазарь Богша</vt:lpstr>
      <vt:lpstr>В каком белорусском городе находился крест в начале Великой Отечественной войны?</vt:lpstr>
      <vt:lpstr>Могилев</vt:lpstr>
      <vt:lpstr>В каком году был создан крест?</vt:lpstr>
      <vt:lpstr>1161 год</vt:lpstr>
      <vt:lpstr>Ювелир, который создал точную копию креста</vt:lpstr>
      <vt:lpstr>Николай Кузьмич </vt:lpstr>
      <vt:lpstr>Из какого дерева изготовлен крест?</vt:lpstr>
      <vt:lpstr>Кипарисовое дерево</vt:lpstr>
      <vt:lpstr>Что держит в руках бронзовая статуя ?</vt:lpstr>
      <vt:lpstr>Крест</vt:lpstr>
      <vt:lpstr>В каком году был установлен памятник Евфросинии Полоцкой?</vt:lpstr>
      <vt:lpstr>2000 год</vt:lpstr>
      <vt:lpstr>Кто является скульптором памятника?</vt:lpstr>
      <vt:lpstr>Игорь Голубев </vt:lpstr>
      <vt:lpstr>Когда проходит день памяти Евфросинии Полоцкой?</vt:lpstr>
      <vt:lpstr>5 июня</vt:lpstr>
      <vt:lpstr>Какой высоты памятник?</vt:lpstr>
      <vt:lpstr>3 метра (3.2 метра)</vt:lpstr>
      <vt:lpstr>В каких городах построен Софийский собор?</vt:lpstr>
      <vt:lpstr>Полоцк, Киев, Новгород</vt:lpstr>
      <vt:lpstr>В каком городе скончалась Евфросиния Полоцкая?</vt:lpstr>
      <vt:lpstr>Иерусалим</vt:lpstr>
      <vt:lpstr>В каком году родилась Евфросиния Полоцкая?</vt:lpstr>
      <vt:lpstr>Около 1104 года</vt:lpstr>
      <vt:lpstr>Из какого материала построен Спасский монастырь?</vt:lpstr>
      <vt:lpstr>Плинфа</vt:lpstr>
      <vt:lpstr>Какие учреждения в городе Полоцке/Новополоцке  носят имя Евфросинии Полоцкой?</vt:lpstr>
      <vt:lpstr>Средняя школа №18 и ПГУ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 «Евфросиния Полоцкая»</dc:title>
  <dc:creator>Office User</dc:creator>
  <cp:lastModifiedBy>Недокунева</cp:lastModifiedBy>
  <cp:revision>5</cp:revision>
  <dcterms:created xsi:type="dcterms:W3CDTF">2023-12-16T14:08:58Z</dcterms:created>
  <dcterms:modified xsi:type="dcterms:W3CDTF">2024-03-05T12:40:08Z</dcterms:modified>
</cp:coreProperties>
</file>