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3/5/2024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o-name.ru/primeti/10/12.htm" TargetMode="External"/><Relationship Id="rId2" Type="http://schemas.openxmlformats.org/officeDocument/2006/relationships/hyperlink" Target="https://to-name.ru/primeti/09/30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s://babychild.org/vospitanie/" TargetMode="External"/><Relationship Id="rId4" Type="http://schemas.openxmlformats.org/officeDocument/2006/relationships/hyperlink" Target="https://to-name.ru/historical-events/julianskij-kalendar.ht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o-name.ru/biography/stepan-makarov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to-name.ru/primeti/12/02.htm" TargetMode="External"/><Relationship Id="rId2" Type="http://schemas.openxmlformats.org/officeDocument/2006/relationships/hyperlink" Target="https://to-name.ru/primeti/12/15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o-name.ru/biography/aleksandr-nevskij.htm" TargetMode="External"/><Relationship Id="rId4" Type="http://schemas.openxmlformats.org/officeDocument/2006/relationships/hyperlink" Target="https://to-name.ru/primeti/12/20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3CD8B5-5772-4216-BAC5-AE6BA2A66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3769" y="2827713"/>
            <a:ext cx="8144134" cy="1373070"/>
          </a:xfrm>
        </p:spPr>
        <p:txBody>
          <a:bodyPr/>
          <a:lstStyle/>
          <a:p>
            <a:r>
              <a:rPr lang="ru-RU" dirty="0"/>
              <a:t>Роман Исидорович  Кондратенко</a:t>
            </a:r>
          </a:p>
        </p:txBody>
      </p:sp>
    </p:spTree>
    <p:extLst>
      <p:ext uri="{BB962C8B-B14F-4D97-AF65-F5344CB8AC3E}">
        <p14:creationId xmlns:p14="http://schemas.microsoft.com/office/powerpoint/2010/main" val="3906091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A779FE-3E24-4D5F-951E-549741F57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Памятник в Полоцке</a:t>
            </a:r>
          </a:p>
        </p:txBody>
      </p:sp>
      <p:pic>
        <p:nvPicPr>
          <p:cNvPr id="7170" name="Picture 2" descr="Памятник генералу Роману Кондратенко (Полоцк - Беларусь)">
            <a:extLst>
              <a:ext uri="{FF2B5EF4-FFF2-40B4-BE49-F238E27FC236}">
                <a16:creationId xmlns:a16="http://schemas.microsoft.com/office/drawing/2014/main" id="{C1D8F461-D84F-4CBC-8CB3-F4FFD011DE1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49838" y="2264017"/>
            <a:ext cx="3296427" cy="4395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935599-B47E-4F07-B8EC-09C90F0AD9D8}"/>
              </a:ext>
            </a:extLst>
          </p:cNvPr>
          <p:cNvSpPr txBox="1"/>
          <p:nvPr/>
        </p:nvSpPr>
        <p:spPr>
          <a:xfrm>
            <a:off x="680321" y="2486826"/>
            <a:ext cx="72074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0" i="0" dirty="0">
                <a:effectLst/>
                <a:latin typeface="Roboto" panose="020B0604020202020204" pitchFamily="2" charset="0"/>
              </a:rPr>
              <a:t>В 1910 г. Полоцкий кадетский корпус был переименован в Полоцкий Генерала Кондратенко кадетский корпус. Одновременно в Полоцке был установлен бюст генерала. В 1930-е гг. он был уничтожен. 31 мая 2008 года в Полоцке на площади Свободы генералу Р. И. Кондратенко был установлен бронзовый бюст на высоком гранитном постаменте. Таким образом, Полоцк является единственным городом, где памятники генералу были установлены в ХХ и ХХI вв.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8613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4999805-A85D-4926-8B8D-FFE4D26E9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arial" panose="020B0604020202020204" pitchFamily="34" charset="0"/>
              </a:rPr>
              <a:t>Ж</a:t>
            </a:r>
            <a:r>
              <a:rPr lang="ru-RU" sz="4400" b="0" i="0" dirty="0">
                <a:effectLst/>
                <a:latin typeface="arial" panose="020B0604020202020204" pitchFamily="34" charset="0"/>
              </a:rPr>
              <a:t>ить, идти вперед, добиваться</a:t>
            </a:r>
            <a:endParaRPr lang="ru-RU" sz="44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481F7D12-5770-438E-AAEC-DB8FDD684AA5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>
            <a:normAutofit/>
          </a:bodyPr>
          <a:lstStyle/>
          <a:p>
            <a:r>
              <a:rPr lang="be-BY" sz="2000" dirty="0"/>
              <a:t>Ромман Исидорович Кондратенко</a:t>
            </a:r>
            <a:endParaRPr lang="ru-RU" sz="200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0E85674-36BC-4EE3-89AC-30FAAD7DBF9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72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832077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4BB788-6E67-4874-9D51-032D62724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Детство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FB403E-E60E-41A2-A592-89FA97125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2" y="2336873"/>
            <a:ext cx="6087948" cy="3599316"/>
          </a:xfrm>
        </p:spPr>
        <p:txBody>
          <a:bodyPr/>
          <a:lstStyle/>
          <a:p>
            <a:r>
              <a:rPr lang="ru-RU" b="1" i="0" dirty="0">
                <a:effectLst/>
                <a:latin typeface="tahoma" panose="020B0604030504040204" pitchFamily="34" charset="0"/>
              </a:rPr>
              <a:t>Роман Кондратенко родился</a:t>
            </a:r>
            <a:r>
              <a:rPr lang="ru-RU" b="0" i="0" dirty="0">
                <a:effectLst/>
                <a:latin typeface="tahoma" panose="020B0604030504040204" pitchFamily="34" charset="0"/>
              </a:rPr>
              <a:t> </a:t>
            </a:r>
            <a:r>
              <a:rPr lang="ru-RU" b="0" i="0" dirty="0">
                <a:effectLst/>
                <a:latin typeface="tahoma" panose="020B0604030504040204" pitchFamily="34" charset="0"/>
                <a:hlinkClick r:id="rId2" tooltip="30 сентября в истори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30 сентября</a:t>
            </a:r>
            <a:r>
              <a:rPr lang="ru-RU" b="0" i="0" dirty="0">
                <a:effectLst/>
                <a:latin typeface="tahoma" panose="020B0604030504040204" pitchFamily="34" charset="0"/>
              </a:rPr>
              <a:t> (</a:t>
            </a:r>
            <a:r>
              <a:rPr lang="ru-RU" b="0" i="0" dirty="0">
                <a:effectLst/>
                <a:latin typeface="tahoma" panose="020B0604030504040204" pitchFamily="34" charset="0"/>
                <a:hlinkClick r:id="rId3" tooltip="Традиции 12 октябр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 октября</a:t>
            </a:r>
            <a:r>
              <a:rPr lang="ru-RU" b="0" i="0" dirty="0">
                <a:effectLst/>
                <a:latin typeface="tahoma" panose="020B0604030504040204" pitchFamily="34" charset="0"/>
              </a:rPr>
              <a:t> по </a:t>
            </a:r>
            <a:r>
              <a:rPr lang="ru-RU" b="0" i="0" dirty="0">
                <a:effectLst/>
                <a:latin typeface="tahoma" panose="020B0604030504040204" pitchFamily="34" charset="0"/>
                <a:hlinkClick r:id="rId4" tooltip="Календарь старого стил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новому стилю</a:t>
            </a:r>
            <a:r>
              <a:rPr lang="ru-RU" b="0" i="0" dirty="0">
                <a:effectLst/>
                <a:latin typeface="tahoma" panose="020B0604030504040204" pitchFamily="34" charset="0"/>
              </a:rPr>
              <a:t>) 1857 года в Тифлисе. Из дворян, сын офицера. </a:t>
            </a:r>
            <a:r>
              <a:rPr lang="ru-RU" b="0" i="0" dirty="0">
                <a:effectLst/>
                <a:latin typeface="tahoma" panose="020B0604030504040204" pitchFamily="34" charset="0"/>
                <a:hlinkClick r:id="rId5" tooltip="Воспитание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Воспитывался</a:t>
            </a:r>
            <a:r>
              <a:rPr lang="ru-RU" b="0" i="0" dirty="0">
                <a:effectLst/>
                <a:latin typeface="tahoma" panose="020B0604030504040204" pitchFamily="34" charset="0"/>
              </a:rPr>
              <a:t> в военной гимназии в Полоцке, после окончания в 1874 году поступил в Николаевское инженерное училище. С 1877 года служил военным инженером на Кавказе.</a:t>
            </a:r>
            <a:endParaRPr lang="ru-RU" dirty="0"/>
          </a:p>
        </p:txBody>
      </p:sp>
      <p:pic>
        <p:nvPicPr>
          <p:cNvPr id="1026" name="Picture 2" descr="Кондратенко, Роман Исидорович — Энциклопедия Бобруйска">
            <a:extLst>
              <a:ext uri="{FF2B5EF4-FFF2-40B4-BE49-F238E27FC236}">
                <a16:creationId xmlns:a16="http://schemas.microsoft.com/office/drawing/2014/main" id="{FB8B2BBC-896F-4D1A-90AE-7BBD3FA444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113" y="2201710"/>
            <a:ext cx="3170489" cy="4431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0220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E54FC9-324A-46B1-AF7F-5CB415274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Молодые годы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01C33B-77C9-45A4-B0B4-2B5F00C04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2" y="2336873"/>
            <a:ext cx="6933981" cy="4380121"/>
          </a:xfrm>
        </p:spPr>
        <p:txBody>
          <a:bodyPr/>
          <a:lstStyle/>
          <a:p>
            <a:r>
              <a:rPr lang="ru-RU" b="0" i="0" dirty="0">
                <a:effectLst/>
                <a:latin typeface="tahoma" panose="020B0604030504040204" pitchFamily="34" charset="0"/>
              </a:rPr>
              <a:t>В 1882 Роман закончил Инженерную академию, после чего, попав на службу в Главное инженерное управление, работал над проектом строительства Михайловской крепости. В 1886 году окончил курс Академии Генерального штаба, затем состоял на службе в штабе </a:t>
            </a:r>
            <a:r>
              <a:rPr lang="ru-RU" b="0" i="0" dirty="0" err="1">
                <a:effectLst/>
                <a:latin typeface="tahoma" panose="020B0604030504040204" pitchFamily="34" charset="0"/>
              </a:rPr>
              <a:t>Виленского</a:t>
            </a:r>
            <a:r>
              <a:rPr lang="ru-RU" b="0" i="0" dirty="0">
                <a:effectLst/>
                <a:latin typeface="tahoma" panose="020B0604030504040204" pitchFamily="34" charset="0"/>
              </a:rPr>
              <a:t> округа, последовательно командовал ротой и батальоном.</a:t>
            </a:r>
            <a:endParaRPr lang="ru-RU" dirty="0"/>
          </a:p>
        </p:txBody>
      </p:sp>
      <p:pic>
        <p:nvPicPr>
          <p:cNvPr id="2052" name="Picture 4" descr="Роман Исидорович Кондратенко">
            <a:extLst>
              <a:ext uri="{FF2B5EF4-FFF2-40B4-BE49-F238E27FC236}">
                <a16:creationId xmlns:a16="http://schemas.microsoft.com/office/drawing/2014/main" id="{1536C2CA-E6BB-4CDC-9447-1A3C56C3D4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747" y="2201788"/>
            <a:ext cx="3305931" cy="4303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603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E56489-7958-43DD-B4B3-417345CCB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Русско-Японская война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8FA96F-0E7E-4A75-A73C-64E2C3A6C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6303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1900" b="0" i="0" dirty="0">
                <a:effectLst/>
                <a:latin typeface="tahoma" panose="020B0604030504040204" pitchFamily="34" charset="0"/>
              </a:rPr>
              <a:t>В 1903 году Роман Исидорович был назначен командиром 7-й Восточно-Сибирской стрелковой бригады, развернутой в 1904 </a:t>
            </a:r>
            <a:r>
              <a:rPr lang="ru-RU" sz="1900" b="0" i="0" dirty="0" err="1">
                <a:effectLst/>
                <a:latin typeface="tahoma" panose="020B0604030504040204" pitchFamily="34" charset="0"/>
              </a:rPr>
              <a:t>годув</a:t>
            </a:r>
            <a:r>
              <a:rPr lang="ru-RU" sz="1900" b="0" i="0" dirty="0">
                <a:effectLst/>
                <a:latin typeface="tahoma" panose="020B0604030504040204" pitchFamily="34" charset="0"/>
              </a:rPr>
              <a:t> дивизию в Порт-Артуре. В начале русско-японской войны Кондратенко был назначен начальником обороны сухопутного фронта этой крепости и своей неутомимой энергией, организаторскими способностями, личной храбростью и глубокими познаниями в инженерном деле сыграл решающую роль во время обороны Порт-Артура. Вместе с вице-адмиралом </a:t>
            </a:r>
            <a:r>
              <a:rPr lang="ru-RU" sz="1900" b="0" i="0" dirty="0">
                <a:effectLst/>
                <a:latin typeface="tahoma" panose="020B0604030504040204" pitchFamily="34" charset="0"/>
                <a:hlinkClick r:id="rId2" tooltip="Биография флотоводца и океаногрофа Степана Осиповича  Макар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Макаровым</a:t>
            </a:r>
            <a:r>
              <a:rPr lang="ru-RU" sz="1900" b="0" i="0" dirty="0">
                <a:effectLst/>
                <a:latin typeface="tahoma" panose="020B0604030504040204" pitchFamily="34" charset="0"/>
              </a:rPr>
              <a:t> он стал основной обороной.</a:t>
            </a:r>
          </a:p>
          <a:p>
            <a:pPr algn="just"/>
            <a:r>
              <a:rPr lang="ru-RU" sz="1900" b="0" i="0" dirty="0">
                <a:effectLst/>
                <a:latin typeface="tahoma" panose="020B0604030504040204" pitchFamily="34" charset="0"/>
              </a:rPr>
              <a:t>Под руководством Романа Кондратенко фактически заново создавалась система инженерных сооружений (две оборонительные линии). В осажденном городе было налажено производство ручных гранат, круглых мин, которые скатывались с гор на штурмующие колонны противника, были изобретены и применялись минометы, электризованные проволочные заграждения и другие новые технические средства. По его настоянию во время ночных боев широко использовались прожекторы, снятые с судов, а также фугасы, велась минная война под землей.</a:t>
            </a:r>
          </a:p>
          <a:p>
            <a:pPr algn="just"/>
            <a:r>
              <a:rPr lang="ru-RU" sz="1900" b="0" i="0" dirty="0">
                <a:effectLst/>
                <a:latin typeface="tahoma" panose="020B0604030504040204" pitchFamily="34" charset="0"/>
              </a:rPr>
              <a:t>Кондратенко настоял на необходимости обороны (вопреки директиве Алексея Николаевича Куропаткина не оборонять) на узкой позиции перешейка в 20 км от Порт-Артура, строительство укреплений на котором началось лишь с началом военных действий. Удержание этой позиции русскими частями задержало японцев и отсрочило на месяц осаду крепости.</a:t>
            </a:r>
          </a:p>
          <a:p>
            <a:pPr algn="just"/>
            <a:r>
              <a:rPr lang="ru-RU" sz="1900" b="0" i="0" dirty="0">
                <a:effectLst/>
                <a:latin typeface="tahoma" panose="020B0604030504040204" pitchFamily="34" charset="0"/>
              </a:rPr>
              <a:t>Умело руководил отражением четырех японских штурмов Порт-Артура, удачно располагал артиллерию и резервы на участках вероятных прорывов обороны, своевременно укреплял и возводил на этих участках дополнительные инженерные сооружения. Лично вдохновлял солдат и офицеров во время боев своим примером, чем завоевал подлинный авторитет.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4790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CB5353-4851-4A21-B4D9-584293E5C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>
                <a:effectLst/>
                <a:latin typeface="tahoma" panose="020B0604030504040204" pitchFamily="34" charset="0"/>
              </a:rPr>
              <a:t>Орден Святого Станислава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FA91BD-6F33-4EB4-A7E2-169055A44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124" y="2251414"/>
            <a:ext cx="2455986" cy="4234843"/>
          </a:xfrm>
        </p:spPr>
        <p:txBody>
          <a:bodyPr/>
          <a:lstStyle/>
          <a:p>
            <a:r>
              <a:rPr lang="ru-RU" dirty="0"/>
              <a:t>В 1884 Роман Кондратенко был </a:t>
            </a:r>
            <a:r>
              <a:rPr lang="ru-RU" dirty="0" err="1"/>
              <a:t>удастоен</a:t>
            </a:r>
            <a:r>
              <a:rPr lang="ru-RU" dirty="0"/>
              <a:t> ордена Святого Станислава 3-ей степени. Позже, в 1892 году получил орден Святого Николая 2-ой степени.</a:t>
            </a:r>
          </a:p>
        </p:txBody>
      </p:sp>
      <p:pic>
        <p:nvPicPr>
          <p:cNvPr id="3076" name="Picture 4" descr="Орден Святого Станислава 2 степени">
            <a:extLst>
              <a:ext uri="{FF2B5EF4-FFF2-40B4-BE49-F238E27FC236}">
                <a16:creationId xmlns:a16="http://schemas.microsoft.com/office/drawing/2014/main" id="{71753879-E873-4F32-ABC7-3D7A7E75CC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4882" y="2108960"/>
            <a:ext cx="2709300" cy="4234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Орден Святого Станислава 3 степени">
            <a:extLst>
              <a:ext uri="{FF2B5EF4-FFF2-40B4-BE49-F238E27FC236}">
                <a16:creationId xmlns:a16="http://schemas.microsoft.com/office/drawing/2014/main" id="{C282829D-A7A0-461D-9330-797B98F66B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252" y="2535455"/>
            <a:ext cx="3170488" cy="3381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4838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A3505C-F865-4B06-884B-1C168F493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>
                <a:effectLst/>
                <a:latin typeface="tahoma" panose="020B0604030504040204" pitchFamily="34" charset="0"/>
              </a:rPr>
              <a:t>Орден Святой Анны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13ECB7-FE7E-4AAE-8306-624582755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2814909" cy="4457034"/>
          </a:xfrm>
        </p:spPr>
        <p:txBody>
          <a:bodyPr/>
          <a:lstStyle/>
          <a:p>
            <a:r>
              <a:rPr lang="ru-RU" dirty="0"/>
              <a:t>В 1889 году Роману Исидоровичу был вручен орден Святой Анны 3-ей степени, а позже, в 1895 получил и орден Святой Анны 2-ой степени.</a:t>
            </a:r>
          </a:p>
        </p:txBody>
      </p:sp>
      <p:pic>
        <p:nvPicPr>
          <p:cNvPr id="4098" name="Picture 2" descr="Орден Святой Анны 3 степени">
            <a:extLst>
              <a:ext uri="{FF2B5EF4-FFF2-40B4-BE49-F238E27FC236}">
                <a16:creationId xmlns:a16="http://schemas.microsoft.com/office/drawing/2014/main" id="{5DAA78D9-0CBB-4F20-874E-37BBBF0E0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2195" y="2097137"/>
            <a:ext cx="3681011" cy="432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Орден Святой Анны 2 степени">
            <a:extLst>
              <a:ext uri="{FF2B5EF4-FFF2-40B4-BE49-F238E27FC236}">
                <a16:creationId xmlns:a16="http://schemas.microsoft.com/office/drawing/2014/main" id="{5990DBEF-2602-45AB-BC44-E6E54E8FF0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86"/>
          <a:stretch/>
        </p:blipFill>
        <p:spPr bwMode="auto">
          <a:xfrm>
            <a:off x="7830170" y="2108698"/>
            <a:ext cx="3826293" cy="431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2442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22B6D-E791-476F-9AAD-4BBDBA123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>
                <a:effectLst/>
                <a:latin typeface="tahoma" panose="020B0604030504040204" pitchFamily="34" charset="0"/>
              </a:rPr>
              <a:t>Орден Святого Владимира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34B46E-9BE9-4C73-B4F7-D5B2D3BD3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2" y="2336873"/>
            <a:ext cx="2455986" cy="4337392"/>
          </a:xfrm>
        </p:spPr>
        <p:txBody>
          <a:bodyPr/>
          <a:lstStyle/>
          <a:p>
            <a:r>
              <a:rPr lang="ru-RU" dirty="0"/>
              <a:t>В 1898 получил орден Святого Владимира 4-ой степени. В последствии был </a:t>
            </a:r>
            <a:r>
              <a:rPr lang="ru-RU" dirty="0" err="1"/>
              <a:t>удастоен</a:t>
            </a:r>
            <a:r>
              <a:rPr lang="ru-RU" dirty="0"/>
              <a:t> в 1904 году ордена Святого Владимира 3-ей степени.</a:t>
            </a:r>
          </a:p>
        </p:txBody>
      </p:sp>
      <p:pic>
        <p:nvPicPr>
          <p:cNvPr id="5122" name="Picture 2" descr="Орден Святого Владимира 4 степени за выслугу лет">
            <a:extLst>
              <a:ext uri="{FF2B5EF4-FFF2-40B4-BE49-F238E27FC236}">
                <a16:creationId xmlns:a16="http://schemas.microsoft.com/office/drawing/2014/main" id="{99A05810-3EFB-4669-82F3-22FD043188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2075" y="2520607"/>
            <a:ext cx="3504343" cy="3969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Орден Святого Равноапостального Князя Владимира 3 степени бронза">
            <a:extLst>
              <a:ext uri="{FF2B5EF4-FFF2-40B4-BE49-F238E27FC236}">
                <a16:creationId xmlns:a16="http://schemas.microsoft.com/office/drawing/2014/main" id="{6B0530A6-EBC2-468B-B287-D2462ADF9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513" y="2205430"/>
            <a:ext cx="3115965" cy="446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6569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6E93B4-3D8B-4255-8BD8-F780E65A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>
                <a:effectLst/>
                <a:latin typeface="tahoma" panose="020B0604030504040204" pitchFamily="34" charset="0"/>
              </a:rPr>
              <a:t>Орден Святого Георгия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1892A2-E742-4A18-8A6D-7A9BB8226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2" y="2336872"/>
            <a:ext cx="2515806" cy="4243389"/>
          </a:xfrm>
        </p:spPr>
        <p:txBody>
          <a:bodyPr/>
          <a:lstStyle/>
          <a:p>
            <a:r>
              <a:rPr lang="ru-RU" dirty="0"/>
              <a:t>В 1904 году был </a:t>
            </a:r>
            <a:r>
              <a:rPr lang="ru-RU" dirty="0" err="1"/>
              <a:t>удастоен</a:t>
            </a:r>
            <a:r>
              <a:rPr lang="ru-RU" dirty="0"/>
              <a:t> ордена </a:t>
            </a:r>
            <a:r>
              <a:rPr lang="ru-RU" b="0" i="0" dirty="0">
                <a:effectLst/>
                <a:latin typeface="tahoma" panose="020B0604030504040204" pitchFamily="34" charset="0"/>
              </a:rPr>
              <a:t>Святого Георгия 4-ой степени, позже в этом же году получил и орден Святого Георгия 3-ей степени.</a:t>
            </a:r>
            <a:endParaRPr lang="ru-RU" dirty="0"/>
          </a:p>
        </p:txBody>
      </p:sp>
      <p:pic>
        <p:nvPicPr>
          <p:cNvPr id="6146" name="Picture 2" descr="Цена Орден Св. Великомученика и Победоносца Георгия 4 степени (бронза)">
            <a:extLst>
              <a:ext uri="{FF2B5EF4-FFF2-40B4-BE49-F238E27FC236}">
                <a16:creationId xmlns:a16="http://schemas.microsoft.com/office/drawing/2014/main" id="{DAE70111-445F-4A0D-9354-4057F2B39F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008" y="2248856"/>
            <a:ext cx="3120432" cy="441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Орден Святого Великомученика и Победоносца Георгия 3-й степени">
            <a:extLst>
              <a:ext uri="{FF2B5EF4-FFF2-40B4-BE49-F238E27FC236}">
                <a16:creationId xmlns:a16="http://schemas.microsoft.com/office/drawing/2014/main" id="{EA18910D-50AE-443F-A294-FFE27E332C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186" y="2268084"/>
            <a:ext cx="3120432" cy="4437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2775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18AB98-C895-41C4-A3EB-71D02D394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Гибель Кондратенко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1C05F4-D18C-4112-8A8B-05C89322E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745547" cy="4337392"/>
          </a:xfrm>
        </p:spPr>
        <p:txBody>
          <a:bodyPr>
            <a:normAutofit/>
          </a:bodyPr>
          <a:lstStyle/>
          <a:p>
            <a:pPr algn="just"/>
            <a:r>
              <a:rPr lang="ru-RU" sz="1800" b="1" i="0" dirty="0">
                <a:effectLst/>
                <a:latin typeface="tahoma" panose="020B0604030504040204" pitchFamily="34" charset="0"/>
              </a:rPr>
              <a:t>Роман Исидорович Кондратенко погиб</a:t>
            </a:r>
            <a:r>
              <a:rPr lang="ru-RU" sz="1800" b="0" i="0" dirty="0">
                <a:effectLst/>
                <a:latin typeface="tahoma" panose="020B0604030504040204" pitchFamily="34" charset="0"/>
              </a:rPr>
              <a:t> </a:t>
            </a:r>
            <a:r>
              <a:rPr lang="ru-RU" sz="1800" b="0" i="0" dirty="0">
                <a:effectLst/>
                <a:latin typeface="tahoma" panose="020B0604030504040204" pitchFamily="34" charset="0"/>
                <a:hlinkClick r:id="rId2" tooltip="Исторические события 15 декабр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 декабря</a:t>
            </a:r>
            <a:r>
              <a:rPr lang="ru-RU" sz="1800" b="0" i="0" dirty="0">
                <a:effectLst/>
                <a:latin typeface="tahoma" panose="020B0604030504040204" pitchFamily="34" charset="0"/>
              </a:rPr>
              <a:t> (</a:t>
            </a:r>
            <a:r>
              <a:rPr lang="ru-RU" sz="1800" b="0" i="0" dirty="0">
                <a:effectLst/>
                <a:latin typeface="tahoma" panose="020B0604030504040204" pitchFamily="34" charset="0"/>
                <a:hlinkClick r:id="rId3" tooltip="Приметы 2 декабр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15 декабря</a:t>
            </a:r>
            <a:r>
              <a:rPr lang="ru-RU" sz="1800" b="0" i="0" dirty="0">
                <a:effectLst/>
                <a:latin typeface="tahoma" panose="020B0604030504040204" pitchFamily="34" charset="0"/>
              </a:rPr>
              <a:t> по новому стилю) 1904 года в Порт-Артуре во время раздачи наград отличившимся в каземате одного из фортов, с группой офицеров в результате прямого попадания артиллерийского снаряда. С гибелью самого стойкого защитника Порт-Артура исчез нравственный стержень, цементировавший волю командования крепости, еще способной сопротивляться и сдерживать силы врага. </a:t>
            </a:r>
            <a:r>
              <a:rPr lang="ru-RU" sz="1800" b="0" i="0" dirty="0">
                <a:effectLst/>
                <a:latin typeface="tahoma" panose="020B0604030504040204" pitchFamily="34" charset="0"/>
                <a:hlinkClick r:id="rId4" tooltip="Великие события 20 декабр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 декабря</a:t>
            </a:r>
            <a:r>
              <a:rPr lang="ru-RU" sz="1800" b="0" i="0" dirty="0">
                <a:effectLst/>
                <a:latin typeface="tahoma" panose="020B0604030504040204" pitchFamily="34" charset="0"/>
              </a:rPr>
              <a:t> старшие начальники генерал </a:t>
            </a:r>
            <a:r>
              <a:rPr lang="ru-RU" sz="1800" b="0" i="0" dirty="0" err="1">
                <a:effectLst/>
                <a:latin typeface="tahoma" panose="020B0604030504040204" pitchFamily="34" charset="0"/>
              </a:rPr>
              <a:t>Стессель</a:t>
            </a:r>
            <a:r>
              <a:rPr lang="ru-RU" sz="1800" b="0" i="0" dirty="0">
                <a:effectLst/>
                <a:latin typeface="tahoma" panose="020B0604030504040204" pitchFamily="34" charset="0"/>
              </a:rPr>
              <a:t> и сменивший Кондратенко генерал Фок с подозрительной поспешностью сдали город японцам.</a:t>
            </a:r>
          </a:p>
          <a:p>
            <a:pPr algn="just"/>
            <a:r>
              <a:rPr lang="ru-RU" sz="1800" b="0" i="0" dirty="0">
                <a:effectLst/>
                <a:latin typeface="tahoma" panose="020B0604030504040204" pitchFamily="34" charset="0"/>
              </a:rPr>
              <a:t>Роман Исидорович был посмертно произведен в генерал-лейтенанты. Его прах, первоначально захороненный у батареи Плоского мыса, впоследствии был перевезен на родину и погребен в Петербурге в </a:t>
            </a:r>
            <a:r>
              <a:rPr lang="ru-RU" sz="1800" b="0" i="0" dirty="0">
                <a:effectLst/>
                <a:latin typeface="tahoma" panose="020B0604030504040204" pitchFamily="34" charset="0"/>
                <a:hlinkClick r:id="rId5" tooltip="Биография Александра Невского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Александро-Невской</a:t>
            </a:r>
            <a:r>
              <a:rPr lang="ru-RU" sz="1800" b="0" i="0" dirty="0">
                <a:effectLst/>
                <a:latin typeface="tahoma" panose="020B0604030504040204" pitchFamily="34" charset="0"/>
              </a:rPr>
              <a:t> лавре. На его могиле впоследствии был поставлен величественный мраморный памятник. Обелиски в память павшего героя Порт-Артура были поставлены в Николаевском инженерном училище, в </a:t>
            </a:r>
            <a:r>
              <a:rPr lang="ru-RU" sz="1800" b="0" i="0" dirty="0" err="1">
                <a:effectLst/>
                <a:latin typeface="tahoma" panose="020B0604030504040204" pitchFamily="34" charset="0"/>
              </a:rPr>
              <a:t>Сувалках</a:t>
            </a:r>
            <a:r>
              <a:rPr lang="ru-RU" sz="1800" b="0" i="0" dirty="0">
                <a:effectLst/>
                <a:latin typeface="tahoma" panose="020B0604030504040204" pitchFamily="34" charset="0"/>
              </a:rPr>
              <a:t> (в 20-м стрелковом полку) и в Полоцком кадетском корпусе.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5345466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43</TotalTime>
  <Words>693</Words>
  <Application>Microsoft Office PowerPoint</Application>
  <PresentationFormat>Широкоэкранный</PresentationFormat>
  <Paragraphs>26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Arial</vt:lpstr>
      <vt:lpstr>Roboto</vt:lpstr>
      <vt:lpstr>tahoma</vt:lpstr>
      <vt:lpstr>Trebuchet MS</vt:lpstr>
      <vt:lpstr>Берлин</vt:lpstr>
      <vt:lpstr>Роман Исидорович  Кондратенко</vt:lpstr>
      <vt:lpstr>Детство</vt:lpstr>
      <vt:lpstr>Молодые годы</vt:lpstr>
      <vt:lpstr>Русско-Японская война</vt:lpstr>
      <vt:lpstr>Орден Святого Станислава</vt:lpstr>
      <vt:lpstr>Орден Святой Анны</vt:lpstr>
      <vt:lpstr>Орден Святого Владимира</vt:lpstr>
      <vt:lpstr>Орден Святого Георгия</vt:lpstr>
      <vt:lpstr>Гибель Кондратенко</vt:lpstr>
      <vt:lpstr>Памятник в Полоцке</vt:lpstr>
      <vt:lpstr>Жить, идти вперед, добиваться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Роман Исидорович  Кандратенко</dc:title>
  <dc:creator>Пользователь</dc:creator>
  <cp:lastModifiedBy>Ирина Недокунева</cp:lastModifiedBy>
  <cp:revision>7</cp:revision>
  <dcterms:created xsi:type="dcterms:W3CDTF">2024-02-29T17:01:34Z</dcterms:created>
  <dcterms:modified xsi:type="dcterms:W3CDTF">2024-03-05T19:25:12Z</dcterms:modified>
</cp:coreProperties>
</file>