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</p:sldMasterIdLst>
  <p:notesMasterIdLst>
    <p:notesMasterId r:id="rId25"/>
  </p:notesMasterIdLst>
  <p:sldIdLst>
    <p:sldId id="256" r:id="rId2"/>
    <p:sldId id="258" r:id="rId3"/>
    <p:sldId id="283" r:id="rId4"/>
    <p:sldId id="262" r:id="rId5"/>
    <p:sldId id="263" r:id="rId6"/>
    <p:sldId id="261" r:id="rId7"/>
    <p:sldId id="264" r:id="rId8"/>
    <p:sldId id="257" r:id="rId9"/>
    <p:sldId id="260" r:id="rId10"/>
    <p:sldId id="268" r:id="rId11"/>
    <p:sldId id="269" r:id="rId12"/>
    <p:sldId id="271" r:id="rId13"/>
    <p:sldId id="273" r:id="rId14"/>
    <p:sldId id="274" r:id="rId15"/>
    <p:sldId id="275" r:id="rId16"/>
    <p:sldId id="276" r:id="rId17"/>
    <p:sldId id="277" r:id="rId18"/>
    <p:sldId id="284" r:id="rId19"/>
    <p:sldId id="285" r:id="rId20"/>
    <p:sldId id="278" r:id="rId21"/>
    <p:sldId id="279" r:id="rId22"/>
    <p:sldId id="280" r:id="rId23"/>
    <p:sldId id="282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6" autoAdjust="0"/>
    <p:restoredTop sz="94660"/>
  </p:normalViewPr>
  <p:slideViewPr>
    <p:cSldViewPr snapToGrid="0">
      <p:cViewPr varScale="1">
        <p:scale>
          <a:sx n="86" d="100"/>
          <a:sy n="86" d="100"/>
        </p:scale>
        <p:origin x="33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BY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CB8D16-D557-4A80-AD74-A3EBA6FAB7F4}" type="datetimeFigureOut">
              <a:rPr lang="ru-BY" smtClean="0"/>
              <a:t>27.01.2022</a:t>
            </a:fld>
            <a:endParaRPr lang="ru-BY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BY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58AB35-39D0-429E-8BED-D572BB09C5C1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505897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c6f80d1f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c6f80d1f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9d47cfa75d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9d47cfa75d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9d47cfa75d_3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9d47cfa75d_3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c6f80d1ff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c6f80d1ff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9d47cfa75d_3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9d47cfa75d_3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c6f80d1ff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c6f80d1ff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c6f80d1ff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c6f80d1ff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9d47cfa75d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9d47cfa75d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c6f80d1ff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c6f80d1ff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9d47cfa75d_3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9d47cfa75d_3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9d47cfa75d_3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9d47cfa75d_3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c6f80d1ff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c6f80d1ff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ADE58-8A28-48DF-92C5-D7C5C6DA39A9}" type="datetimeFigureOut">
              <a:rPr lang="ru-BY" smtClean="0"/>
              <a:t>27.01.2022</a:t>
            </a:fld>
            <a:endParaRPr lang="ru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E54B5-5927-486F-8B37-374F1959A73F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102075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ADE58-8A28-48DF-92C5-D7C5C6DA39A9}" type="datetimeFigureOut">
              <a:rPr lang="ru-BY" smtClean="0"/>
              <a:t>27.01.2022</a:t>
            </a:fld>
            <a:endParaRPr lang="ru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E54B5-5927-486F-8B37-374F1959A73F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818265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ADE58-8A28-48DF-92C5-D7C5C6DA39A9}" type="datetimeFigureOut">
              <a:rPr lang="ru-BY" smtClean="0"/>
              <a:t>27.01.2022</a:t>
            </a:fld>
            <a:endParaRPr lang="ru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E54B5-5927-486F-8B37-374F1959A73F}" type="slidenum">
              <a:rPr lang="ru-BY" smtClean="0"/>
              <a:t>‹#›</a:t>
            </a:fld>
            <a:endParaRPr lang="ru-BY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54997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ADE58-8A28-48DF-92C5-D7C5C6DA39A9}" type="datetimeFigureOut">
              <a:rPr lang="ru-BY" smtClean="0"/>
              <a:t>27.01.2022</a:t>
            </a:fld>
            <a:endParaRPr lang="ru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E54B5-5927-486F-8B37-374F1959A73F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7892201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ADE58-8A28-48DF-92C5-D7C5C6DA39A9}" type="datetimeFigureOut">
              <a:rPr lang="ru-BY" smtClean="0"/>
              <a:t>27.01.2022</a:t>
            </a:fld>
            <a:endParaRPr lang="ru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E54B5-5927-486F-8B37-374F1959A73F}" type="slidenum">
              <a:rPr lang="ru-BY" smtClean="0"/>
              <a:t>‹#›</a:t>
            </a:fld>
            <a:endParaRPr lang="ru-BY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614544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ADE58-8A28-48DF-92C5-D7C5C6DA39A9}" type="datetimeFigureOut">
              <a:rPr lang="ru-BY" smtClean="0"/>
              <a:t>27.01.2022</a:t>
            </a:fld>
            <a:endParaRPr lang="ru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E54B5-5927-486F-8B37-374F1959A73F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4710909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ADE58-8A28-48DF-92C5-D7C5C6DA39A9}" type="datetimeFigureOut">
              <a:rPr lang="ru-BY" smtClean="0"/>
              <a:t>27.01.2022</a:t>
            </a:fld>
            <a:endParaRPr lang="ru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E54B5-5927-486F-8B37-374F1959A73F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0540173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ADE58-8A28-48DF-92C5-D7C5C6DA39A9}" type="datetimeFigureOut">
              <a:rPr lang="ru-BY" smtClean="0"/>
              <a:t>27.01.2022</a:t>
            </a:fld>
            <a:endParaRPr lang="ru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E54B5-5927-486F-8B37-374F1959A73F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7515400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415600" y="496667"/>
            <a:ext cx="11360800" cy="97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415600" y="1958433"/>
            <a:ext cx="11360800" cy="41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6466308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 txBox="1">
            <a:spLocks noGrp="1"/>
          </p:cNvSpPr>
          <p:nvPr>
            <p:ph type="title"/>
          </p:nvPr>
        </p:nvSpPr>
        <p:spPr>
          <a:xfrm>
            <a:off x="415600" y="8424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1"/>
          </p:nvPr>
        </p:nvSpPr>
        <p:spPr>
          <a:xfrm>
            <a:off x="415600" y="2157605"/>
            <a:ext cx="3744000" cy="3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8487256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2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653667" y="705200"/>
            <a:ext cx="7570800" cy="5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7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7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7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7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7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7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7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7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7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666786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ADE58-8A28-48DF-92C5-D7C5C6DA39A9}" type="datetimeFigureOut">
              <a:rPr lang="ru-BY" smtClean="0"/>
              <a:t>27.01.2022</a:t>
            </a:fld>
            <a:endParaRPr lang="ru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E54B5-5927-486F-8B37-374F1959A73F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908403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ADE58-8A28-48DF-92C5-D7C5C6DA39A9}" type="datetimeFigureOut">
              <a:rPr lang="ru-BY" smtClean="0"/>
              <a:t>27.01.2022</a:t>
            </a:fld>
            <a:endParaRPr lang="ru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E54B5-5927-486F-8B37-374F1959A73F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560377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ADE58-8A28-48DF-92C5-D7C5C6DA39A9}" type="datetimeFigureOut">
              <a:rPr lang="ru-BY" smtClean="0"/>
              <a:t>27.01.2022</a:t>
            </a:fld>
            <a:endParaRPr lang="ru-B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E54B5-5927-486F-8B37-374F1959A73F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213077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ADE58-8A28-48DF-92C5-D7C5C6DA39A9}" type="datetimeFigureOut">
              <a:rPr lang="ru-BY" smtClean="0"/>
              <a:t>27.01.2022</a:t>
            </a:fld>
            <a:endParaRPr lang="ru-B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E54B5-5927-486F-8B37-374F1959A73F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107797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ADE58-8A28-48DF-92C5-D7C5C6DA39A9}" type="datetimeFigureOut">
              <a:rPr lang="ru-BY" smtClean="0"/>
              <a:t>27.01.2022</a:t>
            </a:fld>
            <a:endParaRPr lang="ru-B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E54B5-5927-486F-8B37-374F1959A73F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379611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ADE58-8A28-48DF-92C5-D7C5C6DA39A9}" type="datetimeFigureOut">
              <a:rPr lang="ru-BY" smtClean="0"/>
              <a:t>27.01.2022</a:t>
            </a:fld>
            <a:endParaRPr lang="ru-B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E54B5-5927-486F-8B37-374F1959A73F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324196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ADE58-8A28-48DF-92C5-D7C5C6DA39A9}" type="datetimeFigureOut">
              <a:rPr lang="ru-BY" smtClean="0"/>
              <a:t>27.01.2022</a:t>
            </a:fld>
            <a:endParaRPr lang="ru-B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E54B5-5927-486F-8B37-374F1959A73F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068428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ADE58-8A28-48DF-92C5-D7C5C6DA39A9}" type="datetimeFigureOut">
              <a:rPr lang="ru-BY" smtClean="0"/>
              <a:t>27.01.2022</a:t>
            </a:fld>
            <a:endParaRPr lang="ru-B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E54B5-5927-486F-8B37-374F1959A73F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143240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2ADE58-8A28-48DF-92C5-D7C5C6DA39A9}" type="datetimeFigureOut">
              <a:rPr lang="ru-BY" smtClean="0"/>
              <a:t>27.01.2022</a:t>
            </a:fld>
            <a:endParaRPr lang="ru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72E54B5-5927-486F-8B37-374F1959A73F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261097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5" r:id="rId18"/>
    <p:sldLayoutId id="2147483686" r:id="rId19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E0BDFC-17E1-4F53-849C-D14EE20D0D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4812" y="380676"/>
            <a:ext cx="8128986" cy="2799749"/>
          </a:xfrm>
        </p:spPr>
        <p:txBody>
          <a:bodyPr>
            <a:normAutofit fontScale="90000"/>
          </a:bodyPr>
          <a:lstStyle/>
          <a:p>
            <a:r>
              <a:rPr lang="be-BY" dirty="0"/>
              <a:t> </a:t>
            </a:r>
            <a:r>
              <a:rPr lang="be-BY" sz="5300" dirty="0">
                <a:solidFill>
                  <a:srgbClr val="7030A0"/>
                </a:solidFill>
                <a:latin typeface="Georgia" panose="02040502050405020303" pitchFamily="18" charset="0"/>
              </a:rPr>
              <a:t>ИНДИВИДУАЛЬНЫЙ </a:t>
            </a:r>
            <a:br>
              <a:rPr lang="be-BY" sz="5300" dirty="0">
                <a:solidFill>
                  <a:srgbClr val="7030A0"/>
                </a:solidFill>
                <a:latin typeface="Georgia" panose="02040502050405020303" pitchFamily="18" charset="0"/>
              </a:rPr>
            </a:br>
            <a:r>
              <a:rPr lang="be-BY" sz="5300" dirty="0">
                <a:solidFill>
                  <a:srgbClr val="7030A0"/>
                </a:solidFill>
                <a:latin typeface="Georgia" panose="02040502050405020303" pitchFamily="18" charset="0"/>
              </a:rPr>
              <a:t>ДНЕВН</a:t>
            </a:r>
            <a:r>
              <a:rPr lang="ru-RU" sz="5300" dirty="0">
                <a:solidFill>
                  <a:srgbClr val="7030A0"/>
                </a:solidFill>
                <a:latin typeface="Georgia" panose="02040502050405020303" pitchFamily="18" charset="0"/>
              </a:rPr>
              <a:t>ИК ПЕДАГОГИЧЕСКОГО САМООБРАЗОВАНИЯ</a:t>
            </a:r>
            <a:endParaRPr lang="ru-BY" sz="5300" dirty="0">
              <a:solidFill>
                <a:srgbClr val="7030A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4D99A78-9ED2-452C-868C-A710CFFE30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50027" y="4412203"/>
            <a:ext cx="2216458" cy="623656"/>
          </a:xfrm>
          <a:ln>
            <a:noFill/>
          </a:ln>
        </p:spPr>
        <p:txBody>
          <a:bodyPr>
            <a:normAutofit lnSpcReduction="10000"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макет</a:t>
            </a:r>
            <a:endParaRPr lang="ru-BY" sz="3600" b="1" dirty="0">
              <a:solidFill>
                <a:srgbClr val="00206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DC00DA-7680-4E60-B19E-529BC104CC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77" y="3677575"/>
            <a:ext cx="4467410" cy="29782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0C1DF2-ABA5-4236-8760-2AC7A9924907}"/>
              </a:ext>
            </a:extLst>
          </p:cNvPr>
          <p:cNvSpPr txBox="1"/>
          <p:nvPr/>
        </p:nvSpPr>
        <p:spPr>
          <a:xfrm>
            <a:off x="7146524" y="5699464"/>
            <a:ext cx="46163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Творческая группа учителей ГУО «Средняя школа № 18 имени Евфросинии Полоцкой </a:t>
            </a:r>
            <a:r>
              <a:rPr lang="ru-RU" dirty="0" err="1"/>
              <a:t>г.Полоцка</a:t>
            </a:r>
            <a:r>
              <a:rPr lang="ru-RU" dirty="0"/>
              <a:t>»</a:t>
            </a:r>
            <a:endParaRPr lang="ru-BY" dirty="0"/>
          </a:p>
        </p:txBody>
      </p:sp>
    </p:spTree>
    <p:extLst>
      <p:ext uri="{BB962C8B-B14F-4D97-AF65-F5344CB8AC3E}">
        <p14:creationId xmlns:p14="http://schemas.microsoft.com/office/powerpoint/2010/main" val="36300736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2" name="Google Shape;82;p16"/>
          <p:cNvCxnSpPr/>
          <p:nvPr/>
        </p:nvCxnSpPr>
        <p:spPr>
          <a:xfrm>
            <a:off x="-9167" y="3867600"/>
            <a:ext cx="12201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3" name="Google Shape;83;p16"/>
          <p:cNvSpPr txBox="1">
            <a:spLocks noGrp="1"/>
          </p:cNvSpPr>
          <p:nvPr>
            <p:ph type="title"/>
          </p:nvPr>
        </p:nvSpPr>
        <p:spPr>
          <a:xfrm>
            <a:off x="69366" y="150433"/>
            <a:ext cx="2228271" cy="2071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>
              <a:spcBef>
                <a:spcPts val="0"/>
              </a:spcBef>
            </a:pPr>
            <a:endParaRPr dirty="0"/>
          </a:p>
          <a:p>
            <a:pPr>
              <a:spcBef>
                <a:spcPts val="0"/>
              </a:spcBef>
            </a:pPr>
            <a:r>
              <a:rPr lang="ru" dirty="0"/>
              <a:t>Знания и </a:t>
            </a:r>
            <a:endParaRPr dirty="0"/>
          </a:p>
          <a:p>
            <a:pPr>
              <a:spcBef>
                <a:spcPts val="0"/>
              </a:spcBef>
            </a:pPr>
            <a:r>
              <a:rPr lang="ru" dirty="0"/>
              <a:t>навыки </a:t>
            </a:r>
            <a:endParaRPr dirty="0"/>
          </a:p>
        </p:txBody>
      </p:sp>
      <p:sp>
        <p:nvSpPr>
          <p:cNvPr id="84" name="Google Shape;84;p16"/>
          <p:cNvSpPr/>
          <p:nvPr/>
        </p:nvSpPr>
        <p:spPr>
          <a:xfrm>
            <a:off x="159800" y="2870333"/>
            <a:ext cx="2174800" cy="1884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5" name="Google Shape;85;p16"/>
          <p:cNvSpPr txBox="1"/>
          <p:nvPr/>
        </p:nvSpPr>
        <p:spPr>
          <a:xfrm>
            <a:off x="160033" y="3462333"/>
            <a:ext cx="2174800" cy="8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ru" sz="2000" b="1">
                <a:solidFill>
                  <a:srgbClr val="11111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Экскурсовод</a:t>
            </a:r>
            <a:endParaRPr sz="2000" b="1">
              <a:solidFill>
                <a:srgbClr val="11111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86" name="Google Shape;86;p16"/>
          <p:cNvSpPr/>
          <p:nvPr/>
        </p:nvSpPr>
        <p:spPr>
          <a:xfrm>
            <a:off x="2682829" y="1930020"/>
            <a:ext cx="3939600" cy="3939600"/>
          </a:xfrm>
          <a:prstGeom prst="ellipse">
            <a:avLst/>
          </a:prstGeom>
          <a:solidFill>
            <a:srgbClr val="EA99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7" name="Google Shape;87;p16"/>
          <p:cNvSpPr txBox="1"/>
          <p:nvPr/>
        </p:nvSpPr>
        <p:spPr>
          <a:xfrm>
            <a:off x="2830533" y="3462333"/>
            <a:ext cx="3730400" cy="9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ru" sz="3600" b="1">
                <a:solidFill>
                  <a:srgbClr val="11111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Учитель истории и общественных наук</a:t>
            </a:r>
            <a:endParaRPr sz="3600" b="1">
              <a:solidFill>
                <a:srgbClr val="11111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88" name="Google Shape;88;p16"/>
          <p:cNvSpPr/>
          <p:nvPr/>
        </p:nvSpPr>
        <p:spPr>
          <a:xfrm>
            <a:off x="6970435" y="2946920"/>
            <a:ext cx="2008800" cy="20088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9" name="Google Shape;89;p16"/>
          <p:cNvSpPr txBox="1"/>
          <p:nvPr/>
        </p:nvSpPr>
        <p:spPr>
          <a:xfrm>
            <a:off x="7056617" y="3546133"/>
            <a:ext cx="2008800" cy="8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ru" sz="2400" b="1">
                <a:latin typeface="Source Code Pro"/>
                <a:ea typeface="Source Code Pro"/>
                <a:cs typeface="Source Code Pro"/>
                <a:sym typeface="Source Code Pro"/>
              </a:rPr>
              <a:t>Активная оценка</a:t>
            </a:r>
            <a:endParaRPr sz="2400" b="1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90" name="Google Shape;90;p16"/>
          <p:cNvSpPr/>
          <p:nvPr/>
        </p:nvSpPr>
        <p:spPr>
          <a:xfrm>
            <a:off x="9327233" y="2587933"/>
            <a:ext cx="2690400" cy="2604000"/>
          </a:xfrm>
          <a:prstGeom prst="ellipse">
            <a:avLst/>
          </a:prstGeom>
          <a:solidFill>
            <a:srgbClr val="E0666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91" name="Google Shape;91;p16"/>
          <p:cNvSpPr txBox="1"/>
          <p:nvPr/>
        </p:nvSpPr>
        <p:spPr>
          <a:xfrm>
            <a:off x="9267633" y="3462333"/>
            <a:ext cx="2750000" cy="8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ru" sz="2000" b="1">
                <a:solidFill>
                  <a:srgbClr val="11111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Медиаграмотность</a:t>
            </a:r>
            <a:endParaRPr sz="2000" b="1">
              <a:solidFill>
                <a:srgbClr val="11111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92" name="Google Shape;92;p16"/>
          <p:cNvPicPr preferRelativeResize="0"/>
          <p:nvPr/>
        </p:nvPicPr>
        <p:blipFill rotWithShape="1">
          <a:blip r:embed="rId3">
            <a:alphaModFix/>
          </a:blip>
          <a:srcRect l="5802" t="3573" b="9044"/>
          <a:stretch/>
        </p:blipFill>
        <p:spPr>
          <a:xfrm rot="9977105">
            <a:off x="5696699" y="317238"/>
            <a:ext cx="2920293" cy="203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6"/>
          <p:cNvPicPr preferRelativeResize="0"/>
          <p:nvPr/>
        </p:nvPicPr>
        <p:blipFill rotWithShape="1">
          <a:blip r:embed="rId4">
            <a:alphaModFix/>
          </a:blip>
          <a:srcRect l="4751" t="2274" r="4742" b="9913"/>
          <a:stretch/>
        </p:blipFill>
        <p:spPr>
          <a:xfrm rot="10030023">
            <a:off x="9241735" y="4535832"/>
            <a:ext cx="2580131" cy="1877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6"/>
          <p:cNvPicPr preferRelativeResize="0"/>
          <p:nvPr/>
        </p:nvPicPr>
        <p:blipFill rotWithShape="1">
          <a:blip r:embed="rId5">
            <a:alphaModFix/>
          </a:blip>
          <a:srcRect t="-2867" b="8536"/>
          <a:stretch/>
        </p:blipFill>
        <p:spPr>
          <a:xfrm rot="10321235">
            <a:off x="7951328" y="631459"/>
            <a:ext cx="2970049" cy="2042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94501" y="4754333"/>
            <a:ext cx="2932735" cy="2071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6"/>
          <p:cNvPicPr preferRelativeResize="0"/>
          <p:nvPr/>
        </p:nvPicPr>
        <p:blipFill rotWithShape="1">
          <a:blip r:embed="rId7">
            <a:alphaModFix/>
          </a:blip>
          <a:srcRect l="4646" t="6900" r="3526" b="4861"/>
          <a:stretch/>
        </p:blipFill>
        <p:spPr>
          <a:xfrm rot="4704487">
            <a:off x="2041634" y="603701"/>
            <a:ext cx="2456900" cy="177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6"/>
          <p:cNvPicPr preferRelativeResize="0"/>
          <p:nvPr/>
        </p:nvPicPr>
        <p:blipFill rotWithShape="1">
          <a:blip r:embed="rId8">
            <a:alphaModFix/>
          </a:blip>
          <a:srcRect l="6929" t="16116" r="16920" b="9683"/>
          <a:stretch/>
        </p:blipFill>
        <p:spPr>
          <a:xfrm rot="10800000">
            <a:off x="310734" y="4864734"/>
            <a:ext cx="2024100" cy="14791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7"/>
          <p:cNvPicPr preferRelativeResize="0"/>
          <p:nvPr/>
        </p:nvPicPr>
        <p:blipFill rotWithShape="1">
          <a:blip r:embed="rId3">
            <a:alphaModFix/>
          </a:blip>
          <a:srcRect l="5037" t="5839" r="3379" b="5688"/>
          <a:stretch/>
        </p:blipFill>
        <p:spPr>
          <a:xfrm rot="10320163">
            <a:off x="7471769" y="2970823"/>
            <a:ext cx="4429495" cy="3209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7"/>
          <p:cNvPicPr preferRelativeResize="0"/>
          <p:nvPr/>
        </p:nvPicPr>
        <p:blipFill rotWithShape="1">
          <a:blip r:embed="rId4">
            <a:alphaModFix/>
          </a:blip>
          <a:srcRect l="7437" r="4231" b="7441"/>
          <a:stretch/>
        </p:blipFill>
        <p:spPr>
          <a:xfrm rot="10800000">
            <a:off x="4048201" y="236500"/>
            <a:ext cx="3938899" cy="309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7"/>
          <p:cNvPicPr preferRelativeResize="0"/>
          <p:nvPr/>
        </p:nvPicPr>
        <p:blipFill rotWithShape="1">
          <a:blip r:embed="rId5">
            <a:alphaModFix/>
          </a:blip>
          <a:srcRect l="3613" t="4300" r="2037" b="5916"/>
          <a:stretch/>
        </p:blipFill>
        <p:spPr>
          <a:xfrm rot="-10548644">
            <a:off x="337259" y="3108781"/>
            <a:ext cx="4916348" cy="31884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4" name="Google Shape;114;p19"/>
          <p:cNvCxnSpPr/>
          <p:nvPr/>
        </p:nvCxnSpPr>
        <p:spPr>
          <a:xfrm>
            <a:off x="577900" y="4965711"/>
            <a:ext cx="5188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5" name="Google Shape;115;p19"/>
          <p:cNvCxnSpPr/>
          <p:nvPr/>
        </p:nvCxnSpPr>
        <p:spPr>
          <a:xfrm>
            <a:off x="6588400" y="4965711"/>
            <a:ext cx="5188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6" name="Google Shape;116;p19"/>
          <p:cNvSpPr txBox="1">
            <a:spLocks noGrp="1"/>
          </p:cNvSpPr>
          <p:nvPr>
            <p:ph type="body" idx="4294967295"/>
          </p:nvPr>
        </p:nvSpPr>
        <p:spPr>
          <a:xfrm>
            <a:off x="0" y="4903788"/>
            <a:ext cx="5970588" cy="188436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2133"/>
              </a:spcAft>
              <a:buNone/>
            </a:pPr>
            <a:r>
              <a:rPr lang="ru" sz="1933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Внедрение модели формирования ценностно-смысловых компетенций  участников  образовательного процесса посредством организации духовно-просветительской работы  2014-2016 гг.</a:t>
            </a:r>
            <a:endParaRPr sz="1200" b="1" dirty="0">
              <a:solidFill>
                <a:srgbClr val="11111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19"/>
          <p:cNvSpPr txBox="1">
            <a:spLocks noGrp="1"/>
          </p:cNvSpPr>
          <p:nvPr>
            <p:ph type="body" idx="4294967295"/>
          </p:nvPr>
        </p:nvSpPr>
        <p:spPr>
          <a:xfrm>
            <a:off x="6559550" y="5029200"/>
            <a:ext cx="5632450" cy="158591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" sz="1933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Внедрение модели тьюторского сопровождения исследовательской деятельности учащихся посредством взаимодействия учреждений общего среднего и высшего образования» 2017-2020 гг.</a:t>
            </a:r>
            <a:endParaRPr sz="2933" b="1">
              <a:solidFill>
                <a:schemeClr val="accent3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18" name="Google Shape;11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767" y="2867001"/>
            <a:ext cx="2512432" cy="188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9"/>
          <p:cNvPicPr preferRelativeResize="0"/>
          <p:nvPr/>
        </p:nvPicPr>
        <p:blipFill rotWithShape="1">
          <a:blip r:embed="rId4">
            <a:alphaModFix/>
          </a:blip>
          <a:srcRect l="2267" b="29118"/>
          <a:stretch/>
        </p:blipFill>
        <p:spPr>
          <a:xfrm>
            <a:off x="499767" y="161734"/>
            <a:ext cx="5101968" cy="262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89301" y="2867001"/>
            <a:ext cx="2512435" cy="1884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9"/>
          <p:cNvPicPr preferRelativeResize="0"/>
          <p:nvPr/>
        </p:nvPicPr>
        <p:blipFill rotWithShape="1">
          <a:blip r:embed="rId6">
            <a:alphaModFix/>
          </a:blip>
          <a:srcRect l="5463" r="4681"/>
          <a:stretch/>
        </p:blipFill>
        <p:spPr>
          <a:xfrm>
            <a:off x="6802200" y="905522"/>
            <a:ext cx="5188000" cy="384581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2A4B82B8-C355-403B-B552-4F60FEF868A0}"/>
              </a:ext>
            </a:extLst>
          </p:cNvPr>
          <p:cNvSpPr txBox="1">
            <a:spLocks/>
          </p:cNvSpPr>
          <p:nvPr/>
        </p:nvSpPr>
        <p:spPr>
          <a:xfrm>
            <a:off x="4500979" y="175115"/>
            <a:ext cx="6086381" cy="51603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rmAutofit fontScale="55000" lnSpcReduction="20000"/>
          </a:bodyPr>
          <a:lstStyle>
            <a:lvl1pPr lvl="0" algn="ctr" defTabSz="4572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 kern="1200">
                <a:solidFill>
                  <a:schemeClr val="lt1"/>
                </a:solidFill>
                <a:latin typeface="+mj-lt"/>
                <a:ea typeface="+mj-ea"/>
                <a:cs typeface="+mj-cs"/>
              </a:defRPr>
            </a:lvl1pPr>
            <a:lvl2pPr lvl="1" algn="ctr" eaLnBrk="1" hangingPunct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eaLnBrk="1" hangingPunct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eaLnBrk="1" hangingPunct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eaLnBrk="1" hangingPunct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eaLnBrk="1" hangingPunct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eaLnBrk="1" hangingPunct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eaLnBrk="1" hangingPunct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eaLnBrk="1" hangingPunct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r>
              <a:rPr lang="ru-RU" dirty="0">
                <a:solidFill>
                  <a:srgbClr val="7030A0"/>
                </a:solidFill>
                <a:latin typeface="Georgia" panose="02040502050405020303" pitchFamily="18" charset="0"/>
              </a:rPr>
              <a:t> </a:t>
            </a:r>
            <a:r>
              <a:rPr lang="ru-RU" sz="3200" dirty="0">
                <a:solidFill>
                  <a:srgbClr val="7030A0"/>
                </a:solidFill>
                <a:latin typeface="Georgia" panose="02040502050405020303" pitchFamily="18" charset="0"/>
              </a:rPr>
              <a:t>РУКОВОДИТЕЛЬ ПРОЕКТОВ</a:t>
            </a:r>
            <a:endParaRPr lang="ru-BY" dirty="0">
              <a:solidFill>
                <a:srgbClr val="7030A0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1"/>
          <p:cNvSpPr txBox="1">
            <a:spLocks noGrp="1"/>
          </p:cNvSpPr>
          <p:nvPr>
            <p:ph type="title"/>
          </p:nvPr>
        </p:nvSpPr>
        <p:spPr>
          <a:xfrm>
            <a:off x="415600" y="291133"/>
            <a:ext cx="3744000" cy="922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ru"/>
              <a:t>Печатные работы</a:t>
            </a:r>
            <a:endParaRPr/>
          </a:p>
        </p:txBody>
      </p:sp>
      <p:sp>
        <p:nvSpPr>
          <p:cNvPr id="132" name="Google Shape;132;p21"/>
          <p:cNvSpPr txBox="1">
            <a:spLocks noGrp="1"/>
          </p:cNvSpPr>
          <p:nvPr>
            <p:ph type="body" idx="1"/>
          </p:nvPr>
        </p:nvSpPr>
        <p:spPr>
          <a:xfrm>
            <a:off x="415600" y="1293967"/>
            <a:ext cx="11456400" cy="4798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spcBef>
                <a:spcPts val="1600"/>
              </a:spcBef>
              <a:buNone/>
            </a:pPr>
            <a:r>
              <a:rPr lang="ru" sz="1733" b="1"/>
              <a:t>2012 год   </a:t>
            </a:r>
            <a:r>
              <a:rPr lang="ru" sz="1733"/>
              <a:t>управленческая деятельность</a:t>
            </a:r>
            <a:endParaRPr sz="1733"/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ru" sz="1733" b="1">
                <a:solidFill>
                  <a:srgbClr val="E06666"/>
                </a:solidFill>
              </a:rPr>
              <a:t>Доклад «Создание информационной образовательной среды в учреждении образования с целью воспитания духовно-нравственных и патриотических качеств личности учащихся и педагогов»</a:t>
            </a:r>
            <a:endParaRPr sz="1733" b="1">
              <a:solidFill>
                <a:srgbClr val="E06666"/>
              </a:solidFill>
            </a:endParaRPr>
          </a:p>
          <a:p>
            <a:pPr marL="0" indent="50799">
              <a:lnSpc>
                <a:spcPct val="100000"/>
              </a:lnSpc>
              <a:spcBef>
                <a:spcPts val="1600"/>
              </a:spcBef>
              <a:buNone/>
            </a:pPr>
            <a:r>
              <a:rPr lang="ru" sz="1733"/>
              <a:t>Сборник выступлений, Минск, 30 ноября – 1 декабря 2012 г. «Педагогические чтения «Уздеянне педагагічнага супольніцтва на развіцце беларускага  грамадства»</a:t>
            </a:r>
            <a:endParaRPr sz="1733"/>
          </a:p>
          <a:p>
            <a:pPr marL="0" indent="0">
              <a:lnSpc>
                <a:spcPct val="115000"/>
              </a:lnSpc>
              <a:spcBef>
                <a:spcPts val="1600"/>
              </a:spcBef>
              <a:buNone/>
            </a:pPr>
            <a:r>
              <a:rPr lang="ru" sz="1733" b="1"/>
              <a:t>2012 год </a:t>
            </a:r>
            <a:r>
              <a:rPr lang="ru"/>
              <a:t> </a:t>
            </a:r>
            <a:r>
              <a:rPr lang="ru" sz="1733"/>
              <a:t>управленческая деятельность</a:t>
            </a:r>
            <a:endParaRPr sz="1733"/>
          </a:p>
          <a:p>
            <a:pPr marL="0" indent="50799">
              <a:lnSpc>
                <a:spcPct val="115000"/>
              </a:lnSpc>
              <a:buNone/>
            </a:pPr>
            <a:r>
              <a:rPr lang="ru" sz="1733" b="1">
                <a:solidFill>
                  <a:srgbClr val="E06666"/>
                </a:solidFill>
              </a:rPr>
              <a:t>Доклад «Совершенствование профессиональных компетенций педагогов</a:t>
            </a:r>
            <a:endParaRPr sz="1733" b="1">
              <a:solidFill>
                <a:srgbClr val="E06666"/>
              </a:solidFill>
            </a:endParaRPr>
          </a:p>
          <a:p>
            <a:pPr marL="0" indent="50799">
              <a:lnSpc>
                <a:spcPct val="115000"/>
              </a:lnSpc>
              <a:buNone/>
            </a:pPr>
            <a:r>
              <a:rPr lang="ru" sz="1733" b="1">
                <a:solidFill>
                  <a:srgbClr val="E06666"/>
                </a:solidFill>
              </a:rPr>
              <a:t>в процессе работы над единой методической темой школы»</a:t>
            </a:r>
            <a:endParaRPr sz="1733" b="1">
              <a:solidFill>
                <a:srgbClr val="E06666"/>
              </a:solidFill>
            </a:endParaRPr>
          </a:p>
          <a:p>
            <a:pPr marL="0" indent="0">
              <a:lnSpc>
                <a:spcPct val="115000"/>
              </a:lnSpc>
              <a:buNone/>
            </a:pPr>
            <a:r>
              <a:rPr lang="ru" sz="1733"/>
              <a:t>Сборник научно-практической конференции «Региональная система управления качеством образования: теория, практика, перспективы»,  УО ВИРО</a:t>
            </a:r>
            <a:endParaRPr sz="1733"/>
          </a:p>
          <a:p>
            <a:pPr marL="0" indent="0">
              <a:lnSpc>
                <a:spcPct val="115000"/>
              </a:lnSpc>
              <a:buNone/>
            </a:pPr>
            <a:endParaRPr sz="1733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2"/>
          <p:cNvSpPr txBox="1">
            <a:spLocks noGrp="1"/>
          </p:cNvSpPr>
          <p:nvPr>
            <p:ph type="body" idx="1"/>
          </p:nvPr>
        </p:nvSpPr>
        <p:spPr>
          <a:xfrm>
            <a:off x="415600" y="214300"/>
            <a:ext cx="11236400" cy="5878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" sz="1733" b="1"/>
              <a:t>2016 год </a:t>
            </a:r>
            <a:r>
              <a:rPr lang="ru" sz="1733"/>
              <a:t>духовно-нравственное воспитание</a:t>
            </a:r>
            <a:endParaRPr sz="1733"/>
          </a:p>
          <a:p>
            <a:pPr marL="0" indent="0">
              <a:lnSpc>
                <a:spcPct val="100000"/>
              </a:lnSpc>
              <a:buNone/>
            </a:pPr>
            <a:r>
              <a:rPr lang="ru" sz="1733" b="1">
                <a:solidFill>
                  <a:srgbClr val="E06666"/>
                </a:solidFill>
              </a:rPr>
              <a:t>Доклад «Работа культурного просветительского центра «Продолжая дело Преподобной Евфросинии Полоцкой»  как фактор повышения духовно-нравственного потенциала участников образовательного процесса»</a:t>
            </a:r>
            <a:endParaRPr sz="1733" b="1">
              <a:solidFill>
                <a:srgbClr val="E06666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" sz="1733"/>
              <a:t>Международный проект «Святая Евфросиния – просветительница Руси, III этапа, Смоленск, сентябрь 2016 года</a:t>
            </a:r>
            <a:endParaRPr sz="1733"/>
          </a:p>
          <a:p>
            <a:pPr marL="0" indent="0">
              <a:lnSpc>
                <a:spcPct val="100000"/>
              </a:lnSpc>
              <a:buNone/>
            </a:pPr>
            <a:endParaRPr sz="1733"/>
          </a:p>
          <a:p>
            <a:pPr marL="0" indent="0">
              <a:lnSpc>
                <a:spcPct val="100000"/>
              </a:lnSpc>
              <a:buNone/>
            </a:pPr>
            <a:r>
              <a:rPr lang="ru" sz="1733" b="1"/>
              <a:t>2017 год </a:t>
            </a:r>
            <a:r>
              <a:rPr lang="ru" sz="1733"/>
              <a:t>духовно-нравственное воспитание</a:t>
            </a:r>
            <a:endParaRPr sz="1733" b="1"/>
          </a:p>
          <a:p>
            <a:pPr marL="0" indent="0">
              <a:lnSpc>
                <a:spcPct val="100000"/>
              </a:lnSpc>
              <a:buNone/>
            </a:pPr>
            <a:r>
              <a:rPr lang="ru" sz="1733" b="1">
                <a:solidFill>
                  <a:srgbClr val="E06666"/>
                </a:solidFill>
              </a:rPr>
              <a:t>Доклад «Дорогою добра (из опыта работы по православному краеведению)»</a:t>
            </a:r>
            <a:r>
              <a:rPr lang="ru" sz="1733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" sz="1733"/>
              <a:t>Выступление на заседании координационного совета по разработке и реализации совместных программ сотрудничества между органами государственного управления и Белорусской православной церковью. 9 ноября 2017, г.</a:t>
            </a:r>
            <a:r>
              <a:rPr lang="ru" sz="1733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" sz="1733"/>
              <a:t>Полоцк. </a:t>
            </a:r>
            <a:endParaRPr sz="1733"/>
          </a:p>
          <a:p>
            <a:pPr marL="0" indent="0">
              <a:lnSpc>
                <a:spcPct val="100000"/>
              </a:lnSpc>
              <a:buNone/>
            </a:pPr>
            <a:endParaRPr sz="1733"/>
          </a:p>
          <a:p>
            <a:pPr marL="0" indent="0">
              <a:lnSpc>
                <a:spcPct val="100000"/>
              </a:lnSpc>
              <a:buNone/>
            </a:pPr>
            <a:r>
              <a:rPr lang="ru" sz="1733" b="1"/>
              <a:t>2017 год </a:t>
            </a:r>
            <a:r>
              <a:rPr lang="ru" sz="1733"/>
              <a:t> методическая работа (опыт работы по инновации)</a:t>
            </a:r>
            <a:endParaRPr sz="1733"/>
          </a:p>
          <a:p>
            <a:pPr marL="0" indent="0">
              <a:lnSpc>
                <a:spcPct val="100000"/>
              </a:lnSpc>
              <a:buNone/>
            </a:pPr>
            <a:r>
              <a:rPr lang="ru" sz="1733" b="1">
                <a:solidFill>
                  <a:srgbClr val="E06666"/>
                </a:solidFill>
              </a:rPr>
              <a:t>Организация работы в школе в рамках инновационной деятельности «Внедрение модели формирования ценностно-смысловых компетенций участников образовательного процесса посредством организации духовно-просветительской работы»</a:t>
            </a:r>
            <a:endParaRPr sz="1733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" sz="1733"/>
              <a:t>2014/2017 уч. г., Витебск, ВОИРО, представление опыта работы УО  в рамках инновационной деятельности (защита проектов), 13.12.2017 г. семинар-практикум</a:t>
            </a:r>
            <a:endParaRPr sz="1733"/>
          </a:p>
          <a:p>
            <a:pPr marL="0" indent="0">
              <a:spcAft>
                <a:spcPts val="2133"/>
              </a:spcAft>
              <a:buNone/>
            </a:pPr>
            <a:endParaRPr sz="1733" b="1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3"/>
          <p:cNvSpPr txBox="1"/>
          <p:nvPr/>
        </p:nvSpPr>
        <p:spPr>
          <a:xfrm>
            <a:off x="1105267" y="612567"/>
            <a:ext cx="7670400" cy="8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endParaRPr sz="24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43" name="Google Shape;143;p23"/>
          <p:cNvSpPr txBox="1"/>
          <p:nvPr/>
        </p:nvSpPr>
        <p:spPr>
          <a:xfrm>
            <a:off x="93200" y="93200"/>
            <a:ext cx="12098800" cy="66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ru" sz="1733" b="1" dirty="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2017 год </a:t>
            </a:r>
            <a:r>
              <a:rPr lang="ru" sz="1733" dirty="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духовно-нравственное воспитание</a:t>
            </a:r>
            <a:endParaRPr sz="1733" b="1" dirty="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r>
              <a:rPr lang="ru" sz="1733" b="1" dirty="0">
                <a:solidFill>
                  <a:srgbClr val="E0666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Доклад “Информационно-образовательная среда как средство воспитания духовно-нравственных и патриотических качеств личности учащегося и педагогов”. </a:t>
            </a:r>
            <a:r>
              <a:rPr lang="ru" sz="1733" dirty="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«Современное образование Витебщины» № 3(17) 2017.</a:t>
            </a:r>
            <a:endParaRPr sz="1733" dirty="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endParaRPr sz="933" dirty="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r>
              <a:rPr lang="ru" sz="1733" b="1" dirty="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2017 год </a:t>
            </a:r>
            <a:r>
              <a:rPr lang="ru" sz="1733" dirty="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методическая работа</a:t>
            </a:r>
            <a:endParaRPr sz="1733" dirty="0"/>
          </a:p>
          <a:p>
            <a:r>
              <a:rPr lang="ru" sz="1733" b="1" dirty="0">
                <a:solidFill>
                  <a:srgbClr val="E0666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Совершенствование профессиональных компетенций педагогов в процессе работы на единой методической темой школы. </a:t>
            </a:r>
            <a:r>
              <a:rPr lang="ru" sz="1733" dirty="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«Современное образование Витебщины» № 4(18) 2017</a:t>
            </a:r>
            <a:endParaRPr sz="1733" dirty="0"/>
          </a:p>
          <a:p>
            <a:pPr indent="118530"/>
            <a:endParaRPr sz="933" dirty="0"/>
          </a:p>
          <a:p>
            <a:r>
              <a:rPr lang="ru" sz="1733" b="1" dirty="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2017 год </a:t>
            </a:r>
            <a:r>
              <a:rPr lang="ru" sz="1733" dirty="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духовно-нравственное воспитание</a:t>
            </a:r>
            <a:endParaRPr sz="1733" dirty="0"/>
          </a:p>
          <a:p>
            <a:r>
              <a:rPr lang="ru" sz="1733" b="1" dirty="0">
                <a:solidFill>
                  <a:srgbClr val="E0666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Доклад “Внедрение модели формирования ценностно-смысловых компетенций участников образовательного процесса посредством духовно-просветительской работы”</a:t>
            </a:r>
            <a:endParaRPr sz="1733" b="1" dirty="0">
              <a:solidFill>
                <a:srgbClr val="E06666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r>
              <a:rPr lang="ru" sz="1733" dirty="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ВОИРО, 13.12.2017 Обобщение опыта работы школы.</a:t>
            </a:r>
            <a:endParaRPr sz="1733" dirty="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endParaRPr sz="1733" dirty="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r>
              <a:rPr lang="ru" sz="1733" b="1" dirty="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2018 год</a:t>
            </a:r>
            <a:r>
              <a:rPr lang="ru" sz="1733" b="1" dirty="0">
                <a:solidFill>
                  <a:srgbClr val="E0666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r>
              <a:rPr lang="ru" sz="1733" dirty="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методическая работа (опыт работы по инновации)</a:t>
            </a:r>
            <a:endParaRPr sz="1733" dirty="0"/>
          </a:p>
          <a:p>
            <a:r>
              <a:rPr lang="ru" sz="1733" b="1" dirty="0">
                <a:solidFill>
                  <a:srgbClr val="E0666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Организация работы культурного просветительского центра «Продолжая дело Преподобной Евфросинии Полоцкой» в рамках инновационной деятельности</a:t>
            </a:r>
            <a:r>
              <a:rPr lang="ru" sz="1733" dirty="0"/>
              <a:t>. </a:t>
            </a:r>
            <a:r>
              <a:rPr lang="ru" sz="1733" dirty="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Электронный сборник АПО, март 2018. </a:t>
            </a:r>
            <a:r>
              <a:rPr lang="ru" sz="1733" dirty="0"/>
              <a:t>http://www.academy.edu.by/component/content/article/57-2011-12-10-13-51-%20%2053/233-2012-02-12-11-02-25.html</a:t>
            </a:r>
            <a:endParaRPr sz="1733" dirty="0"/>
          </a:p>
          <a:p>
            <a:r>
              <a:rPr lang="ru" sz="1733" b="1" dirty="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2018 год </a:t>
            </a:r>
            <a:r>
              <a:rPr lang="ru" sz="1733" dirty="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методическая работа (опыт работы по инновации)</a:t>
            </a:r>
            <a:endParaRPr sz="1733" dirty="0"/>
          </a:p>
          <a:p>
            <a:r>
              <a:rPr lang="ru" sz="1733" b="1" dirty="0">
                <a:solidFill>
                  <a:srgbClr val="E0666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Организация работы в школе в рамках инновационной деятельности «Внедрение модели формирования ценностно-смысловых компетенций участников образовательного процесса посредством организации духовно-просветительской работы»</a:t>
            </a:r>
            <a:endParaRPr sz="1733" b="1" dirty="0">
              <a:solidFill>
                <a:srgbClr val="E06666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r>
              <a:rPr lang="ru" sz="1733" dirty="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2014/2017 уч. г. Электронный сборник АПО, март. 2018 г.</a:t>
            </a:r>
            <a:endParaRPr sz="1733" dirty="0"/>
          </a:p>
          <a:p>
            <a:r>
              <a:rPr lang="ru" sz="1733" dirty="0"/>
              <a:t>http://www.academy.edu.by/component/content/article/57-2011-12-10-13-51-%20%2053/233-2012-02-12-11-02-25.html</a:t>
            </a:r>
            <a:endParaRPr sz="1733" dirty="0"/>
          </a:p>
          <a:p>
            <a:pPr indent="152396">
              <a:lnSpc>
                <a:spcPct val="115000"/>
              </a:lnSpc>
              <a:spcBef>
                <a:spcPts val="1600"/>
              </a:spcBef>
            </a:pPr>
            <a:r>
              <a:rPr lang="ru" sz="1733" dirty="0"/>
              <a:t> </a:t>
            </a:r>
            <a:endParaRPr sz="1733" dirty="0"/>
          </a:p>
          <a:p>
            <a:pPr>
              <a:spcBef>
                <a:spcPts val="1600"/>
              </a:spcBef>
              <a:spcAft>
                <a:spcPts val="1600"/>
              </a:spcAft>
            </a:pPr>
            <a:endParaRPr sz="1733" b="1" dirty="0">
              <a:solidFill>
                <a:srgbClr val="E06666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4"/>
          <p:cNvSpPr txBox="1"/>
          <p:nvPr/>
        </p:nvSpPr>
        <p:spPr>
          <a:xfrm>
            <a:off x="119833" y="146467"/>
            <a:ext cx="11944800" cy="6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ru" sz="1733" b="1" dirty="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2018 год</a:t>
            </a:r>
            <a:r>
              <a:rPr lang="ru" sz="1733" b="1" dirty="0">
                <a:solidFill>
                  <a:srgbClr val="E0666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r>
              <a:rPr lang="ru" sz="1733" dirty="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методическая работа</a:t>
            </a:r>
            <a:endParaRPr sz="1733" b="1" dirty="0">
              <a:solidFill>
                <a:srgbClr val="E06666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r>
              <a:rPr lang="ru" sz="1733" b="1" dirty="0">
                <a:solidFill>
                  <a:srgbClr val="E0666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Доклад “Совершенствование профессиональных компетенций педагогов</a:t>
            </a:r>
            <a:endParaRPr sz="1733" b="1" dirty="0">
              <a:solidFill>
                <a:srgbClr val="E06666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r>
              <a:rPr lang="ru" sz="1733" b="1" dirty="0">
                <a:solidFill>
                  <a:srgbClr val="E0666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через организацию постоянно действующих семинаров в учреждении образования”. </a:t>
            </a:r>
            <a:r>
              <a:rPr lang="ru" sz="1733" dirty="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ВОИРО</a:t>
            </a:r>
            <a:endParaRPr sz="1733" dirty="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r>
              <a:rPr lang="ru" sz="1733" dirty="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11 мая 2018. Научно-практическая конференция (с международным участием)</a:t>
            </a:r>
            <a:endParaRPr sz="1733" dirty="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r>
              <a:rPr lang="ru" sz="1733" dirty="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«Компетентностный подход в образовании: реализация, проблемы, перспективы».</a:t>
            </a:r>
            <a:endParaRPr sz="1733" dirty="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endParaRPr sz="933" dirty="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r>
              <a:rPr lang="ru" sz="1733" b="1" dirty="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2018 год</a:t>
            </a:r>
            <a:r>
              <a:rPr lang="ru" sz="1733" b="1" dirty="0">
                <a:solidFill>
                  <a:srgbClr val="E0666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r>
              <a:rPr lang="ru" sz="1733" dirty="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духовно-нравственное воспитание</a:t>
            </a:r>
            <a:endParaRPr sz="1733" dirty="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r>
              <a:rPr lang="ru" sz="1733" b="1" dirty="0">
                <a:solidFill>
                  <a:srgbClr val="E0666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Доклад “Работа культурного просветительского центра «Продолжая дело Преподобной Евфросинии Полоцкой» как фактор повышения духовно-нравственного потенциала участников образовательного процесса”. </a:t>
            </a:r>
            <a:r>
              <a:rPr lang="ru" sz="1733" dirty="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25.05. 2018 Полоцк. Заседание коллегии аппарата Уполномоченного по делам религии и национальностей  “О работе местных органов власти с Полоцкой и Витебской епархиями Белорусской православной церкви по духовно-нравственному воспитанию общества”</a:t>
            </a:r>
            <a:endParaRPr sz="1733" dirty="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endParaRPr sz="1333" dirty="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r>
              <a:rPr lang="ru" sz="1733" b="1" dirty="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2018 год </a:t>
            </a:r>
            <a:r>
              <a:rPr lang="ru" sz="1733" dirty="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работа с кадрами</a:t>
            </a:r>
            <a:endParaRPr sz="1733" dirty="0"/>
          </a:p>
          <a:p>
            <a:r>
              <a:rPr lang="ru" sz="1733" b="1" dirty="0">
                <a:solidFill>
                  <a:srgbClr val="E0666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Доклад “Сопровождение профессионального становления педагогов в ГУО “Средняя </a:t>
            </a:r>
            <a:endParaRPr sz="1733" b="1" dirty="0">
              <a:solidFill>
                <a:srgbClr val="E06666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r>
              <a:rPr lang="ru" sz="1733" b="1" dirty="0">
                <a:solidFill>
                  <a:srgbClr val="E0666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школа № 18 имени Евфросинии Полоцкой г. Полоцка”.</a:t>
            </a:r>
            <a:endParaRPr sz="1733" b="1" dirty="0">
              <a:solidFill>
                <a:srgbClr val="E06666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r>
              <a:rPr lang="ru" sz="1733" dirty="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31.05.2018, выездное заседание областных курсов повышения квалификации кадров органов государственного управления.</a:t>
            </a:r>
            <a:endParaRPr sz="1733" dirty="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endParaRPr sz="1200" dirty="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r>
              <a:rPr lang="ru" sz="1733" b="1" dirty="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2018 год </a:t>
            </a:r>
            <a:r>
              <a:rPr lang="ru" sz="1733" dirty="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методическая работа</a:t>
            </a:r>
            <a:endParaRPr sz="1733" dirty="0"/>
          </a:p>
          <a:p>
            <a:r>
              <a:rPr lang="ru" sz="1733" b="1" dirty="0">
                <a:solidFill>
                  <a:srgbClr val="E0666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Совершенствование профессиональных компетенций педагогов</a:t>
            </a:r>
            <a:endParaRPr sz="1733" b="1" dirty="0">
              <a:solidFill>
                <a:srgbClr val="E06666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r>
              <a:rPr lang="ru" sz="1733" b="1" dirty="0">
                <a:solidFill>
                  <a:srgbClr val="E0666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через организацию постоянно действующих семинаров в учреждении образования</a:t>
            </a:r>
            <a:endParaRPr sz="1733" dirty="0"/>
          </a:p>
          <a:p>
            <a:r>
              <a:rPr lang="ru" sz="1733" dirty="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Международные педагогические чтения “Непрерывное образование педагогов: достижения, проблемы. Перспективы” 5.11.2018. АПО, Минск. Электронный сборник статей</a:t>
            </a:r>
            <a:endParaRPr sz="1733" dirty="0"/>
          </a:p>
          <a:p>
            <a:endParaRPr sz="1733" dirty="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5"/>
          <p:cNvSpPr txBox="1"/>
          <p:nvPr/>
        </p:nvSpPr>
        <p:spPr>
          <a:xfrm>
            <a:off x="119833" y="146467"/>
            <a:ext cx="11944800" cy="6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endParaRPr sz="1733" b="1" dirty="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endParaRPr sz="1733" b="1" dirty="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r>
              <a:rPr lang="ru" sz="1733" b="1" dirty="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2019 год</a:t>
            </a:r>
            <a:r>
              <a:rPr lang="ru" sz="1733" b="1" dirty="0">
                <a:solidFill>
                  <a:srgbClr val="E0666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r>
              <a:rPr lang="ru" sz="1733" dirty="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методическая работа</a:t>
            </a:r>
            <a:endParaRPr sz="1733" b="1" dirty="0">
              <a:solidFill>
                <a:srgbClr val="E06666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r>
              <a:rPr lang="ru" sz="1733" b="1" dirty="0">
                <a:solidFill>
                  <a:srgbClr val="E0666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Доклад “Стандартизация методической работы в регионе в контексте единых подходов к её организации”. </a:t>
            </a:r>
            <a:r>
              <a:rPr lang="ru" sz="1733" dirty="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05.11.2019, АПО  г. Минск</a:t>
            </a:r>
            <a:r>
              <a:rPr lang="ru" sz="1733" dirty="0"/>
              <a:t>. </a:t>
            </a:r>
            <a:r>
              <a:rPr lang="ru" sz="1733" dirty="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II Международные педагогические чтения «Непрерывное образование педагогов: достижения, проблемы, перспективы».</a:t>
            </a:r>
            <a:endParaRPr sz="1733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endParaRPr sz="1733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r>
              <a:rPr lang="ru" sz="1733" b="1" dirty="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2019 год</a:t>
            </a:r>
            <a:r>
              <a:rPr lang="ru" sz="1733" b="1" dirty="0">
                <a:solidFill>
                  <a:srgbClr val="E0666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r>
              <a:rPr lang="ru" sz="1733" dirty="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инновационная работа</a:t>
            </a:r>
            <a:endParaRPr sz="1733" dirty="0"/>
          </a:p>
          <a:p>
            <a:r>
              <a:rPr lang="ru" sz="1733" b="1" dirty="0">
                <a:solidFill>
                  <a:srgbClr val="E0666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Доклад “Тьюторский клуб как основной ресурс организации исследовательской деятельности учащихся (из опыта работы). </a:t>
            </a:r>
            <a:r>
              <a:rPr lang="ru" sz="1733" dirty="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19 ноября 2019 г. АПО, г. Минск, Республиканская конференция «Эффективный педагогический опыт: от теории к практике».</a:t>
            </a:r>
            <a:endParaRPr sz="1733" dirty="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endParaRPr sz="1733" dirty="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r>
              <a:rPr lang="ru" sz="1733" dirty="0"/>
              <a:t> </a:t>
            </a:r>
            <a:r>
              <a:rPr lang="ru" sz="1733" b="1" dirty="0">
                <a:solidFill>
                  <a:schemeClr val="dk2"/>
                </a:solidFill>
                <a:latin typeface="Source Code Pro"/>
                <a:ea typeface="Source Code Pro"/>
                <a:sym typeface="Source Code Pro"/>
              </a:rPr>
              <a:t>2019 г</a:t>
            </a:r>
            <a:r>
              <a:rPr lang="ru" sz="1733" b="1" dirty="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од</a:t>
            </a:r>
            <a:r>
              <a:rPr lang="ru" sz="1733" b="1" dirty="0">
                <a:solidFill>
                  <a:srgbClr val="E0666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r>
              <a:rPr lang="ru" sz="1733" dirty="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методическая работа</a:t>
            </a:r>
            <a:endParaRPr sz="1733" dirty="0"/>
          </a:p>
          <a:p>
            <a:pPr marL="16933" marR="16933"/>
            <a:r>
              <a:rPr lang="ru" sz="1733" b="1" dirty="0">
                <a:solidFill>
                  <a:srgbClr val="E0666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Семинар-практикум «Нормативные документы в деятельности педагога»</a:t>
            </a:r>
            <a:r>
              <a:rPr lang="ru" sz="1733" dirty="0"/>
              <a:t>.</a:t>
            </a:r>
            <a:endParaRPr sz="1733" dirty="0"/>
          </a:p>
          <a:p>
            <a:pPr marL="16933" marR="16933"/>
            <a:r>
              <a:rPr lang="ru" sz="1733" dirty="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«Народная асвета». 2019 г.- №11. </a:t>
            </a:r>
          </a:p>
          <a:p>
            <a:pPr marL="16933" marR="16933"/>
            <a:endParaRPr lang="ru" sz="1733" dirty="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16933" marR="16933"/>
            <a:r>
              <a:rPr lang="ru" sz="1733" b="1" dirty="0">
                <a:solidFill>
                  <a:schemeClr val="dk2"/>
                </a:solidFill>
                <a:latin typeface="Source Code Pro"/>
                <a:ea typeface="Source Code Pro"/>
                <a:sym typeface="Source Code Pro"/>
              </a:rPr>
              <a:t>2020 год </a:t>
            </a:r>
          </a:p>
          <a:p>
            <a:pPr marL="16933" marR="16933"/>
            <a:endParaRPr lang="ru-RU" sz="1733" b="1" dirty="0">
              <a:solidFill>
                <a:schemeClr val="dk2"/>
              </a:solidFill>
              <a:latin typeface="Source Code Pro"/>
              <a:ea typeface="Source Code Pro"/>
              <a:sym typeface="Source Code Pro"/>
            </a:endParaRPr>
          </a:p>
          <a:p>
            <a:pPr algn="ctr">
              <a:lnSpc>
                <a:spcPct val="115000"/>
              </a:lnSpc>
              <a:spcBef>
                <a:spcPts val="1600"/>
              </a:spcBef>
            </a:pPr>
            <a:r>
              <a:rPr lang="ru" sz="1733" dirty="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endParaRPr sz="1733" dirty="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>
              <a:spcBef>
                <a:spcPts val="1600"/>
              </a:spcBef>
            </a:pPr>
            <a:endParaRPr sz="1733" dirty="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endParaRPr sz="1333" dirty="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endParaRPr sz="1733" dirty="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D999FBB-07CD-44B6-A4BD-1D6BE3DE65D5}"/>
              </a:ext>
            </a:extLst>
          </p:cNvPr>
          <p:cNvSpPr txBox="1"/>
          <p:nvPr/>
        </p:nvSpPr>
        <p:spPr>
          <a:xfrm>
            <a:off x="297401" y="201512"/>
            <a:ext cx="11261325" cy="6492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933" marR="16933"/>
            <a:r>
              <a:rPr lang="ru" sz="1800" b="1" dirty="0">
                <a:solidFill>
                  <a:schemeClr val="dk2"/>
                </a:solidFill>
                <a:latin typeface="Source Code Pro"/>
                <a:ea typeface="Source Code Pro"/>
                <a:sym typeface="Source Code Pro"/>
              </a:rPr>
              <a:t>2021 год </a:t>
            </a:r>
            <a:r>
              <a:rPr lang="ru-RU" sz="1800" dirty="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методическая работа</a:t>
            </a:r>
            <a:endParaRPr lang="ru-RU" sz="1800" kern="5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111125">
              <a:tabLst>
                <a:tab pos="180340" algn="l"/>
              </a:tabLst>
            </a:pPr>
            <a:r>
              <a:rPr lang="ru-RU" sz="1733" b="1" dirty="0">
                <a:solidFill>
                  <a:srgbClr val="E06666"/>
                </a:solidFill>
                <a:latin typeface="Source Code Pro"/>
                <a:ea typeface="Source Code Pro"/>
              </a:rPr>
              <a:t>Доклад: Создание</a:t>
            </a:r>
            <a:r>
              <a:rPr lang="ru-RU" sz="1800" kern="5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733" b="1" dirty="0">
                <a:solidFill>
                  <a:srgbClr val="E06666"/>
                </a:solidFill>
                <a:latin typeface="Source Code Pro"/>
                <a:ea typeface="Source Code Pro"/>
              </a:rPr>
              <a:t>информационно-образовательной среды в учреждении образования с целью воспитания духовно-нравственных и патриотических качеств личности учащихся и педагогов. </a:t>
            </a:r>
            <a:r>
              <a:rPr lang="ru-RU" sz="1733" dirty="0">
                <a:solidFill>
                  <a:schemeClr val="dk2"/>
                </a:solidFill>
                <a:latin typeface="Source Code Pro"/>
                <a:ea typeface="Source Code Pro"/>
              </a:rPr>
              <a:t>22 апреля 2021 года. Областная научно-практическая онлайн-конференция </a:t>
            </a:r>
            <a:endParaRPr lang="ru-BY" sz="1733" dirty="0">
              <a:solidFill>
                <a:schemeClr val="dk2"/>
              </a:solidFill>
              <a:latin typeface="Source Code Pro"/>
              <a:ea typeface="Source Code Pro"/>
            </a:endParaRPr>
          </a:p>
          <a:p>
            <a:pPr indent="111125">
              <a:tabLst>
                <a:tab pos="180340" algn="l"/>
              </a:tabLst>
            </a:pPr>
            <a:r>
              <a:rPr lang="ru-RU" sz="1733" dirty="0">
                <a:solidFill>
                  <a:schemeClr val="dk2"/>
                </a:solidFill>
                <a:latin typeface="Source Code Pro"/>
                <a:ea typeface="Source Code Pro"/>
              </a:rPr>
              <a:t>«Современная образовательная </a:t>
            </a:r>
            <a:r>
              <a:rPr lang="ru-RU" sz="1733" dirty="0" err="1">
                <a:solidFill>
                  <a:schemeClr val="dk2"/>
                </a:solidFill>
                <a:latin typeface="Source Code Pro"/>
                <a:ea typeface="Source Code Pro"/>
              </a:rPr>
              <a:t>среда:воспитательный</a:t>
            </a:r>
            <a:r>
              <a:rPr lang="ru-RU" sz="1733" dirty="0">
                <a:solidFill>
                  <a:schemeClr val="dk2"/>
                </a:solidFill>
                <a:latin typeface="Source Code Pro"/>
                <a:ea typeface="Source Code Pro"/>
              </a:rPr>
              <a:t> потенциал»</a:t>
            </a:r>
          </a:p>
          <a:p>
            <a:pPr indent="111125">
              <a:tabLst>
                <a:tab pos="180340" algn="l"/>
              </a:tabLst>
            </a:pPr>
            <a:endParaRPr lang="ru" sz="1600" b="1" dirty="0">
              <a:solidFill>
                <a:schemeClr val="dk2"/>
              </a:solidFill>
              <a:latin typeface="Source Code Pro"/>
              <a:ea typeface="Source Code Pro"/>
              <a:sym typeface="Source Code Pro"/>
            </a:endParaRPr>
          </a:p>
          <a:p>
            <a:pPr indent="111125">
              <a:tabLst>
                <a:tab pos="180340" algn="l"/>
              </a:tabLst>
            </a:pPr>
            <a:r>
              <a:rPr lang="ru" sz="1600" b="1" dirty="0">
                <a:solidFill>
                  <a:schemeClr val="dk2"/>
                </a:solidFill>
                <a:latin typeface="Source Code Pro"/>
                <a:ea typeface="Source Code Pro"/>
                <a:sym typeface="Source Code Pro"/>
              </a:rPr>
              <a:t>2021 год </a:t>
            </a:r>
            <a:r>
              <a:rPr lang="ru-RU" sz="1733" dirty="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инновационная работа</a:t>
            </a:r>
            <a:endParaRPr lang="ru-RU" sz="1733" dirty="0">
              <a:solidFill>
                <a:schemeClr val="dk2"/>
              </a:solidFill>
              <a:latin typeface="Source Code Pro"/>
              <a:ea typeface="Source Code Pro"/>
            </a:endParaRPr>
          </a:p>
          <a:p>
            <a:pPr indent="111125">
              <a:tabLst>
                <a:tab pos="180340" algn="l"/>
              </a:tabLst>
            </a:pPr>
            <a:r>
              <a:rPr lang="ru-RU" sz="1733" b="1" dirty="0">
                <a:solidFill>
                  <a:srgbClr val="E06666"/>
                </a:solidFill>
                <a:latin typeface="Source Code Pro"/>
                <a:ea typeface="Source Code Pro"/>
              </a:rPr>
              <a:t>Доклад: Формирование исследовательских навыков учащихся и компетенций педагогов учреждения через организацию работы </a:t>
            </a:r>
            <a:r>
              <a:rPr lang="ru-RU" sz="1733" b="1" dirty="0" err="1">
                <a:solidFill>
                  <a:srgbClr val="E06666"/>
                </a:solidFill>
                <a:latin typeface="Source Code Pro"/>
                <a:ea typeface="Source Code Pro"/>
              </a:rPr>
              <a:t>тьюторского</a:t>
            </a:r>
            <a:r>
              <a:rPr lang="ru-RU" sz="1733" b="1" dirty="0">
                <a:solidFill>
                  <a:srgbClr val="E06666"/>
                </a:solidFill>
                <a:latin typeface="Source Code Pro"/>
                <a:ea typeface="Source Code Pro"/>
              </a:rPr>
              <a:t> клуба и сотрудничества с учреждениями высшего и среднего образования.</a:t>
            </a:r>
            <a:r>
              <a:rPr lang="ru-RU" sz="1800" kern="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733" dirty="0">
                <a:solidFill>
                  <a:schemeClr val="dk2"/>
                </a:solidFill>
                <a:latin typeface="Source Code Pro"/>
                <a:ea typeface="Source Code Pro"/>
              </a:rPr>
              <a:t>21-22.04.21 Москва</a:t>
            </a:r>
            <a:endParaRPr lang="ru-BY" sz="1733" dirty="0">
              <a:solidFill>
                <a:schemeClr val="dk2"/>
              </a:solidFill>
              <a:latin typeface="Source Code Pro"/>
              <a:ea typeface="Source Code Pro"/>
            </a:endParaRPr>
          </a:p>
          <a:p>
            <a:pPr indent="111125">
              <a:tabLst>
                <a:tab pos="180340" algn="l"/>
              </a:tabLst>
            </a:pPr>
            <a:r>
              <a:rPr lang="ru-RU" sz="1733" dirty="0">
                <a:solidFill>
                  <a:schemeClr val="dk2"/>
                </a:solidFill>
                <a:latin typeface="Source Code Pro"/>
                <a:ea typeface="Source Code Pro"/>
              </a:rPr>
              <a:t>IV Международная научно-практическая конференция «Непрерывное образование в контексте идеи Будущего: экосистемный взгляд на новые грамотности»</a:t>
            </a:r>
            <a:endParaRPr lang="ru-BY" sz="1733" dirty="0">
              <a:solidFill>
                <a:schemeClr val="dk2"/>
              </a:solidFill>
              <a:latin typeface="Source Code Pro"/>
              <a:ea typeface="Source Code Pro"/>
            </a:endParaRPr>
          </a:p>
          <a:p>
            <a:pPr indent="111125">
              <a:tabLst>
                <a:tab pos="180340" algn="l"/>
              </a:tabLst>
            </a:pPr>
            <a:r>
              <a:rPr lang="ru-RU" sz="1733" dirty="0">
                <a:solidFill>
                  <a:schemeClr val="dk2"/>
                </a:solidFill>
                <a:latin typeface="Source Code Pro"/>
                <a:ea typeface="Source Code Pro"/>
              </a:rPr>
              <a:t> </a:t>
            </a:r>
          </a:p>
          <a:p>
            <a:pPr indent="111125">
              <a:tabLst>
                <a:tab pos="180340" algn="l"/>
              </a:tabLst>
            </a:pPr>
            <a:r>
              <a:rPr lang="ru" sz="1800" b="1" dirty="0">
                <a:solidFill>
                  <a:schemeClr val="dk2"/>
                </a:solidFill>
                <a:latin typeface="Source Code Pro"/>
                <a:ea typeface="Source Code Pro"/>
                <a:sym typeface="Source Code Pro"/>
              </a:rPr>
              <a:t>2021 год </a:t>
            </a:r>
            <a:r>
              <a:rPr lang="ru" sz="1800" dirty="0">
                <a:solidFill>
                  <a:schemeClr val="dk2"/>
                </a:solidFill>
                <a:latin typeface="Source Code Pro"/>
                <a:ea typeface="Source Code Pro"/>
                <a:sym typeface="Source Code Pro"/>
              </a:rPr>
              <a:t>ИКТ</a:t>
            </a:r>
            <a:endParaRPr lang="ru-RU" sz="1733" dirty="0">
              <a:solidFill>
                <a:schemeClr val="dk2"/>
              </a:solidFill>
              <a:latin typeface="Source Code Pro"/>
              <a:ea typeface="Source Code Pro"/>
            </a:endParaRPr>
          </a:p>
          <a:p>
            <a:pPr indent="111125">
              <a:tabLst>
                <a:tab pos="180340" algn="l"/>
              </a:tabLst>
            </a:pPr>
            <a:r>
              <a:rPr lang="ru-RU" sz="1733" b="1" dirty="0">
                <a:solidFill>
                  <a:srgbClr val="E06666"/>
                </a:solidFill>
                <a:latin typeface="Source Code Pro"/>
                <a:ea typeface="Source Code Pro"/>
              </a:rPr>
              <a:t>Доклад:</a:t>
            </a:r>
            <a:r>
              <a:rPr lang="ru-RU" sz="1733" b="1" dirty="0">
                <a:solidFill>
                  <a:schemeClr val="dk2"/>
                </a:solidFill>
                <a:latin typeface="Source Code Pro"/>
                <a:ea typeface="Source Code Pro"/>
              </a:rPr>
              <a:t> </a:t>
            </a:r>
            <a:r>
              <a:rPr lang="ru-RU" sz="1733" b="1" dirty="0">
                <a:solidFill>
                  <a:srgbClr val="E06666"/>
                </a:solidFill>
                <a:latin typeface="Source Code Pro"/>
                <a:ea typeface="Source Code Pro"/>
              </a:rPr>
              <a:t>Образовательный и воспитательный потенциал художественных и документальных фильмов в преподавании истории. </a:t>
            </a:r>
            <a:r>
              <a:rPr lang="ru-RU" sz="1733" dirty="0">
                <a:latin typeface="Source Code Pro"/>
                <a:ea typeface="Source Code Pro"/>
              </a:rPr>
              <a:t>ПГУ 22-23.04.21 Международная конференция</a:t>
            </a:r>
          </a:p>
          <a:p>
            <a:pPr indent="111125">
              <a:tabLst>
                <a:tab pos="180340" algn="l"/>
              </a:tabLst>
            </a:pPr>
            <a:r>
              <a:rPr lang="ru-RU" sz="1733" dirty="0">
                <a:latin typeface="Source Code Pro"/>
                <a:ea typeface="Source Code Pro"/>
              </a:rPr>
              <a:t>«Новые коммуникативные технологии и современное белорусское общество». Электронный сборник</a:t>
            </a:r>
          </a:p>
          <a:p>
            <a:pPr indent="111125">
              <a:tabLst>
                <a:tab pos="180340" algn="l"/>
              </a:tabLst>
            </a:pPr>
            <a:endParaRPr lang="ru" sz="1600" b="1" dirty="0">
              <a:solidFill>
                <a:schemeClr val="dk2"/>
              </a:solidFill>
              <a:latin typeface="Source Code Pro"/>
              <a:ea typeface="Source Code Pro"/>
              <a:sym typeface="Source Code Pro"/>
            </a:endParaRPr>
          </a:p>
          <a:p>
            <a:pPr indent="111125">
              <a:tabLst>
                <a:tab pos="180340" algn="l"/>
              </a:tabLst>
            </a:pPr>
            <a:r>
              <a:rPr lang="ru" sz="1600" b="1" dirty="0">
                <a:solidFill>
                  <a:schemeClr val="dk2"/>
                </a:solidFill>
                <a:latin typeface="Source Code Pro"/>
                <a:ea typeface="Source Code Pro"/>
                <a:sym typeface="Source Code Pro"/>
              </a:rPr>
              <a:t>2021 год </a:t>
            </a:r>
            <a:r>
              <a:rPr lang="ru-RU" sz="1733" dirty="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инновационная работа</a:t>
            </a:r>
            <a:endParaRPr lang="ru-RU" sz="1733" dirty="0">
              <a:solidFill>
                <a:schemeClr val="dk2"/>
              </a:solidFill>
              <a:latin typeface="Source Code Pro"/>
              <a:ea typeface="Source Code Pro"/>
            </a:endParaRPr>
          </a:p>
          <a:p>
            <a:pPr indent="111125">
              <a:tabLst>
                <a:tab pos="180340" algn="l"/>
              </a:tabLst>
            </a:pPr>
            <a:r>
              <a:rPr lang="ru-RU" sz="1733" b="1" dirty="0" err="1">
                <a:solidFill>
                  <a:srgbClr val="E06666"/>
                </a:solidFill>
                <a:latin typeface="Source Code Pro"/>
                <a:ea typeface="Source Code Pro"/>
              </a:rPr>
              <a:t>Доклад:Тьюторский</a:t>
            </a:r>
            <a:r>
              <a:rPr lang="ru-RU" sz="1733" b="1" dirty="0">
                <a:solidFill>
                  <a:srgbClr val="E06666"/>
                </a:solidFill>
                <a:latin typeface="Source Code Pro"/>
                <a:ea typeface="Source Code Pro"/>
              </a:rPr>
              <a:t> клуб как образовательный проект личностного роста учащихся.</a:t>
            </a:r>
          </a:p>
          <a:p>
            <a:pPr>
              <a:tabLst>
                <a:tab pos="180340" algn="l"/>
              </a:tabLst>
            </a:pPr>
            <a:r>
              <a:rPr lang="ru-RU" sz="1733" dirty="0">
                <a:solidFill>
                  <a:schemeClr val="dk2"/>
                </a:solidFill>
                <a:latin typeface="Source Code Pro"/>
                <a:ea typeface="Source Code Pro"/>
              </a:rPr>
              <a:t>АПО, 28.05.2021 Вебинар «Презентация эффективного опыта </a:t>
            </a:r>
            <a:r>
              <a:rPr lang="ru-RU" sz="1733" dirty="0" err="1">
                <a:solidFill>
                  <a:schemeClr val="dk2"/>
                </a:solidFill>
                <a:latin typeface="Source Code Pro"/>
                <a:ea typeface="Source Code Pro"/>
              </a:rPr>
              <a:t>тьюторского</a:t>
            </a:r>
            <a:r>
              <a:rPr lang="ru-RU" sz="1733" dirty="0">
                <a:solidFill>
                  <a:schemeClr val="dk2"/>
                </a:solidFill>
                <a:latin typeface="Source Code Pro"/>
                <a:ea typeface="Source Code Pro"/>
              </a:rPr>
              <a:t> сопровождения индивидуальных образовательных программ интеллектуально одаренных учащихся»</a:t>
            </a:r>
            <a:endParaRPr lang="ru-BY" sz="1733" dirty="0">
              <a:solidFill>
                <a:schemeClr val="dk2"/>
              </a:solidFill>
              <a:latin typeface="Source Code Pro"/>
              <a:ea typeface="Source Code Pro"/>
            </a:endParaRPr>
          </a:p>
          <a:p>
            <a:pPr marL="16933" marR="16933"/>
            <a:r>
              <a:rPr lang="ru" sz="1733" b="1" dirty="0">
                <a:solidFill>
                  <a:srgbClr val="E06666"/>
                </a:solidFill>
                <a:latin typeface="Source Code Pro"/>
                <a:ea typeface="Source Code Pro"/>
                <a:sym typeface="Source Code Pro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299361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D999FBB-07CD-44B6-A4BD-1D6BE3DE65D5}"/>
              </a:ext>
            </a:extLst>
          </p:cNvPr>
          <p:cNvSpPr txBox="1"/>
          <p:nvPr/>
        </p:nvSpPr>
        <p:spPr>
          <a:xfrm>
            <a:off x="297401" y="201512"/>
            <a:ext cx="11261325" cy="54159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933" marR="16933"/>
            <a:r>
              <a:rPr lang="ru" sz="1800" b="1" dirty="0">
                <a:solidFill>
                  <a:schemeClr val="dk2"/>
                </a:solidFill>
                <a:latin typeface="Source Code Pro"/>
                <a:ea typeface="Source Code Pro"/>
                <a:sym typeface="Source Code Pro"/>
              </a:rPr>
              <a:t>2021 год </a:t>
            </a:r>
            <a:r>
              <a:rPr lang="ru-RU" sz="1800" dirty="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православное краеведение</a:t>
            </a:r>
            <a:endParaRPr lang="ru-RU" sz="1800" kern="5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111125">
              <a:tabLst>
                <a:tab pos="180340" algn="l"/>
              </a:tabLst>
            </a:pPr>
            <a:r>
              <a:rPr lang="ru-RU" sz="1733" b="1" dirty="0">
                <a:solidFill>
                  <a:srgbClr val="E06666"/>
                </a:solidFill>
                <a:latin typeface="Source Code Pro"/>
                <a:ea typeface="Source Code Pro"/>
              </a:rPr>
              <a:t>Доклад: Дорогою добра: из опыта работы по православному краеведению. </a:t>
            </a:r>
          </a:p>
          <a:p>
            <a:pPr>
              <a:tabLst>
                <a:tab pos="180340" algn="l"/>
              </a:tabLst>
            </a:pPr>
            <a:r>
              <a:rPr lang="ru-RU" sz="1733" dirty="0">
                <a:solidFill>
                  <a:schemeClr val="dk2"/>
                </a:solidFill>
                <a:latin typeface="Source Code Pro"/>
                <a:ea typeface="Source Code Pro"/>
              </a:rPr>
              <a:t>Минск 26.08.21 Семинар «духовно-нравственное и патриотическое</a:t>
            </a:r>
            <a:endParaRPr lang="ru-BY" sz="1733" dirty="0">
              <a:solidFill>
                <a:schemeClr val="dk2"/>
              </a:solidFill>
              <a:latin typeface="Source Code Pro"/>
              <a:ea typeface="Source Code Pro"/>
            </a:endParaRPr>
          </a:p>
          <a:p>
            <a:pPr>
              <a:tabLst>
                <a:tab pos="180340" algn="l"/>
              </a:tabLst>
            </a:pPr>
            <a:r>
              <a:rPr lang="ru-RU" sz="1733" dirty="0">
                <a:solidFill>
                  <a:schemeClr val="dk2"/>
                </a:solidFill>
                <a:latin typeface="Source Code Pro"/>
                <a:ea typeface="Source Code Pro"/>
              </a:rPr>
              <a:t>воспитание учащихся: проблемы. Опыт. Перспективы»</a:t>
            </a:r>
            <a:endParaRPr lang="ru-BY" sz="1733" dirty="0">
              <a:solidFill>
                <a:schemeClr val="dk2"/>
              </a:solidFill>
              <a:latin typeface="Source Code Pro"/>
              <a:ea typeface="Source Code Pro"/>
            </a:endParaRPr>
          </a:p>
          <a:p>
            <a:pPr indent="111125">
              <a:tabLst>
                <a:tab pos="180340" algn="l"/>
              </a:tabLst>
            </a:pPr>
            <a:endParaRPr lang="ru" sz="1600" b="1" dirty="0">
              <a:solidFill>
                <a:schemeClr val="dk2"/>
              </a:solidFill>
              <a:latin typeface="Source Code Pro"/>
              <a:ea typeface="Source Code Pro"/>
              <a:sym typeface="Source Code Pro"/>
            </a:endParaRPr>
          </a:p>
          <a:p>
            <a:pPr indent="111125">
              <a:tabLst>
                <a:tab pos="180340" algn="l"/>
              </a:tabLst>
            </a:pPr>
            <a:r>
              <a:rPr lang="ru" sz="1600" b="1" dirty="0">
                <a:solidFill>
                  <a:schemeClr val="dk2"/>
                </a:solidFill>
                <a:latin typeface="Source Code Pro"/>
                <a:ea typeface="Source Code Pro"/>
                <a:sym typeface="Source Code Pro"/>
              </a:rPr>
              <a:t>2021 год </a:t>
            </a:r>
            <a:r>
              <a:rPr lang="ru-RU" sz="1733" dirty="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инновационная работа</a:t>
            </a:r>
            <a:endParaRPr lang="ru-RU" sz="1733" dirty="0">
              <a:solidFill>
                <a:schemeClr val="dk2"/>
              </a:solidFill>
              <a:latin typeface="Source Code Pro"/>
              <a:ea typeface="Source Code Pro"/>
            </a:endParaRPr>
          </a:p>
          <a:p>
            <a:pPr indent="111125">
              <a:tabLst>
                <a:tab pos="180340" algn="l"/>
              </a:tabLst>
            </a:pPr>
            <a:r>
              <a:rPr lang="ru-RU" sz="1733" b="1" dirty="0" err="1">
                <a:solidFill>
                  <a:srgbClr val="E06666"/>
                </a:solidFill>
                <a:latin typeface="Source Code Pro"/>
                <a:ea typeface="Source Code Pro"/>
              </a:rPr>
              <a:t>Доклад:Организация</a:t>
            </a:r>
            <a:r>
              <a:rPr lang="ru-RU" sz="1733" b="1" dirty="0">
                <a:solidFill>
                  <a:srgbClr val="E06666"/>
                </a:solidFill>
                <a:latin typeface="Source Code Pro"/>
                <a:ea typeface="Source Code Pro"/>
              </a:rPr>
              <a:t> работы культурного просветительского центра</a:t>
            </a:r>
          </a:p>
          <a:p>
            <a:pPr indent="111125">
              <a:tabLst>
                <a:tab pos="180340" algn="l"/>
              </a:tabLst>
            </a:pPr>
            <a:r>
              <a:rPr lang="ru-RU" sz="1733" b="1" dirty="0">
                <a:solidFill>
                  <a:srgbClr val="E06666"/>
                </a:solidFill>
                <a:latin typeface="Source Code Pro"/>
                <a:ea typeface="Source Code Pro"/>
              </a:rPr>
              <a:t> «Продолжая дело Преподобной Евфросинии Полоцкой». </a:t>
            </a:r>
            <a:r>
              <a:rPr lang="ru-RU" sz="1733" dirty="0">
                <a:solidFill>
                  <a:schemeClr val="dk2"/>
                </a:solidFill>
                <a:latin typeface="Source Code Pro"/>
                <a:ea typeface="Source Code Pro"/>
              </a:rPr>
              <a:t>ХХ Свято-</a:t>
            </a:r>
            <a:r>
              <a:rPr lang="ru-RU" sz="1733" dirty="0" err="1">
                <a:solidFill>
                  <a:schemeClr val="dk2"/>
                </a:solidFill>
                <a:latin typeface="Source Code Pro"/>
                <a:ea typeface="Source Code Pro"/>
              </a:rPr>
              <a:t>Евфросиниевские</a:t>
            </a:r>
            <a:r>
              <a:rPr lang="ru-RU" sz="1733" dirty="0">
                <a:solidFill>
                  <a:schemeClr val="dk2"/>
                </a:solidFill>
                <a:latin typeface="Source Code Pro"/>
                <a:ea typeface="Source Code Pro"/>
              </a:rPr>
              <a:t> чтения</a:t>
            </a:r>
          </a:p>
          <a:p>
            <a:pPr indent="111125">
              <a:tabLst>
                <a:tab pos="180340" algn="l"/>
              </a:tabLst>
            </a:pPr>
            <a:endParaRPr lang="ru-RU" sz="1733" dirty="0">
              <a:solidFill>
                <a:schemeClr val="dk2"/>
              </a:solidFill>
              <a:latin typeface="Source Code Pro"/>
              <a:ea typeface="Source Code Pro"/>
            </a:endParaRPr>
          </a:p>
          <a:p>
            <a:pPr indent="111125">
              <a:tabLst>
                <a:tab pos="180340" algn="l"/>
              </a:tabLst>
            </a:pPr>
            <a:r>
              <a:rPr lang="ru" sz="1800" b="1" dirty="0">
                <a:solidFill>
                  <a:schemeClr val="dk2"/>
                </a:solidFill>
                <a:latin typeface="Source Code Pro"/>
                <a:ea typeface="Source Code Pro"/>
                <a:sym typeface="Source Code Pro"/>
              </a:rPr>
              <a:t>2021 год </a:t>
            </a:r>
            <a:r>
              <a:rPr lang="ru" sz="1800" dirty="0">
                <a:solidFill>
                  <a:schemeClr val="dk2"/>
                </a:solidFill>
                <a:latin typeface="Source Code Pro"/>
                <a:ea typeface="Source Code Pro"/>
                <a:sym typeface="Source Code Pro"/>
              </a:rPr>
              <a:t>ИКТ</a:t>
            </a:r>
            <a:endParaRPr lang="ru-RU" sz="1733" dirty="0">
              <a:solidFill>
                <a:schemeClr val="dk2"/>
              </a:solidFill>
              <a:latin typeface="Source Code Pro"/>
              <a:ea typeface="Source Code Pro"/>
            </a:endParaRPr>
          </a:p>
          <a:p>
            <a:pPr indent="111125">
              <a:tabLst>
                <a:tab pos="180340" algn="l"/>
              </a:tabLst>
            </a:pPr>
            <a:r>
              <a:rPr lang="ru-RU" sz="1733" b="1" dirty="0">
                <a:solidFill>
                  <a:srgbClr val="E06666"/>
                </a:solidFill>
                <a:latin typeface="Source Code Pro"/>
                <a:ea typeface="Source Code Pro"/>
              </a:rPr>
              <a:t>Доклад: Образовательный и воспитательный потенциал художественных и документальных фильмов в преподавании истории. </a:t>
            </a:r>
            <a:r>
              <a:rPr lang="ru-RU" sz="1733" dirty="0">
                <a:solidFill>
                  <a:schemeClr val="dk2"/>
                </a:solidFill>
                <a:latin typeface="Source Code Pro"/>
                <a:ea typeface="Source Code Pro"/>
                <a:sym typeface="Source Code Pro"/>
              </a:rPr>
              <a:t>III Международной научной конференции</a:t>
            </a:r>
          </a:p>
          <a:p>
            <a:pPr indent="111125">
              <a:tabLst>
                <a:tab pos="180340" algn="l"/>
              </a:tabLst>
            </a:pPr>
            <a:r>
              <a:rPr lang="ru-RU" sz="1733" dirty="0">
                <a:solidFill>
                  <a:schemeClr val="dk2"/>
                </a:solidFill>
                <a:latin typeface="Source Code Pro"/>
                <a:ea typeface="Source Code Pro"/>
                <a:sym typeface="Source Code Pro"/>
              </a:rPr>
              <a:t>«Современное состояние медиаобразования в России в контексте мировых тенденций»</a:t>
            </a:r>
          </a:p>
          <a:p>
            <a:pPr indent="111125">
              <a:tabLst>
                <a:tab pos="180340" algn="l"/>
              </a:tabLst>
            </a:pPr>
            <a:r>
              <a:rPr lang="ru-RU" sz="1733" dirty="0">
                <a:solidFill>
                  <a:schemeClr val="dk2"/>
                </a:solidFill>
                <a:latin typeface="Source Code Pro"/>
                <a:ea typeface="Source Code Pro"/>
                <a:sym typeface="Source Code Pro"/>
              </a:rPr>
              <a:t>Г. Таганрог 15.10.2021 Он-лайн</a:t>
            </a:r>
            <a:endParaRPr lang="ru-RU" sz="1733" b="1" dirty="0">
              <a:solidFill>
                <a:srgbClr val="E06666"/>
              </a:solidFill>
              <a:latin typeface="Source Code Pro"/>
              <a:ea typeface="Source Code Pro"/>
              <a:sym typeface="Source Code Pro"/>
            </a:endParaRPr>
          </a:p>
          <a:p>
            <a:pPr indent="111125">
              <a:tabLst>
                <a:tab pos="180340" algn="l"/>
              </a:tabLst>
            </a:pPr>
            <a:endParaRPr lang="ru" sz="1600" b="1" dirty="0">
              <a:solidFill>
                <a:schemeClr val="dk2"/>
              </a:solidFill>
              <a:latin typeface="Source Code Pro"/>
              <a:ea typeface="Source Code Pro"/>
              <a:sym typeface="Source Code Pro"/>
            </a:endParaRPr>
          </a:p>
          <a:p>
            <a:pPr indent="111125">
              <a:tabLst>
                <a:tab pos="180340" algn="l"/>
              </a:tabLst>
            </a:pPr>
            <a:r>
              <a:rPr lang="ru" sz="1600" b="1" dirty="0">
                <a:solidFill>
                  <a:schemeClr val="dk2"/>
                </a:solidFill>
                <a:latin typeface="Source Code Pro"/>
                <a:ea typeface="Source Code Pro"/>
                <a:sym typeface="Source Code Pro"/>
              </a:rPr>
              <a:t>2021 год </a:t>
            </a:r>
            <a:r>
              <a:rPr lang="ru-RU" sz="1733" dirty="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инновационная работа</a:t>
            </a:r>
            <a:endParaRPr lang="ru-RU" sz="1733" dirty="0">
              <a:solidFill>
                <a:schemeClr val="dk2"/>
              </a:solidFill>
              <a:latin typeface="Source Code Pro"/>
              <a:ea typeface="Source Code Pro"/>
            </a:endParaRPr>
          </a:p>
          <a:p>
            <a:pPr indent="111125">
              <a:tabLst>
                <a:tab pos="180340" algn="l"/>
              </a:tabLst>
            </a:pPr>
            <a:r>
              <a:rPr lang="ru-RU" sz="1733" b="1" dirty="0">
                <a:solidFill>
                  <a:srgbClr val="E06666"/>
                </a:solidFill>
                <a:latin typeface="Source Code Pro"/>
                <a:ea typeface="Source Code Pro"/>
              </a:rPr>
              <a:t>Доклад: Управление самообразованием педагогов как средство повышения профессиональной компетентности.</a:t>
            </a:r>
            <a:r>
              <a:rPr lang="en-US" sz="1800" kern="5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733" dirty="0">
                <a:solidFill>
                  <a:schemeClr val="dk2"/>
                </a:solidFill>
                <a:latin typeface="Source Code Pro"/>
                <a:ea typeface="Source Code Pro"/>
              </a:rPr>
              <a:t>IV</a:t>
            </a:r>
            <a:r>
              <a:rPr lang="ru-RU" sz="1733" dirty="0">
                <a:solidFill>
                  <a:schemeClr val="dk2"/>
                </a:solidFill>
                <a:latin typeface="Source Code Pro"/>
                <a:ea typeface="Source Code Pro"/>
              </a:rPr>
              <a:t> международная научно-практическая конференция «Непрерывное образование педагогов: достижения, проблемы, перспективы» 04.11.2021 г. Минск АПО</a:t>
            </a:r>
            <a:endParaRPr lang="ru" sz="1733" dirty="0">
              <a:solidFill>
                <a:schemeClr val="dk2"/>
              </a:solidFill>
              <a:latin typeface="Source Code Pro"/>
              <a:ea typeface="Source Code Pro"/>
              <a:sym typeface="Source Code Pro"/>
            </a:endParaRPr>
          </a:p>
        </p:txBody>
      </p:sp>
    </p:spTree>
    <p:extLst>
      <p:ext uri="{BB962C8B-B14F-4D97-AF65-F5344CB8AC3E}">
        <p14:creationId xmlns:p14="http://schemas.microsoft.com/office/powerpoint/2010/main" val="178323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E988327-80BC-491B-A5FE-F3ECF11FC4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21" t="13722" r="18301" b="4854"/>
          <a:stretch/>
        </p:blipFill>
        <p:spPr>
          <a:xfrm>
            <a:off x="1248792" y="150344"/>
            <a:ext cx="9694415" cy="684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8435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6"/>
          <p:cNvSpPr txBox="1">
            <a:spLocks noGrp="1"/>
          </p:cNvSpPr>
          <p:nvPr>
            <p:ph type="title"/>
          </p:nvPr>
        </p:nvSpPr>
        <p:spPr>
          <a:xfrm>
            <a:off x="653667" y="705200"/>
            <a:ext cx="7570800" cy="39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ru" dirty="0">
                <a:solidFill>
                  <a:srgbClr val="7030A0"/>
                </a:solidFill>
              </a:rPr>
              <a:t>МОИ награды</a:t>
            </a:r>
            <a:endParaRPr dirty="0">
              <a:solidFill>
                <a:srgbClr val="7030A0"/>
              </a:solidFill>
            </a:endParaRPr>
          </a:p>
        </p:txBody>
      </p:sp>
      <p:pic>
        <p:nvPicPr>
          <p:cNvPr id="159" name="Google Shape;159;p26"/>
          <p:cNvPicPr preferRelativeResize="0"/>
          <p:nvPr/>
        </p:nvPicPr>
        <p:blipFill rotWithShape="1">
          <a:blip r:embed="rId3">
            <a:alphaModFix/>
          </a:blip>
          <a:srcRect l="4513" t="5510" r="6113" b="7152"/>
          <a:stretch/>
        </p:blipFill>
        <p:spPr>
          <a:xfrm rot="10522989">
            <a:off x="562443" y="2004481"/>
            <a:ext cx="5214781" cy="4022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6"/>
          <p:cNvPicPr preferRelativeResize="0"/>
          <p:nvPr/>
        </p:nvPicPr>
        <p:blipFill rotWithShape="1">
          <a:blip r:embed="rId4">
            <a:alphaModFix/>
          </a:blip>
          <a:srcRect l="4988" t="6725" r="-2416"/>
          <a:stretch/>
        </p:blipFill>
        <p:spPr>
          <a:xfrm rot="-10531936">
            <a:off x="7102883" y="441814"/>
            <a:ext cx="4584031" cy="3113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6"/>
          <p:cNvPicPr preferRelativeResize="0"/>
          <p:nvPr/>
        </p:nvPicPr>
        <p:blipFill rotWithShape="1">
          <a:blip r:embed="rId5">
            <a:alphaModFix/>
          </a:blip>
          <a:srcRect r="5276" b="3128"/>
          <a:stretch/>
        </p:blipFill>
        <p:spPr>
          <a:xfrm rot="10800000">
            <a:off x="6423667" y="3728633"/>
            <a:ext cx="4179768" cy="30060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7"/>
          <p:cNvPicPr preferRelativeResize="0"/>
          <p:nvPr/>
        </p:nvPicPr>
        <p:blipFill rotWithShape="1">
          <a:blip r:embed="rId3">
            <a:alphaModFix/>
          </a:blip>
          <a:srcRect l="3790" t="4751" b="5255"/>
          <a:stretch/>
        </p:blipFill>
        <p:spPr>
          <a:xfrm rot="5400000">
            <a:off x="-315670" y="686704"/>
            <a:ext cx="3638067" cy="2552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7"/>
          <p:cNvPicPr preferRelativeResize="0"/>
          <p:nvPr/>
        </p:nvPicPr>
        <p:blipFill rotWithShape="1">
          <a:blip r:embed="rId4">
            <a:alphaModFix/>
          </a:blip>
          <a:srcRect t="9124" r="4479" b="3721"/>
          <a:stretch/>
        </p:blipFill>
        <p:spPr>
          <a:xfrm rot="5400000">
            <a:off x="1731033" y="3390067"/>
            <a:ext cx="3845700" cy="2631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7"/>
          <p:cNvPicPr preferRelativeResize="0"/>
          <p:nvPr/>
        </p:nvPicPr>
        <p:blipFill rotWithShape="1">
          <a:blip r:embed="rId5">
            <a:alphaModFix/>
          </a:blip>
          <a:srcRect l="3858" t="4345" r="2718" b="5871"/>
          <a:stretch/>
        </p:blipFill>
        <p:spPr>
          <a:xfrm rot="5400000">
            <a:off x="8847833" y="896967"/>
            <a:ext cx="3811467" cy="2384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7"/>
          <p:cNvPicPr preferRelativeResize="0"/>
          <p:nvPr/>
        </p:nvPicPr>
        <p:blipFill rotWithShape="1">
          <a:blip r:embed="rId6">
            <a:alphaModFix/>
          </a:blip>
          <a:srcRect l="-1502" t="4834"/>
          <a:stretch/>
        </p:blipFill>
        <p:spPr>
          <a:xfrm rot="5400000">
            <a:off x="4302799" y="670100"/>
            <a:ext cx="3976668" cy="2838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13167" y="3094067"/>
            <a:ext cx="2552336" cy="362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8"/>
          <p:cNvPicPr preferRelativeResize="0"/>
          <p:nvPr/>
        </p:nvPicPr>
        <p:blipFill rotWithShape="1">
          <a:blip r:embed="rId3">
            <a:alphaModFix/>
          </a:blip>
          <a:srcRect t="4306" r="5303" b="5416"/>
          <a:stretch/>
        </p:blipFill>
        <p:spPr>
          <a:xfrm rot="-5400000">
            <a:off x="3256567" y="2483350"/>
            <a:ext cx="5296867" cy="321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8"/>
          <p:cNvPicPr preferRelativeResize="0"/>
          <p:nvPr/>
        </p:nvPicPr>
        <p:blipFill rotWithShape="1">
          <a:blip r:embed="rId4">
            <a:alphaModFix/>
          </a:blip>
          <a:srcRect t="3157"/>
          <a:stretch/>
        </p:blipFill>
        <p:spPr>
          <a:xfrm rot="-5400000">
            <a:off x="7272755" y="916812"/>
            <a:ext cx="5369500" cy="4081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8"/>
          <p:cNvPicPr preferRelativeResize="0"/>
          <p:nvPr/>
        </p:nvPicPr>
        <p:blipFill rotWithShape="1">
          <a:blip r:embed="rId5">
            <a:alphaModFix/>
          </a:blip>
          <a:srcRect t="4150"/>
          <a:stretch/>
        </p:blipFill>
        <p:spPr>
          <a:xfrm rot="5400000">
            <a:off x="-228951" y="991450"/>
            <a:ext cx="4687733" cy="33700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ru"/>
              <a:t>Контактная информация</a:t>
            </a:r>
            <a:endParaRPr/>
          </a:p>
        </p:txBody>
      </p:sp>
      <p:sp>
        <p:nvSpPr>
          <p:cNvPr id="194" name="Google Shape;194;p30"/>
          <p:cNvSpPr txBox="1">
            <a:spLocks noGrp="1"/>
          </p:cNvSpPr>
          <p:nvPr>
            <p:ph type="body" idx="1"/>
          </p:nvPr>
        </p:nvSpPr>
        <p:spPr>
          <a:xfrm>
            <a:off x="129400" y="2157600"/>
            <a:ext cx="4383200" cy="3934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ru" sz="1867" b="1"/>
              <a:t>Недокунева</a:t>
            </a:r>
            <a:endParaRPr sz="1867" b="1"/>
          </a:p>
          <a:p>
            <a:pPr marL="0" indent="0">
              <a:buNone/>
            </a:pPr>
            <a:r>
              <a:rPr lang="ru" sz="1867" b="1"/>
              <a:t>Ирина Валерьевна</a:t>
            </a:r>
            <a:endParaRPr sz="1867" b="1"/>
          </a:p>
          <a:p>
            <a:pPr marL="0" indent="0">
              <a:buNone/>
            </a:pPr>
            <a:r>
              <a:rPr lang="ru" sz="1867" b="1"/>
              <a:t>заместитель директора по УР</a:t>
            </a:r>
            <a:endParaRPr sz="1867" b="1"/>
          </a:p>
          <a:p>
            <a:pPr marL="0" indent="0">
              <a:buNone/>
            </a:pPr>
            <a:r>
              <a:rPr lang="ru" sz="1867"/>
              <a:t>nediv@mail.ru</a:t>
            </a:r>
            <a:endParaRPr sz="1867"/>
          </a:p>
          <a:p>
            <a:pPr marL="0" indent="0">
              <a:buNone/>
            </a:pPr>
            <a:r>
              <a:rPr lang="ru" sz="1867"/>
              <a:t>+375(29) 8148540 (МТC)</a:t>
            </a:r>
            <a:endParaRPr sz="1867"/>
          </a:p>
        </p:txBody>
      </p:sp>
      <p:pic>
        <p:nvPicPr>
          <p:cNvPr id="195" name="Google Shape;19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9600" y="999283"/>
            <a:ext cx="7293701" cy="48594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E988327-80BC-491B-A5FE-F3ECF11FC4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21" t="19433" r="18301" b="12969"/>
          <a:stretch/>
        </p:blipFill>
        <p:spPr>
          <a:xfrm>
            <a:off x="538579" y="967665"/>
            <a:ext cx="9694415" cy="56817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55C854-D893-46CB-B578-074C214A2525}"/>
              </a:ext>
            </a:extLst>
          </p:cNvPr>
          <p:cNvSpPr txBox="1"/>
          <p:nvPr/>
        </p:nvSpPr>
        <p:spPr>
          <a:xfrm>
            <a:off x="2358500" y="437680"/>
            <a:ext cx="7874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АНАЛИЗ ВЫБРАННОЙ ТЕМЫ ПО САМООБРАЗОВАНИЮ</a:t>
            </a:r>
            <a:endParaRPr lang="ru-BY" dirty="0"/>
          </a:p>
        </p:txBody>
      </p:sp>
    </p:spTree>
    <p:extLst>
      <p:ext uri="{BB962C8B-B14F-4D97-AF65-F5344CB8AC3E}">
        <p14:creationId xmlns:p14="http://schemas.microsoft.com/office/powerpoint/2010/main" val="26178620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850B997-F968-4BE7-B360-BEA0FA7420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80" t="20712" r="19903" b="6796"/>
          <a:stretch/>
        </p:blipFill>
        <p:spPr>
          <a:xfrm>
            <a:off x="1168893" y="95303"/>
            <a:ext cx="9854214" cy="676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136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4231D0B-65D4-4562-9F84-B631B7250E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82" t="14628" r="22160" b="11327"/>
          <a:stretch/>
        </p:blipFill>
        <p:spPr>
          <a:xfrm>
            <a:off x="1491448" y="78034"/>
            <a:ext cx="8939813" cy="670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3267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9AE6695-E2A1-4660-B58A-ABC91321AE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56" y="130945"/>
            <a:ext cx="4745302" cy="632706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B2DD28-BC59-4396-A09F-6935A0AB6F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495" t="20712" r="32937" b="7055"/>
          <a:stretch/>
        </p:blipFill>
        <p:spPr>
          <a:xfrm>
            <a:off x="6096000" y="94985"/>
            <a:ext cx="5508891" cy="666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71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C8481B-AD0B-463E-B33F-7BC4CBDDE7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01" t="15145" r="22889" b="12881"/>
          <a:stretch/>
        </p:blipFill>
        <p:spPr>
          <a:xfrm>
            <a:off x="1509204" y="102721"/>
            <a:ext cx="8744503" cy="657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0792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DFC042C-D99C-4E1F-B59D-9512296CE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802166" y="153140"/>
            <a:ext cx="8735626" cy="655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2024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768EDA-30D4-4B43-BC5F-73EC0A56D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0712" y="445567"/>
            <a:ext cx="7670307" cy="2047892"/>
          </a:xfrm>
        </p:spPr>
        <p:txBody>
          <a:bodyPr>
            <a:normAutofit/>
          </a:bodyPr>
          <a:lstStyle/>
          <a:p>
            <a:pPr algn="ctr"/>
            <a:r>
              <a:rPr lang="ru-RU" sz="4800" dirty="0">
                <a:solidFill>
                  <a:srgbClr val="7030A0"/>
                </a:solidFill>
                <a:latin typeface="Georgia" panose="02040502050405020303" pitchFamily="18" charset="0"/>
              </a:rPr>
              <a:t>ПОРТФОЛИО</a:t>
            </a:r>
            <a:br>
              <a:rPr lang="ru-RU" sz="4800" dirty="0">
                <a:solidFill>
                  <a:srgbClr val="7030A0"/>
                </a:solidFill>
                <a:latin typeface="Georgia" panose="02040502050405020303" pitchFamily="18" charset="0"/>
              </a:rPr>
            </a:br>
            <a:r>
              <a:rPr lang="ru-RU" sz="4800" dirty="0">
                <a:solidFill>
                  <a:srgbClr val="7030A0"/>
                </a:solidFill>
                <a:latin typeface="Georgia" panose="02040502050405020303" pitchFamily="18" charset="0"/>
              </a:rPr>
              <a:t>МОИХ ДОСТИЖЕНИЙ</a:t>
            </a:r>
            <a:endParaRPr lang="ru-BY" sz="4800" dirty="0">
              <a:solidFill>
                <a:srgbClr val="7030A0"/>
              </a:solidFill>
              <a:latin typeface="Georgia" panose="02040502050405020303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A0C215-4C7A-4F71-96E7-7A3EF614CC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46" y="2648873"/>
            <a:ext cx="2656481" cy="36010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8E97CC-4DB3-4AA5-A591-BCD6285001B9}"/>
              </a:ext>
            </a:extLst>
          </p:cNvPr>
          <p:cNvSpPr txBox="1"/>
          <p:nvPr/>
        </p:nvSpPr>
        <p:spPr>
          <a:xfrm>
            <a:off x="4148017" y="2798045"/>
            <a:ext cx="6094520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ru-RU" sz="4300" dirty="0">
                <a:solidFill>
                  <a:srgbClr val="7030A0"/>
                </a:solidFill>
                <a:latin typeface="Georgia" panose="02040502050405020303" pitchFamily="18" charset="0"/>
                <a:ea typeface="+mj-ea"/>
                <a:cs typeface="+mj-cs"/>
              </a:rPr>
              <a:t>Недокунева </a:t>
            </a:r>
          </a:p>
          <a:p>
            <a:pPr>
              <a:spcBef>
                <a:spcPts val="0"/>
              </a:spcBef>
            </a:pPr>
            <a:r>
              <a:rPr lang="ru-RU" sz="4300" dirty="0">
                <a:solidFill>
                  <a:srgbClr val="7030A0"/>
                </a:solidFill>
                <a:latin typeface="Georgia" panose="02040502050405020303" pitchFamily="18" charset="0"/>
                <a:ea typeface="+mj-ea"/>
                <a:cs typeface="+mj-cs"/>
              </a:rPr>
              <a:t>Ирина Валерьевна</a:t>
            </a:r>
            <a:endParaRPr lang="ru-BY" sz="4300" dirty="0">
              <a:solidFill>
                <a:srgbClr val="7030A0"/>
              </a:solidFill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41DA60-72A8-422E-80B6-6E6234786F83}"/>
              </a:ext>
            </a:extLst>
          </p:cNvPr>
          <p:cNvSpPr txBox="1"/>
          <p:nvPr/>
        </p:nvSpPr>
        <p:spPr>
          <a:xfrm>
            <a:off x="5485772" y="4600358"/>
            <a:ext cx="53988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ru-RU" sz="2400" dirty="0">
                <a:solidFill>
                  <a:srgbClr val="7030A0"/>
                </a:solidFill>
              </a:rPr>
              <a:t>заместитель директора по УР </a:t>
            </a:r>
          </a:p>
        </p:txBody>
      </p:sp>
      <p:sp>
        <p:nvSpPr>
          <p:cNvPr id="10" name="Google Shape;65;p13">
            <a:extLst>
              <a:ext uri="{FF2B5EF4-FFF2-40B4-BE49-F238E27FC236}">
                <a16:creationId xmlns:a16="http://schemas.microsoft.com/office/drawing/2014/main" id="{4729B25D-0540-42AF-A7DC-04B59A584EA2}"/>
              </a:ext>
            </a:extLst>
          </p:cNvPr>
          <p:cNvSpPr txBox="1"/>
          <p:nvPr/>
        </p:nvSpPr>
        <p:spPr>
          <a:xfrm>
            <a:off x="4996725" y="5217437"/>
            <a:ext cx="6976294" cy="1415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ru" sz="2133" dirty="0">
                <a:solidFill>
                  <a:srgbClr val="7030A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ГУО “Средняя школа № 18 </a:t>
            </a:r>
          </a:p>
          <a:p>
            <a:pPr algn="ctr"/>
            <a:r>
              <a:rPr lang="ru" sz="2133" dirty="0">
                <a:solidFill>
                  <a:srgbClr val="7030A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имени Евфросинии Полоцкой г.Полоцка”</a:t>
            </a:r>
            <a:endParaRPr sz="2133" dirty="0">
              <a:solidFill>
                <a:srgbClr val="7030A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B7E5F0F9-0300-4A44-A10E-6965BA2190C7}"/>
              </a:ext>
            </a:extLst>
          </p:cNvPr>
          <p:cNvSpPr txBox="1">
            <a:spLocks/>
          </p:cNvSpPr>
          <p:nvPr/>
        </p:nvSpPr>
        <p:spPr>
          <a:xfrm>
            <a:off x="9776423" y="133739"/>
            <a:ext cx="2216458" cy="62365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b="1">
                <a:solidFill>
                  <a:srgbClr val="002060"/>
                </a:solidFill>
              </a:rPr>
              <a:t>макет</a:t>
            </a:r>
            <a:endParaRPr lang="ru-BY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094100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46</TotalTime>
  <Words>1134</Words>
  <Application>Microsoft Office PowerPoint</Application>
  <PresentationFormat>Широкоэкранный</PresentationFormat>
  <Paragraphs>129</Paragraphs>
  <Slides>23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1" baseType="lpstr">
      <vt:lpstr>Arial</vt:lpstr>
      <vt:lpstr>Calibri</vt:lpstr>
      <vt:lpstr>Georgia</vt:lpstr>
      <vt:lpstr>Source Code Pro</vt:lpstr>
      <vt:lpstr>Times New Roman</vt:lpstr>
      <vt:lpstr>Trebuchet MS</vt:lpstr>
      <vt:lpstr>Wingdings 3</vt:lpstr>
      <vt:lpstr>Аспект</vt:lpstr>
      <vt:lpstr> ИНДИВИДУАЛЬНЫЙ  ДНЕВНИК ПЕДАГОГИЧЕСКОГО САМООБРАЗОВАНИЯ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ПОРТФОЛИО МОИХ ДОСТИЖЕНИЙ</vt:lpstr>
      <vt:lpstr> Знания и  навыки </vt:lpstr>
      <vt:lpstr>Презентация PowerPoint</vt:lpstr>
      <vt:lpstr>Презентация PowerPoint</vt:lpstr>
      <vt:lpstr>Печатные работы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МОИ награды</vt:lpstr>
      <vt:lpstr>Презентация PowerPoint</vt:lpstr>
      <vt:lpstr>Презентация PowerPoint</vt:lpstr>
      <vt:lpstr>Контактная информация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ИНДИВИДУАЛЬНЫЙ  ДНЕВНИК ПЕДАГОГИЧЕСКОГО САМООБРАЗОВАНИЯ</dc:title>
  <dc:creator>Iryna Nedokuneva</dc:creator>
  <cp:lastModifiedBy>Iryna Nedokuneva</cp:lastModifiedBy>
  <cp:revision>11</cp:revision>
  <dcterms:created xsi:type="dcterms:W3CDTF">2022-01-27T08:26:11Z</dcterms:created>
  <dcterms:modified xsi:type="dcterms:W3CDTF">2022-01-27T17:31:45Z</dcterms:modified>
</cp:coreProperties>
</file>