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0" r:id="rId31"/>
    <p:sldId id="286" r:id="rId32"/>
    <p:sldId id="287" r:id="rId33"/>
    <p:sldId id="288" r:id="rId34"/>
    <p:sldId id="289" r:id="rId35"/>
    <p:sldId id="292" r:id="rId36"/>
    <p:sldId id="293" r:id="rId37"/>
    <p:sldId id="294" r:id="rId38"/>
    <p:sldId id="295" r:id="rId39"/>
    <p:sldId id="306" r:id="rId40"/>
    <p:sldId id="297" r:id="rId41"/>
    <p:sldId id="298" r:id="rId42"/>
    <p:sldId id="296" r:id="rId43"/>
    <p:sldId id="299" r:id="rId44"/>
    <p:sldId id="300" r:id="rId45"/>
    <p:sldId id="301" r:id="rId46"/>
    <p:sldId id="302" r:id="rId47"/>
    <p:sldId id="303" r:id="rId48"/>
    <p:sldId id="305" r:id="rId49"/>
    <p:sldId id="304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 varScale="1">
        <p:scale>
          <a:sx n="88" d="100"/>
          <a:sy n="88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232C7-C9F3-41CC-9A92-83958105E46C}" type="doc">
      <dgm:prSet loTypeId="urn:microsoft.com/office/officeart/2005/8/layout/pyramid1" loCatId="pyramid" qsTypeId="urn:microsoft.com/office/officeart/2005/8/quickstyle/simple1" qsCatId="simple" csTypeId="urn:microsoft.com/office/officeart/2005/8/colors/colorful1#1" csCatId="colorful" phldr="1"/>
      <dgm:spPr/>
    </dgm:pt>
    <dgm:pt modelId="{4914095D-C778-442D-A104-BEA8F77180AD}">
      <dgm:prSet phldrT="[Текст]" custT="1"/>
      <dgm:spPr/>
      <dgm:t>
        <a:bodyPr/>
        <a:lstStyle/>
        <a:p>
          <a:endParaRPr lang="ru-RU" sz="2800" dirty="0" smtClean="0"/>
        </a:p>
        <a:p>
          <a:r>
            <a:rPr lang="ru-RU" sz="2800" dirty="0" smtClean="0"/>
            <a:t>Руки </a:t>
          </a:r>
        </a:p>
        <a:p>
          <a:r>
            <a:rPr lang="ru-RU" sz="2400" dirty="0" smtClean="0"/>
            <a:t>(применение)</a:t>
          </a:r>
          <a:endParaRPr lang="ru-RU" sz="2400" dirty="0"/>
        </a:p>
      </dgm:t>
    </dgm:pt>
    <dgm:pt modelId="{AAB2F573-2AD0-4577-8571-A71F80A6A82F}" type="parTrans" cxnId="{C33AF924-AD6E-487D-803E-50E9F2154C98}">
      <dgm:prSet/>
      <dgm:spPr/>
      <dgm:t>
        <a:bodyPr/>
        <a:lstStyle/>
        <a:p>
          <a:endParaRPr lang="ru-RU"/>
        </a:p>
      </dgm:t>
    </dgm:pt>
    <dgm:pt modelId="{5CE80224-9FB7-4A9C-B757-D6B67A670A7D}" type="sibTrans" cxnId="{C33AF924-AD6E-487D-803E-50E9F2154C98}">
      <dgm:prSet/>
      <dgm:spPr/>
      <dgm:t>
        <a:bodyPr/>
        <a:lstStyle/>
        <a:p>
          <a:endParaRPr lang="ru-RU"/>
        </a:p>
      </dgm:t>
    </dgm:pt>
    <dgm:pt modelId="{32CB6A3E-0321-42CE-8D42-68B6969146DD}">
      <dgm:prSet phldrT="[Текст]" custT="1"/>
      <dgm:spPr/>
      <dgm:t>
        <a:bodyPr/>
        <a:lstStyle/>
        <a:p>
          <a:r>
            <a:rPr lang="ru-RU" sz="4400" dirty="0" smtClean="0"/>
            <a:t>Память</a:t>
          </a:r>
        </a:p>
        <a:p>
          <a:r>
            <a:rPr lang="ru-RU" sz="4400" dirty="0" smtClean="0"/>
            <a:t>(усвоение)</a:t>
          </a:r>
          <a:endParaRPr lang="ru-RU" sz="4400" dirty="0"/>
        </a:p>
      </dgm:t>
    </dgm:pt>
    <dgm:pt modelId="{6F9AF6D4-4A79-404F-B3EA-B8E02A1193E0}" type="parTrans" cxnId="{6983B69E-CAA4-4278-B30E-8A055D10787F}">
      <dgm:prSet/>
      <dgm:spPr/>
      <dgm:t>
        <a:bodyPr/>
        <a:lstStyle/>
        <a:p>
          <a:endParaRPr lang="ru-RU"/>
        </a:p>
      </dgm:t>
    </dgm:pt>
    <dgm:pt modelId="{2D8659D1-1DF9-4278-A747-F95FEE199F26}" type="sibTrans" cxnId="{6983B69E-CAA4-4278-B30E-8A055D10787F}">
      <dgm:prSet/>
      <dgm:spPr/>
      <dgm:t>
        <a:bodyPr/>
        <a:lstStyle/>
        <a:p>
          <a:endParaRPr lang="ru-RU"/>
        </a:p>
      </dgm:t>
    </dgm:pt>
    <dgm:pt modelId="{5E49808D-7414-42D5-A659-AA4D59431D66}">
      <dgm:prSet phldrT="[Текст]" custT="1"/>
      <dgm:spPr/>
      <dgm:t>
        <a:bodyPr/>
        <a:lstStyle/>
        <a:p>
          <a:r>
            <a:rPr lang="ru-RU" sz="4800" dirty="0" smtClean="0"/>
            <a:t>Мысль </a:t>
          </a:r>
        </a:p>
        <a:p>
          <a:r>
            <a:rPr lang="ru-RU" sz="4800" dirty="0" smtClean="0"/>
            <a:t>( понимание)</a:t>
          </a:r>
          <a:endParaRPr lang="ru-RU" sz="4800" dirty="0"/>
        </a:p>
      </dgm:t>
    </dgm:pt>
    <dgm:pt modelId="{373F089E-6C82-41F3-9AB9-DDAC711FE692}" type="parTrans" cxnId="{B6E2A946-04E2-4178-AD84-D39F93112BB2}">
      <dgm:prSet/>
      <dgm:spPr/>
      <dgm:t>
        <a:bodyPr/>
        <a:lstStyle/>
        <a:p>
          <a:endParaRPr lang="ru-RU"/>
        </a:p>
      </dgm:t>
    </dgm:pt>
    <dgm:pt modelId="{6BC5AC69-0D0C-418A-B10C-9139B7DCF3D5}" type="sibTrans" cxnId="{B6E2A946-04E2-4178-AD84-D39F93112BB2}">
      <dgm:prSet/>
      <dgm:spPr/>
      <dgm:t>
        <a:bodyPr/>
        <a:lstStyle/>
        <a:p>
          <a:endParaRPr lang="ru-RU"/>
        </a:p>
      </dgm:t>
    </dgm:pt>
    <dgm:pt modelId="{E71ECF95-5E6B-4B2C-95CF-2D0F15220764}" type="pres">
      <dgm:prSet presAssocID="{C54232C7-C9F3-41CC-9A92-83958105E46C}" presName="Name0" presStyleCnt="0">
        <dgm:presLayoutVars>
          <dgm:dir/>
          <dgm:animLvl val="lvl"/>
          <dgm:resizeHandles val="exact"/>
        </dgm:presLayoutVars>
      </dgm:prSet>
      <dgm:spPr/>
    </dgm:pt>
    <dgm:pt modelId="{FAEBD47E-0F62-4125-8910-45CF79762982}" type="pres">
      <dgm:prSet presAssocID="{4914095D-C778-442D-A104-BEA8F77180AD}" presName="Name8" presStyleCnt="0"/>
      <dgm:spPr/>
    </dgm:pt>
    <dgm:pt modelId="{C3FD91C6-9BCD-40C5-88BB-1127AF85F7F1}" type="pres">
      <dgm:prSet presAssocID="{4914095D-C778-442D-A104-BEA8F77180AD}" presName="level" presStyleLbl="node1" presStyleIdx="0" presStyleCnt="3" custScaleX="106060" custLinFactNeighborX="3030" custLinFactNeighborY="-45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C97B5-1BC5-48A4-A351-4552113C85C8}" type="pres">
      <dgm:prSet presAssocID="{4914095D-C778-442D-A104-BEA8F77180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05351-400D-4CF2-A9A2-461A2F27AE69}" type="pres">
      <dgm:prSet presAssocID="{32CB6A3E-0321-42CE-8D42-68B6969146DD}" presName="Name8" presStyleCnt="0"/>
      <dgm:spPr/>
    </dgm:pt>
    <dgm:pt modelId="{2D9D0BFC-E58C-4620-AE2D-86CA965BDED0}" type="pres">
      <dgm:prSet presAssocID="{32CB6A3E-0321-42CE-8D42-68B6969146DD}" presName="level" presStyleLbl="node1" presStyleIdx="1" presStyleCnt="3" custScaleX="1045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67471-A6E3-464A-BEC2-C640EDA3E86A}" type="pres">
      <dgm:prSet presAssocID="{32CB6A3E-0321-42CE-8D42-68B6969146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CB4F0-B7C4-4113-899B-1AAFFD63661A}" type="pres">
      <dgm:prSet presAssocID="{5E49808D-7414-42D5-A659-AA4D59431D66}" presName="Name8" presStyleCnt="0"/>
      <dgm:spPr/>
    </dgm:pt>
    <dgm:pt modelId="{E593676E-222D-4B4C-870B-E12DD0764250}" type="pres">
      <dgm:prSet presAssocID="{5E49808D-7414-42D5-A659-AA4D59431D6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F78A0-7A3E-4D47-9750-394FA5764E44}" type="pres">
      <dgm:prSet presAssocID="{5E49808D-7414-42D5-A659-AA4D59431D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7448D0-91A6-4E63-A31D-FB4D19CC4946}" type="presOf" srcId="{32CB6A3E-0321-42CE-8D42-68B6969146DD}" destId="{9CF67471-A6E3-464A-BEC2-C640EDA3E86A}" srcOrd="1" destOrd="0" presId="urn:microsoft.com/office/officeart/2005/8/layout/pyramid1"/>
    <dgm:cxn modelId="{C33AF924-AD6E-487D-803E-50E9F2154C98}" srcId="{C54232C7-C9F3-41CC-9A92-83958105E46C}" destId="{4914095D-C778-442D-A104-BEA8F77180AD}" srcOrd="0" destOrd="0" parTransId="{AAB2F573-2AD0-4577-8571-A71F80A6A82F}" sibTransId="{5CE80224-9FB7-4A9C-B757-D6B67A670A7D}"/>
    <dgm:cxn modelId="{5BA9DA79-65A5-42FA-862C-A38A868ACDA4}" type="presOf" srcId="{5E49808D-7414-42D5-A659-AA4D59431D66}" destId="{E593676E-222D-4B4C-870B-E12DD0764250}" srcOrd="0" destOrd="0" presId="urn:microsoft.com/office/officeart/2005/8/layout/pyramid1"/>
    <dgm:cxn modelId="{EFECD1CC-614E-49FC-9678-880CA023918F}" type="presOf" srcId="{4914095D-C778-442D-A104-BEA8F77180AD}" destId="{049C97B5-1BC5-48A4-A351-4552113C85C8}" srcOrd="1" destOrd="0" presId="urn:microsoft.com/office/officeart/2005/8/layout/pyramid1"/>
    <dgm:cxn modelId="{5FAC823D-3C9F-4302-BB45-734A9C57587E}" type="presOf" srcId="{C54232C7-C9F3-41CC-9A92-83958105E46C}" destId="{E71ECF95-5E6B-4B2C-95CF-2D0F15220764}" srcOrd="0" destOrd="0" presId="urn:microsoft.com/office/officeart/2005/8/layout/pyramid1"/>
    <dgm:cxn modelId="{6983B69E-CAA4-4278-B30E-8A055D10787F}" srcId="{C54232C7-C9F3-41CC-9A92-83958105E46C}" destId="{32CB6A3E-0321-42CE-8D42-68B6969146DD}" srcOrd="1" destOrd="0" parTransId="{6F9AF6D4-4A79-404F-B3EA-B8E02A1193E0}" sibTransId="{2D8659D1-1DF9-4278-A747-F95FEE199F26}"/>
    <dgm:cxn modelId="{EE646D28-9C2C-425D-A8C9-40A525F438A2}" type="presOf" srcId="{5E49808D-7414-42D5-A659-AA4D59431D66}" destId="{24AF78A0-7A3E-4D47-9750-394FA5764E44}" srcOrd="1" destOrd="0" presId="urn:microsoft.com/office/officeart/2005/8/layout/pyramid1"/>
    <dgm:cxn modelId="{BC72E85A-35B1-432F-B202-674D4719C763}" type="presOf" srcId="{4914095D-C778-442D-A104-BEA8F77180AD}" destId="{C3FD91C6-9BCD-40C5-88BB-1127AF85F7F1}" srcOrd="0" destOrd="0" presId="urn:microsoft.com/office/officeart/2005/8/layout/pyramid1"/>
    <dgm:cxn modelId="{B6E2A946-04E2-4178-AD84-D39F93112BB2}" srcId="{C54232C7-C9F3-41CC-9A92-83958105E46C}" destId="{5E49808D-7414-42D5-A659-AA4D59431D66}" srcOrd="2" destOrd="0" parTransId="{373F089E-6C82-41F3-9AB9-DDAC711FE692}" sibTransId="{6BC5AC69-0D0C-418A-B10C-9139B7DCF3D5}"/>
    <dgm:cxn modelId="{241E63C0-98F6-4967-8615-2339D754BA5E}" type="presOf" srcId="{32CB6A3E-0321-42CE-8D42-68B6969146DD}" destId="{2D9D0BFC-E58C-4620-AE2D-86CA965BDED0}" srcOrd="0" destOrd="0" presId="urn:microsoft.com/office/officeart/2005/8/layout/pyramid1"/>
    <dgm:cxn modelId="{260D5067-7920-4E3B-A63B-A0EA2D60F257}" type="presParOf" srcId="{E71ECF95-5E6B-4B2C-95CF-2D0F15220764}" destId="{FAEBD47E-0F62-4125-8910-45CF79762982}" srcOrd="0" destOrd="0" presId="urn:microsoft.com/office/officeart/2005/8/layout/pyramid1"/>
    <dgm:cxn modelId="{0671165E-32B6-4BE7-BB1B-3A6D01D48CE3}" type="presParOf" srcId="{FAEBD47E-0F62-4125-8910-45CF79762982}" destId="{C3FD91C6-9BCD-40C5-88BB-1127AF85F7F1}" srcOrd="0" destOrd="0" presId="urn:microsoft.com/office/officeart/2005/8/layout/pyramid1"/>
    <dgm:cxn modelId="{5953C09A-0039-4221-AB75-0F90FDD2D353}" type="presParOf" srcId="{FAEBD47E-0F62-4125-8910-45CF79762982}" destId="{049C97B5-1BC5-48A4-A351-4552113C85C8}" srcOrd="1" destOrd="0" presId="urn:microsoft.com/office/officeart/2005/8/layout/pyramid1"/>
    <dgm:cxn modelId="{414278D1-A296-4BEB-A1FF-34DC0D1BEEF6}" type="presParOf" srcId="{E71ECF95-5E6B-4B2C-95CF-2D0F15220764}" destId="{56905351-400D-4CF2-A9A2-461A2F27AE69}" srcOrd="1" destOrd="0" presId="urn:microsoft.com/office/officeart/2005/8/layout/pyramid1"/>
    <dgm:cxn modelId="{C7CCF1BC-32B8-49BF-BFB6-6466B246FC27}" type="presParOf" srcId="{56905351-400D-4CF2-A9A2-461A2F27AE69}" destId="{2D9D0BFC-E58C-4620-AE2D-86CA965BDED0}" srcOrd="0" destOrd="0" presId="urn:microsoft.com/office/officeart/2005/8/layout/pyramid1"/>
    <dgm:cxn modelId="{2F2A1223-E07D-469A-91EE-1F2EB6D8D1C4}" type="presParOf" srcId="{56905351-400D-4CF2-A9A2-461A2F27AE69}" destId="{9CF67471-A6E3-464A-BEC2-C640EDA3E86A}" srcOrd="1" destOrd="0" presId="urn:microsoft.com/office/officeart/2005/8/layout/pyramid1"/>
    <dgm:cxn modelId="{764F0630-A7CB-413F-ACA4-D8C0E44EA695}" type="presParOf" srcId="{E71ECF95-5E6B-4B2C-95CF-2D0F15220764}" destId="{B77CB4F0-B7C4-4113-899B-1AAFFD63661A}" srcOrd="2" destOrd="0" presId="urn:microsoft.com/office/officeart/2005/8/layout/pyramid1"/>
    <dgm:cxn modelId="{B225FE6A-5BD1-4C45-8D93-8AFEE5F054D3}" type="presParOf" srcId="{B77CB4F0-B7C4-4113-899B-1AAFFD63661A}" destId="{E593676E-222D-4B4C-870B-E12DD0764250}" srcOrd="0" destOrd="0" presId="urn:microsoft.com/office/officeart/2005/8/layout/pyramid1"/>
    <dgm:cxn modelId="{301D7B24-27BB-4523-8F5A-1164B8F263D4}" type="presParOf" srcId="{B77CB4F0-B7C4-4113-899B-1AAFFD63661A}" destId="{24AF78A0-7A3E-4D47-9750-394FA5764E4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218E2C-C0BC-467D-9070-5806CD72770B}" type="doc">
      <dgm:prSet loTypeId="urn:microsoft.com/office/officeart/2005/8/layout/default#1" loCatId="list" qsTypeId="urn:microsoft.com/office/officeart/2005/8/quickstyle/3d8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8CE168A8-10A8-47FB-900C-2184515F8868}">
      <dgm:prSet phldrT="[Текст]" custT="1"/>
      <dgm:spPr/>
      <dgm:t>
        <a:bodyPr/>
        <a:lstStyle/>
        <a:p>
          <a:r>
            <a:rPr lang="ru-RU" sz="1700" dirty="0" smtClean="0">
              <a:solidFill>
                <a:schemeClr val="tx1"/>
              </a:solidFill>
            </a:rPr>
            <a:t>к</a:t>
          </a:r>
          <a:r>
            <a:rPr lang="ru-RU" sz="1800" i="1" dirty="0" smtClean="0">
              <a:solidFill>
                <a:schemeClr val="tx1"/>
              </a:solidFill>
            </a:rPr>
            <a:t>онтрольны</a:t>
          </a:r>
          <a:r>
            <a:rPr lang="ru-RU" sz="1700" dirty="0" smtClean="0">
              <a:solidFill>
                <a:schemeClr val="tx1"/>
              </a:solidFill>
            </a:rPr>
            <a:t>е</a:t>
          </a:r>
          <a:endParaRPr lang="ru-RU" sz="1700" dirty="0">
            <a:solidFill>
              <a:schemeClr val="tx1"/>
            </a:solidFill>
          </a:endParaRPr>
        </a:p>
      </dgm:t>
    </dgm:pt>
    <dgm:pt modelId="{286943C4-A9B4-4447-968B-57AF7AAF8403}" type="parTrans" cxnId="{C84D463F-AE5B-4461-84C5-B57CF692AFAA}">
      <dgm:prSet/>
      <dgm:spPr/>
      <dgm:t>
        <a:bodyPr/>
        <a:lstStyle/>
        <a:p>
          <a:endParaRPr lang="ru-RU"/>
        </a:p>
      </dgm:t>
    </dgm:pt>
    <dgm:pt modelId="{D5E42BE2-5AE2-40FB-A396-A71C7CE07A6F}" type="sibTrans" cxnId="{C84D463F-AE5B-4461-84C5-B57CF692AFAA}">
      <dgm:prSet/>
      <dgm:spPr/>
      <dgm:t>
        <a:bodyPr/>
        <a:lstStyle/>
        <a:p>
          <a:endParaRPr lang="ru-RU"/>
        </a:p>
      </dgm:t>
    </dgm:pt>
    <dgm:pt modelId="{0427B97F-FA67-4B75-9A62-3041CD1C9F7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творческие</a:t>
          </a:r>
          <a:r>
            <a:rPr lang="ru-RU" sz="1800" dirty="0" smtClean="0"/>
            <a:t> </a:t>
          </a:r>
          <a:endParaRPr lang="ru-RU" sz="1800" dirty="0"/>
        </a:p>
      </dgm:t>
    </dgm:pt>
    <dgm:pt modelId="{65466E29-253D-479F-B4F5-7F8481DAD8DA}" type="parTrans" cxnId="{5C5DAAAE-1C8B-4D63-AF7E-87C1BDDF5C0D}">
      <dgm:prSet/>
      <dgm:spPr/>
      <dgm:t>
        <a:bodyPr/>
        <a:lstStyle/>
        <a:p>
          <a:endParaRPr lang="ru-RU"/>
        </a:p>
      </dgm:t>
    </dgm:pt>
    <dgm:pt modelId="{3B44F47F-1C9C-4DA2-AD95-AC58E8A80557}" type="sibTrans" cxnId="{5C5DAAAE-1C8B-4D63-AF7E-87C1BDDF5C0D}">
      <dgm:prSet/>
      <dgm:spPr/>
      <dgm:t>
        <a:bodyPr/>
        <a:lstStyle/>
        <a:p>
          <a:endParaRPr lang="ru-RU"/>
        </a:p>
      </dgm:t>
    </dgm:pt>
    <dgm:pt modelId="{B4ADDA7A-AEE4-4ABE-9240-B76C04299CD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пробные</a:t>
          </a:r>
          <a:endParaRPr lang="ru-RU" sz="3400" dirty="0">
            <a:solidFill>
              <a:schemeClr val="tx1"/>
            </a:solidFill>
          </a:endParaRPr>
        </a:p>
      </dgm:t>
    </dgm:pt>
    <dgm:pt modelId="{CFD5E7EA-639F-4B1B-8953-7C85FACDE553}" type="parTrans" cxnId="{1565D3C5-87A0-4F25-8215-26182963AEAA}">
      <dgm:prSet/>
      <dgm:spPr/>
      <dgm:t>
        <a:bodyPr/>
        <a:lstStyle/>
        <a:p>
          <a:endParaRPr lang="ru-RU"/>
        </a:p>
      </dgm:t>
    </dgm:pt>
    <dgm:pt modelId="{B05CE9F4-F9B9-4CFA-9A5D-4157EB5D41EB}" type="sibTrans" cxnId="{1565D3C5-87A0-4F25-8215-26182963AEAA}">
      <dgm:prSet/>
      <dgm:spPr/>
      <dgm:t>
        <a:bodyPr/>
        <a:lstStyle/>
        <a:p>
          <a:endParaRPr lang="ru-RU"/>
        </a:p>
      </dgm:t>
    </dgm:pt>
    <dgm:pt modelId="{87A250AA-BD56-4540-86CE-792EFC47F5D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вводные</a:t>
          </a:r>
          <a:endParaRPr lang="ru-RU" sz="1800" dirty="0">
            <a:solidFill>
              <a:schemeClr val="tx1"/>
            </a:solidFill>
          </a:endParaRPr>
        </a:p>
      </dgm:t>
    </dgm:pt>
    <dgm:pt modelId="{EDE80844-B88C-4285-8FE4-B4811470A204}" type="parTrans" cxnId="{596F51AA-CD63-43F4-8F7B-044CE92E9C09}">
      <dgm:prSet/>
      <dgm:spPr/>
      <dgm:t>
        <a:bodyPr/>
        <a:lstStyle/>
        <a:p>
          <a:endParaRPr lang="ru-RU"/>
        </a:p>
      </dgm:t>
    </dgm:pt>
    <dgm:pt modelId="{7920B95E-68B9-414E-913C-105018C946B8}" type="sibTrans" cxnId="{596F51AA-CD63-43F4-8F7B-044CE92E9C09}">
      <dgm:prSet/>
      <dgm:spPr/>
      <dgm:t>
        <a:bodyPr/>
        <a:lstStyle/>
        <a:p>
          <a:endParaRPr lang="ru-RU"/>
        </a:p>
      </dgm:t>
    </dgm:pt>
    <dgm:pt modelId="{57C92B7C-5935-4B00-A52C-8351C215F0D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предварительные</a:t>
          </a:r>
          <a:endParaRPr lang="ru-RU" sz="1700" dirty="0">
            <a:solidFill>
              <a:schemeClr val="tx1"/>
            </a:solidFill>
          </a:endParaRPr>
        </a:p>
      </dgm:t>
    </dgm:pt>
    <dgm:pt modelId="{93304E9A-A963-4A4A-932A-E8AE6D2B10DF}" type="parTrans" cxnId="{A915A532-9C04-46B3-B58D-4BB1632E57B4}">
      <dgm:prSet/>
      <dgm:spPr/>
      <dgm:t>
        <a:bodyPr/>
        <a:lstStyle/>
        <a:p>
          <a:endParaRPr lang="ru-RU"/>
        </a:p>
      </dgm:t>
    </dgm:pt>
    <dgm:pt modelId="{97A4AC35-08B9-45E6-AB48-AFD636A337CF}" type="sibTrans" cxnId="{A915A532-9C04-46B3-B58D-4BB1632E57B4}">
      <dgm:prSet/>
      <dgm:spPr/>
      <dgm:t>
        <a:bodyPr/>
        <a:lstStyle/>
        <a:p>
          <a:endParaRPr lang="ru-RU"/>
        </a:p>
      </dgm:t>
    </dgm:pt>
    <dgm:pt modelId="{2EFD8122-9DD8-4FC5-BC3C-144490D03F11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тренировочные</a:t>
          </a:r>
          <a:endParaRPr lang="ru-RU" sz="1700" dirty="0">
            <a:solidFill>
              <a:schemeClr val="tx1"/>
            </a:solidFill>
          </a:endParaRPr>
        </a:p>
      </dgm:t>
    </dgm:pt>
    <dgm:pt modelId="{451569C7-5AAF-47B7-9B43-DE13CF4634BD}" type="parTrans" cxnId="{43522C53-031D-4CD7-AFBA-D96F1EE181EB}">
      <dgm:prSet/>
      <dgm:spPr/>
      <dgm:t>
        <a:bodyPr/>
        <a:lstStyle/>
        <a:p>
          <a:endParaRPr lang="ru-RU"/>
        </a:p>
      </dgm:t>
    </dgm:pt>
    <dgm:pt modelId="{C980EDBF-6281-4FAD-9121-465AD1703C60}" type="sibTrans" cxnId="{43522C53-031D-4CD7-AFBA-D96F1EE181EB}">
      <dgm:prSet/>
      <dgm:spPr/>
      <dgm:t>
        <a:bodyPr/>
        <a:lstStyle/>
        <a:p>
          <a:endParaRPr lang="ru-RU"/>
        </a:p>
      </dgm:t>
    </dgm:pt>
    <dgm:pt modelId="{0F7D04EC-7E21-4B95-9386-40E62C5749CC}" type="pres">
      <dgm:prSet presAssocID="{B4218E2C-C0BC-467D-9070-5806CD7277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A05AAC-BFD3-4F76-B81E-1A411F28AAB0}" type="pres">
      <dgm:prSet presAssocID="{8CE168A8-10A8-47FB-900C-2184515F886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DDF84-5478-4E57-BA1B-5CB3EF011677}" type="pres">
      <dgm:prSet presAssocID="{D5E42BE2-5AE2-40FB-A396-A71C7CE07A6F}" presName="sibTrans" presStyleCnt="0"/>
      <dgm:spPr/>
    </dgm:pt>
    <dgm:pt modelId="{6905BB83-F0DF-486D-8914-12285CB03F8F}" type="pres">
      <dgm:prSet presAssocID="{0427B97F-FA67-4B75-9A62-3041CD1C9F7C}" presName="node" presStyleLbl="node1" presStyleIdx="1" presStyleCnt="6" custLinFactNeighborX="3212" custLinFactNeighborY="-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11778-5852-491D-8116-EF09A987D724}" type="pres">
      <dgm:prSet presAssocID="{3B44F47F-1C9C-4DA2-AD95-AC58E8A80557}" presName="sibTrans" presStyleCnt="0"/>
      <dgm:spPr/>
    </dgm:pt>
    <dgm:pt modelId="{60678D64-49F6-49AF-9D6E-BD87B82668F2}" type="pres">
      <dgm:prSet presAssocID="{2EFD8122-9DD8-4FC5-BC3C-144490D03F1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B34A2-4DFD-4270-A41E-EA7B77E7B714}" type="pres">
      <dgm:prSet presAssocID="{C980EDBF-6281-4FAD-9121-465AD1703C60}" presName="sibTrans" presStyleCnt="0"/>
      <dgm:spPr/>
    </dgm:pt>
    <dgm:pt modelId="{F74F3F6E-5995-465D-A096-A2B643DD820B}" type="pres">
      <dgm:prSet presAssocID="{B4ADDA7A-AEE4-4ABE-9240-B76C04299CD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C2468-107B-4B7B-B6BD-CB7AE0B36015}" type="pres">
      <dgm:prSet presAssocID="{B05CE9F4-F9B9-4CFA-9A5D-4157EB5D41EB}" presName="sibTrans" presStyleCnt="0"/>
      <dgm:spPr/>
    </dgm:pt>
    <dgm:pt modelId="{0FF28394-A727-4A5E-A34F-004B6C207A0C}" type="pres">
      <dgm:prSet presAssocID="{87A250AA-BD56-4540-86CE-792EFC47F5D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D7DA1-F2DF-4C4E-A1AF-7DFD300CA9E4}" type="pres">
      <dgm:prSet presAssocID="{7920B95E-68B9-414E-913C-105018C946B8}" presName="sibTrans" presStyleCnt="0"/>
      <dgm:spPr/>
    </dgm:pt>
    <dgm:pt modelId="{34048512-4047-4C14-A360-6BE3E72E0E2B}" type="pres">
      <dgm:prSet presAssocID="{57C92B7C-5935-4B00-A52C-8351C215F0D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178733-5585-470C-8B1C-1D9B94E297ED}" type="presOf" srcId="{87A250AA-BD56-4540-86CE-792EFC47F5DE}" destId="{0FF28394-A727-4A5E-A34F-004B6C207A0C}" srcOrd="0" destOrd="0" presId="urn:microsoft.com/office/officeart/2005/8/layout/default#1"/>
    <dgm:cxn modelId="{0D924265-4A0E-4179-AFDA-D03F7026EA2D}" type="presOf" srcId="{B4ADDA7A-AEE4-4ABE-9240-B76C04299CD2}" destId="{F74F3F6E-5995-465D-A096-A2B643DD820B}" srcOrd="0" destOrd="0" presId="urn:microsoft.com/office/officeart/2005/8/layout/default#1"/>
    <dgm:cxn modelId="{C84D463F-AE5B-4461-84C5-B57CF692AFAA}" srcId="{B4218E2C-C0BC-467D-9070-5806CD72770B}" destId="{8CE168A8-10A8-47FB-900C-2184515F8868}" srcOrd="0" destOrd="0" parTransId="{286943C4-A9B4-4447-968B-57AF7AAF8403}" sibTransId="{D5E42BE2-5AE2-40FB-A396-A71C7CE07A6F}"/>
    <dgm:cxn modelId="{5C5DAAAE-1C8B-4D63-AF7E-87C1BDDF5C0D}" srcId="{B4218E2C-C0BC-467D-9070-5806CD72770B}" destId="{0427B97F-FA67-4B75-9A62-3041CD1C9F7C}" srcOrd="1" destOrd="0" parTransId="{65466E29-253D-479F-B4F5-7F8481DAD8DA}" sibTransId="{3B44F47F-1C9C-4DA2-AD95-AC58E8A80557}"/>
    <dgm:cxn modelId="{CA272ECB-4711-4C6E-8452-F32E13352AF0}" type="presOf" srcId="{57C92B7C-5935-4B00-A52C-8351C215F0D8}" destId="{34048512-4047-4C14-A360-6BE3E72E0E2B}" srcOrd="0" destOrd="0" presId="urn:microsoft.com/office/officeart/2005/8/layout/default#1"/>
    <dgm:cxn modelId="{1565D3C5-87A0-4F25-8215-26182963AEAA}" srcId="{B4218E2C-C0BC-467D-9070-5806CD72770B}" destId="{B4ADDA7A-AEE4-4ABE-9240-B76C04299CD2}" srcOrd="3" destOrd="0" parTransId="{CFD5E7EA-639F-4B1B-8953-7C85FACDE553}" sibTransId="{B05CE9F4-F9B9-4CFA-9A5D-4157EB5D41EB}"/>
    <dgm:cxn modelId="{C19C32DE-CEF5-47F6-B89D-9F8D7A9CAA20}" type="presOf" srcId="{8CE168A8-10A8-47FB-900C-2184515F8868}" destId="{CDA05AAC-BFD3-4F76-B81E-1A411F28AAB0}" srcOrd="0" destOrd="0" presId="urn:microsoft.com/office/officeart/2005/8/layout/default#1"/>
    <dgm:cxn modelId="{A915A532-9C04-46B3-B58D-4BB1632E57B4}" srcId="{B4218E2C-C0BC-467D-9070-5806CD72770B}" destId="{57C92B7C-5935-4B00-A52C-8351C215F0D8}" srcOrd="5" destOrd="0" parTransId="{93304E9A-A963-4A4A-932A-E8AE6D2B10DF}" sibTransId="{97A4AC35-08B9-45E6-AB48-AFD636A337CF}"/>
    <dgm:cxn modelId="{DC5E4665-4A8F-45F6-8058-C8F3CE7E08C0}" type="presOf" srcId="{B4218E2C-C0BC-467D-9070-5806CD72770B}" destId="{0F7D04EC-7E21-4B95-9386-40E62C5749CC}" srcOrd="0" destOrd="0" presId="urn:microsoft.com/office/officeart/2005/8/layout/default#1"/>
    <dgm:cxn modelId="{A6F2E60B-089D-4A6E-BF8B-762C33D0668B}" type="presOf" srcId="{2EFD8122-9DD8-4FC5-BC3C-144490D03F11}" destId="{60678D64-49F6-49AF-9D6E-BD87B82668F2}" srcOrd="0" destOrd="0" presId="urn:microsoft.com/office/officeart/2005/8/layout/default#1"/>
    <dgm:cxn modelId="{43522C53-031D-4CD7-AFBA-D96F1EE181EB}" srcId="{B4218E2C-C0BC-467D-9070-5806CD72770B}" destId="{2EFD8122-9DD8-4FC5-BC3C-144490D03F11}" srcOrd="2" destOrd="0" parTransId="{451569C7-5AAF-47B7-9B43-DE13CF4634BD}" sibTransId="{C980EDBF-6281-4FAD-9121-465AD1703C60}"/>
    <dgm:cxn modelId="{16449AC3-FA8F-46F1-9A84-9DA467A837DF}" type="presOf" srcId="{0427B97F-FA67-4B75-9A62-3041CD1C9F7C}" destId="{6905BB83-F0DF-486D-8914-12285CB03F8F}" srcOrd="0" destOrd="0" presId="urn:microsoft.com/office/officeart/2005/8/layout/default#1"/>
    <dgm:cxn modelId="{596F51AA-CD63-43F4-8F7B-044CE92E9C09}" srcId="{B4218E2C-C0BC-467D-9070-5806CD72770B}" destId="{87A250AA-BD56-4540-86CE-792EFC47F5DE}" srcOrd="4" destOrd="0" parTransId="{EDE80844-B88C-4285-8FE4-B4811470A204}" sibTransId="{7920B95E-68B9-414E-913C-105018C946B8}"/>
    <dgm:cxn modelId="{79131FCF-5C7B-4426-B3C3-89AB74077545}" type="presParOf" srcId="{0F7D04EC-7E21-4B95-9386-40E62C5749CC}" destId="{CDA05AAC-BFD3-4F76-B81E-1A411F28AAB0}" srcOrd="0" destOrd="0" presId="urn:microsoft.com/office/officeart/2005/8/layout/default#1"/>
    <dgm:cxn modelId="{5B04ECED-1957-4EB9-84A4-132F6B39CD2A}" type="presParOf" srcId="{0F7D04EC-7E21-4B95-9386-40E62C5749CC}" destId="{7BFDDF84-5478-4E57-BA1B-5CB3EF011677}" srcOrd="1" destOrd="0" presId="urn:microsoft.com/office/officeart/2005/8/layout/default#1"/>
    <dgm:cxn modelId="{49BE02AD-9700-4C2F-879D-7CAEB0071381}" type="presParOf" srcId="{0F7D04EC-7E21-4B95-9386-40E62C5749CC}" destId="{6905BB83-F0DF-486D-8914-12285CB03F8F}" srcOrd="2" destOrd="0" presId="urn:microsoft.com/office/officeart/2005/8/layout/default#1"/>
    <dgm:cxn modelId="{F13DE42A-5A18-4CB2-940B-EE602B966D5B}" type="presParOf" srcId="{0F7D04EC-7E21-4B95-9386-40E62C5749CC}" destId="{A2211778-5852-491D-8116-EF09A987D724}" srcOrd="3" destOrd="0" presId="urn:microsoft.com/office/officeart/2005/8/layout/default#1"/>
    <dgm:cxn modelId="{D9AB830F-5702-4199-B6A3-2C05324318D1}" type="presParOf" srcId="{0F7D04EC-7E21-4B95-9386-40E62C5749CC}" destId="{60678D64-49F6-49AF-9D6E-BD87B82668F2}" srcOrd="4" destOrd="0" presId="urn:microsoft.com/office/officeart/2005/8/layout/default#1"/>
    <dgm:cxn modelId="{3B70AEC5-ABB2-4B5A-A1EE-7A3890F78717}" type="presParOf" srcId="{0F7D04EC-7E21-4B95-9386-40E62C5749CC}" destId="{E02B34A2-4DFD-4270-A41E-EA7B77E7B714}" srcOrd="5" destOrd="0" presId="urn:microsoft.com/office/officeart/2005/8/layout/default#1"/>
    <dgm:cxn modelId="{0FF3FDB9-F7BD-4DCE-9917-38D246C218C8}" type="presParOf" srcId="{0F7D04EC-7E21-4B95-9386-40E62C5749CC}" destId="{F74F3F6E-5995-465D-A096-A2B643DD820B}" srcOrd="6" destOrd="0" presId="urn:microsoft.com/office/officeart/2005/8/layout/default#1"/>
    <dgm:cxn modelId="{6A858D78-297A-4AE6-8BB9-26CFA1402704}" type="presParOf" srcId="{0F7D04EC-7E21-4B95-9386-40E62C5749CC}" destId="{592C2468-107B-4B7B-B6BD-CB7AE0B36015}" srcOrd="7" destOrd="0" presId="urn:microsoft.com/office/officeart/2005/8/layout/default#1"/>
    <dgm:cxn modelId="{80883A15-5275-42F1-8444-2AB02360D093}" type="presParOf" srcId="{0F7D04EC-7E21-4B95-9386-40E62C5749CC}" destId="{0FF28394-A727-4A5E-A34F-004B6C207A0C}" srcOrd="8" destOrd="0" presId="urn:microsoft.com/office/officeart/2005/8/layout/default#1"/>
    <dgm:cxn modelId="{FA810DE6-8DC5-4DBF-A99B-A37CABE804BA}" type="presParOf" srcId="{0F7D04EC-7E21-4B95-9386-40E62C5749CC}" destId="{C3DD7DA1-F2DF-4C4E-A1AF-7DFD300CA9E4}" srcOrd="9" destOrd="0" presId="urn:microsoft.com/office/officeart/2005/8/layout/default#1"/>
    <dgm:cxn modelId="{72A71DEC-D967-42D9-A609-399B100F5448}" type="presParOf" srcId="{0F7D04EC-7E21-4B95-9386-40E62C5749CC}" destId="{34048512-4047-4C14-A360-6BE3E72E0E2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D91C6-9BCD-40C5-88BB-1127AF85F7F1}">
      <dsp:nvSpPr>
        <dsp:cNvPr id="0" name=""/>
        <dsp:cNvSpPr/>
      </dsp:nvSpPr>
      <dsp:spPr>
        <a:xfrm>
          <a:off x="2381266" y="0"/>
          <a:ext cx="2525571" cy="1809762"/>
        </a:xfrm>
        <a:prstGeom prst="trapezoid">
          <a:avLst>
            <a:gd name="adj" fmla="val 6578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Руки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(применение)</a:t>
          </a:r>
          <a:endParaRPr lang="ru-RU" sz="2400" kern="1200" dirty="0"/>
        </a:p>
      </dsp:txBody>
      <dsp:txXfrm>
        <a:off x="2381266" y="0"/>
        <a:ext cx="2525571" cy="1809762"/>
      </dsp:txXfrm>
    </dsp:sp>
    <dsp:sp modelId="{2D9D0BFC-E58C-4620-AE2D-86CA965BDED0}">
      <dsp:nvSpPr>
        <dsp:cNvPr id="0" name=""/>
        <dsp:cNvSpPr/>
      </dsp:nvSpPr>
      <dsp:spPr>
        <a:xfrm>
          <a:off x="1082380" y="1809762"/>
          <a:ext cx="4979038" cy="1809762"/>
        </a:xfrm>
        <a:prstGeom prst="trapezoid">
          <a:avLst>
            <a:gd name="adj" fmla="val 6578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Память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(усвоение)</a:t>
          </a:r>
          <a:endParaRPr lang="ru-RU" sz="4400" kern="1200" dirty="0"/>
        </a:p>
      </dsp:txBody>
      <dsp:txXfrm>
        <a:off x="1953712" y="1809762"/>
        <a:ext cx="3236374" cy="1809762"/>
      </dsp:txXfrm>
    </dsp:sp>
    <dsp:sp modelId="{E593676E-222D-4B4C-870B-E12DD0764250}">
      <dsp:nvSpPr>
        <dsp:cNvPr id="0" name=""/>
        <dsp:cNvSpPr/>
      </dsp:nvSpPr>
      <dsp:spPr>
        <a:xfrm>
          <a:off x="0" y="3619525"/>
          <a:ext cx="7143800" cy="1809762"/>
        </a:xfrm>
        <a:prstGeom prst="trapezoid">
          <a:avLst>
            <a:gd name="adj" fmla="val 6578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Мысль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( понимание)</a:t>
          </a:r>
          <a:endParaRPr lang="ru-RU" sz="4800" kern="1200" dirty="0"/>
        </a:p>
      </dsp:txBody>
      <dsp:txXfrm>
        <a:off x="1250164" y="3619525"/>
        <a:ext cx="4643470" cy="1809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05AAC-BFD3-4F76-B81E-1A411F28AAB0}">
      <dsp:nvSpPr>
        <dsp:cNvPr id="0" name=""/>
        <dsp:cNvSpPr/>
      </dsp:nvSpPr>
      <dsp:spPr>
        <a:xfrm>
          <a:off x="706200" y="133"/>
          <a:ext cx="2389056" cy="1433434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shade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к</a:t>
          </a:r>
          <a:r>
            <a:rPr lang="ru-RU" sz="1800" i="1" kern="1200" dirty="0" smtClean="0">
              <a:solidFill>
                <a:schemeClr val="tx1"/>
              </a:solidFill>
            </a:rPr>
            <a:t>онтрольны</a:t>
          </a:r>
          <a:r>
            <a:rPr lang="ru-RU" sz="1700" kern="1200" dirty="0" smtClean="0">
              <a:solidFill>
                <a:schemeClr val="tx1"/>
              </a:solidFill>
            </a:rPr>
            <a:t>е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706200" y="133"/>
        <a:ext cx="2389056" cy="1433434"/>
      </dsp:txXfrm>
    </dsp:sp>
    <dsp:sp modelId="{6905BB83-F0DF-486D-8914-12285CB03F8F}">
      <dsp:nvSpPr>
        <dsp:cNvPr id="0" name=""/>
        <dsp:cNvSpPr/>
      </dsp:nvSpPr>
      <dsp:spPr>
        <a:xfrm>
          <a:off x="3410899" y="0"/>
          <a:ext cx="2389056" cy="1433434"/>
        </a:xfrm>
        <a:prstGeom prst="rect">
          <a:avLst/>
        </a:prstGeom>
        <a:solidFill>
          <a:schemeClr val="accent5">
            <a:shade val="50000"/>
            <a:hueOff val="82809"/>
            <a:satOff val="3625"/>
            <a:lumOff val="12659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shade val="50000"/>
              <a:hueOff val="82809"/>
              <a:satOff val="3625"/>
              <a:lumOff val="12659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творческие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3410899" y="0"/>
        <a:ext cx="2389056" cy="1433434"/>
      </dsp:txXfrm>
    </dsp:sp>
    <dsp:sp modelId="{60678D64-49F6-49AF-9D6E-BD87B82668F2}">
      <dsp:nvSpPr>
        <dsp:cNvPr id="0" name=""/>
        <dsp:cNvSpPr/>
      </dsp:nvSpPr>
      <dsp:spPr>
        <a:xfrm>
          <a:off x="706200" y="1672472"/>
          <a:ext cx="2389056" cy="1433434"/>
        </a:xfrm>
        <a:prstGeom prst="rect">
          <a:avLst/>
        </a:prstGeom>
        <a:solidFill>
          <a:schemeClr val="accent5">
            <a:shade val="50000"/>
            <a:hueOff val="165618"/>
            <a:satOff val="7251"/>
            <a:lumOff val="25317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shade val="50000"/>
              <a:hueOff val="165618"/>
              <a:satOff val="7251"/>
              <a:lumOff val="25317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тренировочные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706200" y="1672472"/>
        <a:ext cx="2389056" cy="1433434"/>
      </dsp:txXfrm>
    </dsp:sp>
    <dsp:sp modelId="{F74F3F6E-5995-465D-A096-A2B643DD820B}">
      <dsp:nvSpPr>
        <dsp:cNvPr id="0" name=""/>
        <dsp:cNvSpPr/>
      </dsp:nvSpPr>
      <dsp:spPr>
        <a:xfrm>
          <a:off x="3334162" y="1672472"/>
          <a:ext cx="2389056" cy="1433434"/>
        </a:xfrm>
        <a:prstGeom prst="rect">
          <a:avLst/>
        </a:prstGeom>
        <a:solidFill>
          <a:schemeClr val="accent5">
            <a:shade val="50000"/>
            <a:hueOff val="248427"/>
            <a:satOff val="10876"/>
            <a:lumOff val="37976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shade val="50000"/>
              <a:hueOff val="248427"/>
              <a:satOff val="10876"/>
              <a:lumOff val="37976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пробные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3334162" y="1672472"/>
        <a:ext cx="2389056" cy="1433434"/>
      </dsp:txXfrm>
    </dsp:sp>
    <dsp:sp modelId="{0FF28394-A727-4A5E-A34F-004B6C207A0C}">
      <dsp:nvSpPr>
        <dsp:cNvPr id="0" name=""/>
        <dsp:cNvSpPr/>
      </dsp:nvSpPr>
      <dsp:spPr>
        <a:xfrm>
          <a:off x="706200" y="3344812"/>
          <a:ext cx="2389056" cy="1433434"/>
        </a:xfrm>
        <a:prstGeom prst="rect">
          <a:avLst/>
        </a:prstGeom>
        <a:solidFill>
          <a:schemeClr val="accent5">
            <a:shade val="50000"/>
            <a:hueOff val="165618"/>
            <a:satOff val="7251"/>
            <a:lumOff val="25317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shade val="50000"/>
              <a:hueOff val="165618"/>
              <a:satOff val="7251"/>
              <a:lumOff val="25317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вводные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706200" y="3344812"/>
        <a:ext cx="2389056" cy="1433434"/>
      </dsp:txXfrm>
    </dsp:sp>
    <dsp:sp modelId="{34048512-4047-4C14-A360-6BE3E72E0E2B}">
      <dsp:nvSpPr>
        <dsp:cNvPr id="0" name=""/>
        <dsp:cNvSpPr/>
      </dsp:nvSpPr>
      <dsp:spPr>
        <a:xfrm>
          <a:off x="3334162" y="3344812"/>
          <a:ext cx="2389056" cy="1433434"/>
        </a:xfrm>
        <a:prstGeom prst="rect">
          <a:avLst/>
        </a:prstGeom>
        <a:solidFill>
          <a:schemeClr val="accent5">
            <a:shade val="50000"/>
            <a:hueOff val="82809"/>
            <a:satOff val="3625"/>
            <a:lumOff val="12659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shade val="50000"/>
              <a:hueOff val="82809"/>
              <a:satOff val="3625"/>
              <a:lumOff val="12659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предварительные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334162" y="3344812"/>
        <a:ext cx="2389056" cy="1433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86A9F1-3E72-453E-B496-1B4955035835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9F9269-DAEB-47A3-9E83-0AFDEC9C2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A9F1-3E72-453E-B496-1B4955035835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F9269-DAEB-47A3-9E83-0AFDEC9C2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586A9F1-3E72-453E-B496-1B4955035835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9F9269-DAEB-47A3-9E83-0AFDEC9C2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A9F1-3E72-453E-B496-1B4955035835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F9269-DAEB-47A3-9E83-0AFDEC9C2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86A9F1-3E72-453E-B496-1B4955035835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59F9269-DAEB-47A3-9E83-0AFDEC9C2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A9F1-3E72-453E-B496-1B4955035835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F9269-DAEB-47A3-9E83-0AFDEC9C2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A9F1-3E72-453E-B496-1B4955035835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F9269-DAEB-47A3-9E83-0AFDEC9C2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A9F1-3E72-453E-B496-1B4955035835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F9269-DAEB-47A3-9E83-0AFDEC9C2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86A9F1-3E72-453E-B496-1B4955035835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F9269-DAEB-47A3-9E83-0AFDEC9C2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A9F1-3E72-453E-B496-1B4955035835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F9269-DAEB-47A3-9E83-0AFDEC9C2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6A9F1-3E72-453E-B496-1B4955035835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F9269-DAEB-47A3-9E83-0AFDEC9C2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86A9F1-3E72-453E-B496-1B4955035835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9F9269-DAEB-47A3-9E83-0AFDEC9C2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Формирование ООУН на уроках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Практический семинар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ЗАКОНОМЕРНОСТИ ОБУЧЕНИЯ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Сначала надо заботиться о нравах, а потом об обучении.        Сенека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Развитие навыков должно предшествовать развитию ума.     Аристотель</a:t>
            </a:r>
          </a:p>
          <a:p>
            <a:endParaRPr lang="ru-RU" dirty="0" smtClean="0"/>
          </a:p>
          <a:p>
            <a:r>
              <a:rPr lang="ru-RU" dirty="0" smtClean="0"/>
              <a:t>Тот, кто не будет писать быстро, не сможет быстро думать.   </a:t>
            </a:r>
            <a:r>
              <a:rPr lang="ru-RU" dirty="0" err="1" smtClean="0"/>
              <a:t>Квинтилиан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ПОМОЧЬ ОСОЗНАТЬ МАТЕРИАЛ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 осознанием понимают получение представлений, или установление соответствия между словом и об­разом.</a:t>
            </a:r>
          </a:p>
          <a:p>
            <a:r>
              <a:rPr lang="ru-RU" dirty="0" smtClean="0"/>
              <a:t>При ознакомлении с образной информацией ребенок стремится перевести ее в словесное поле, а услышанное пытается представить в образах.</a:t>
            </a:r>
          </a:p>
          <a:p>
            <a:r>
              <a:rPr lang="ru-RU" dirty="0" smtClean="0"/>
              <a:t>Закономерность осознания — единство двух сигнальных систем человека. Ее можно выразить и количественно известным соотношением ЮНЕСКО:</a:t>
            </a:r>
          </a:p>
          <a:p>
            <a:pPr algn="ctr">
              <a:buNone/>
            </a:pPr>
            <a:r>
              <a:rPr lang="ru-RU" dirty="0" smtClean="0"/>
              <a:t>15 + 25=&gt;65.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и приемы работы подсистемы «Осознание»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Показ явлений и объектов в природе. Показ объектов в музеях, </a:t>
            </a:r>
            <a:r>
              <a:rPr lang="ru-RU" dirty="0" err="1" smtClean="0"/>
              <a:t>биоуголках</a:t>
            </a:r>
            <a:r>
              <a:rPr lang="ru-RU" dirty="0" smtClean="0"/>
              <a:t>, на выставках. Использование наглядности: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картинок, плакатов;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диафильмов и диапозитивов;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транспарантов;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кинофильмов. </a:t>
            </a:r>
          </a:p>
          <a:p>
            <a:r>
              <a:rPr lang="ru-RU" dirty="0" smtClean="0"/>
              <a:t>Демонстрация: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звука (высота, громкость, тембр);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тактильных ощущений;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движения;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явлений;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моделей.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5884256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с терминами: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составление словарей;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иллюстрирование;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сопоставление.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Распознавание образов. </a:t>
            </a:r>
          </a:p>
          <a:p>
            <a:r>
              <a:rPr lang="ru-RU" dirty="0" smtClean="0"/>
              <a:t>Использование абстрактной наглядности: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таблиц;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формул;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графиков;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схем;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карт.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УЧИТЕ ЗАДАВАТЬ ВОПРОСЫ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7239000" cy="4846320"/>
          </a:xfrm>
        </p:spPr>
        <p:txBody>
          <a:bodyPr/>
          <a:lstStyle/>
          <a:p>
            <a:r>
              <a:rPr lang="ru-RU" dirty="0" smtClean="0"/>
              <a:t>Учитель должен всегда иметь в виду: чем больше связей удалось реализовать на уроке, тем выше идет кривая забывания, тем больше уровень остаточных знаний ученика.</a:t>
            </a:r>
          </a:p>
          <a:p>
            <a:r>
              <a:rPr lang="ru-RU" dirty="0" smtClean="0"/>
              <a:t>Вторая закономерность заключается в невозможности реализации всех связей.</a:t>
            </a:r>
          </a:p>
          <a:p>
            <a:endParaRPr lang="ru-RU" dirty="0"/>
          </a:p>
        </p:txBody>
      </p:sp>
      <p:pic>
        <p:nvPicPr>
          <p:cNvPr id="4" name="Рисунок 3" descr="107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071942"/>
            <a:ext cx="3286116" cy="246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/>
              <a:t>иерархия вопросов: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сначала вопросы, отражающие причинно-следственные связи; обычно они начинаются со слов «Зачем...» и «Почему...»;</a:t>
            </a:r>
          </a:p>
          <a:p>
            <a:r>
              <a:rPr lang="ru-RU" dirty="0" smtClean="0"/>
              <a:t>затем вопросы, связанные с содержанием, — «Что это...», «Из чего состоит...», «Частью чего является...», «Какими признаками обладает...»;</a:t>
            </a:r>
          </a:p>
          <a:p>
            <a:r>
              <a:rPr lang="ru-RU" dirty="0" smtClean="0"/>
              <a:t>затем вопросы, связанные с действием и способами его осуществления, — «Как...», «Каким образом...»;</a:t>
            </a:r>
          </a:p>
          <a:p>
            <a:r>
              <a:rPr lang="ru-RU" dirty="0" smtClean="0"/>
              <a:t>и, наконец, вопросы, касающиеся условий выполнения действий, протекания явлений.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/>
          <a:lstStyle/>
          <a:p>
            <a:r>
              <a:rPr lang="ru-RU" dirty="0" smtClean="0"/>
              <a:t>Третья закономерность осмысления описана на количественном уровне. </a:t>
            </a:r>
          </a:p>
          <a:p>
            <a:r>
              <a:rPr lang="ru-RU" dirty="0" smtClean="0"/>
              <a:t>При одной-двух реализованных связях понятие легко выпадает из системы знаний, забывается учеником. </a:t>
            </a:r>
          </a:p>
          <a:p>
            <a:r>
              <a:rPr lang="ru-RU" dirty="0" smtClean="0"/>
              <a:t>При трех связях возможность выпадения существенно снижается.</a:t>
            </a:r>
          </a:p>
          <a:p>
            <a:r>
              <a:rPr lang="ru-RU" dirty="0" smtClean="0"/>
              <a:t> Оптимальность трех связей каждого понятия с другими установлена статистически, и «правило трех связей» верно для большинства учебных ситуаций.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и приемы работы подсистемы «Осмысление»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Выявление </a:t>
            </a:r>
            <a:r>
              <a:rPr lang="ru-RU" dirty="0" err="1" smtClean="0"/>
              <a:t>межпонятийных</a:t>
            </a:r>
            <a:r>
              <a:rPr lang="ru-RU" dirty="0" smtClean="0"/>
              <a:t> связей:</a:t>
            </a:r>
          </a:p>
          <a:p>
            <a:r>
              <a:rPr lang="ru-RU" dirty="0" smtClean="0"/>
              <a:t>при выполнении индивидуальных заданий; в процессе беседы; в процессе дискуссии; с помощью «мозговой атаки». </a:t>
            </a:r>
          </a:p>
          <a:p>
            <a:r>
              <a:rPr lang="ru-RU" dirty="0" smtClean="0"/>
              <a:t>Использование для изучения связей: наблюдений в природе; эксперимента; анализа структурно-логических схем; анализа матриц связей.</a:t>
            </a:r>
          </a:p>
          <a:p>
            <a:r>
              <a:rPr lang="ru-RU" dirty="0" smtClean="0"/>
              <a:t> Выяснение характера связей: непосредственных и опосредованных; причинно-следственных и генетических; пространственных и временных; последовательных и параллельных; прямых и обратных. </a:t>
            </a:r>
          </a:p>
          <a:p>
            <a:r>
              <a:rPr lang="ru-RU" dirty="0" smtClean="0"/>
              <a:t>Графическая регистрация связей: построением графиков; заполнением таблиц и матриц; построением структурно-логических схем. Особенно отметим эффективность применения структурно-логических схем. Использование их для осмысления доказательств математических теорем позволило значительно уменьшить процент неуспевающих и повысить в 1,5 — 2 раза число хороших отметок.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ОБОБЩЕНИЕ И...«ОЗАРЕНИЕ»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Обобщение — выделение каких-либо свойств, принадлежащих некоторому классу предметов. Различают обобщения понятийные, тематические, </a:t>
            </a:r>
            <a:r>
              <a:rPr lang="ru-RU" dirty="0" err="1" smtClean="0"/>
              <a:t>межпред­метные</a:t>
            </a:r>
            <a:r>
              <a:rPr lang="ru-RU" dirty="0" smtClean="0"/>
              <a:t> и др.</a:t>
            </a:r>
          </a:p>
          <a:p>
            <a:r>
              <a:rPr lang="ru-RU" dirty="0" smtClean="0"/>
              <a:t>Даны пять слов: корова, лось, собака, овца, кошка. Надо одно из них вычеркнуть, а для остальных четырех подобрать обобщающее слово.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41048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и приемы работы по обобщению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/>
              <a:t>Понятийное обобщение:</a:t>
            </a:r>
          </a:p>
          <a:p>
            <a:pPr lvl="6">
              <a:buFont typeface="Wingdings" pitchFamily="2" charset="2"/>
              <a:buChar char="Ø"/>
            </a:pPr>
            <a:r>
              <a:rPr lang="ru-RU" sz="2100" dirty="0" smtClean="0"/>
              <a:t>выделение общих признаков;</a:t>
            </a:r>
          </a:p>
          <a:p>
            <a:pPr lvl="6">
              <a:buFont typeface="Wingdings" pitchFamily="2" charset="2"/>
              <a:buChar char="Ø"/>
            </a:pPr>
            <a:r>
              <a:rPr lang="ru-RU" sz="2100" dirty="0" smtClean="0"/>
              <a:t>выделение существенных признаков;</a:t>
            </a:r>
          </a:p>
          <a:p>
            <a:pPr lvl="6">
              <a:buFont typeface="Wingdings" pitchFamily="2" charset="2"/>
              <a:buChar char="Ø"/>
            </a:pPr>
            <a:r>
              <a:rPr lang="ru-RU" sz="2100" dirty="0" smtClean="0"/>
              <a:t>обобщение по противопоставлению. </a:t>
            </a:r>
          </a:p>
          <a:p>
            <a:pPr lvl="6">
              <a:buFont typeface="Wingdings" pitchFamily="2" charset="2"/>
              <a:buChar char="Ø"/>
            </a:pPr>
            <a:r>
              <a:rPr lang="ru-RU" sz="2100" dirty="0" smtClean="0"/>
              <a:t>Обобщение на уровне понятий второго рода:</a:t>
            </a:r>
          </a:p>
          <a:p>
            <a:pPr lvl="6">
              <a:buFont typeface="Wingdings" pitchFamily="2" charset="2"/>
              <a:buChar char="Ø"/>
            </a:pPr>
            <a:r>
              <a:rPr lang="ru-RU" sz="2100" dirty="0" smtClean="0"/>
              <a:t>объединение понятий;</a:t>
            </a:r>
          </a:p>
          <a:p>
            <a:pPr lvl="6">
              <a:buFont typeface="Wingdings" pitchFamily="2" charset="2"/>
              <a:buChar char="Ø"/>
            </a:pPr>
            <a:r>
              <a:rPr lang="ru-RU" sz="2100" dirty="0" smtClean="0"/>
              <a:t>использование аналогий. </a:t>
            </a:r>
            <a:endParaRPr lang="ru-RU" dirty="0" smtClean="0"/>
          </a:p>
          <a:p>
            <a:r>
              <a:rPr lang="ru-RU" dirty="0" smtClean="0"/>
              <a:t>Тематическое обобщение с использованием:</a:t>
            </a:r>
          </a:p>
          <a:p>
            <a:pPr lvl="1">
              <a:buFont typeface="Wingdings" pitchFamily="2" charset="2"/>
              <a:buChar char="§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одномерной классификации;</a:t>
            </a:r>
          </a:p>
          <a:p>
            <a:pPr lvl="1">
              <a:buFont typeface="Wingdings" pitchFamily="2" charset="2"/>
              <a:buChar char="§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двухмерной классификации (таблиц);</a:t>
            </a:r>
          </a:p>
          <a:p>
            <a:pPr lvl="1">
              <a:buFont typeface="Wingdings" pitchFamily="2" charset="2"/>
              <a:buChar char="§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многомерной классификации (описательной);</a:t>
            </a:r>
          </a:p>
          <a:p>
            <a:pPr lvl="1">
              <a:buFont typeface="Wingdings" pitchFamily="2" charset="2"/>
              <a:buChar char="§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матриц связей;</a:t>
            </a:r>
          </a:p>
          <a:p>
            <a:pPr lvl="1">
              <a:buFont typeface="Wingdings" pitchFamily="2" charset="2"/>
              <a:buChar char="§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структурно-логических схем. </a:t>
            </a:r>
          </a:p>
          <a:p>
            <a:r>
              <a:rPr lang="ru-RU" dirty="0" smtClean="0"/>
              <a:t>Обобщения </a:t>
            </a:r>
            <a:r>
              <a:rPr lang="ru-RU" dirty="0" err="1" smtClean="0"/>
              <a:t>межтематические</a:t>
            </a:r>
            <a:r>
              <a:rPr lang="ru-RU" dirty="0" smtClean="0"/>
              <a:t> и </a:t>
            </a:r>
            <a:r>
              <a:rPr lang="ru-RU" dirty="0" err="1" smtClean="0"/>
              <a:t>межпредметные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Статистические обобщения с использованием:</a:t>
            </a:r>
          </a:p>
          <a:p>
            <a:pPr>
              <a:buFont typeface="Wingdings" pitchFamily="2" charset="2"/>
              <a:buChar char="q"/>
            </a:pPr>
            <a:r>
              <a:rPr lang="ru-RU" sz="2100" dirty="0" smtClean="0"/>
              <a:t>средних значений и других мер центральной тенденции;</a:t>
            </a:r>
          </a:p>
          <a:p>
            <a:pPr>
              <a:buFont typeface="Wingdings" pitchFamily="2" charset="2"/>
              <a:buChar char="q"/>
            </a:pPr>
            <a:r>
              <a:rPr lang="ru-RU" sz="2100" dirty="0" smtClean="0"/>
              <a:t>частот;</a:t>
            </a:r>
          </a:p>
          <a:p>
            <a:pPr>
              <a:buFont typeface="Wingdings" pitchFamily="2" charset="2"/>
              <a:buChar char="q"/>
            </a:pPr>
            <a:r>
              <a:rPr lang="ru-RU" sz="2100" dirty="0" smtClean="0"/>
              <a:t>оценки тесноты связи</a:t>
            </a:r>
            <a:endParaRPr lang="ru-RU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Дерзайте ныне </a:t>
            </a:r>
            <a:r>
              <a:rPr lang="ru-RU" i="1" dirty="0" err="1" smtClean="0"/>
              <a:t>ободренны</a:t>
            </a:r>
            <a:r>
              <a:rPr lang="ru-RU" i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Раченьем вашим показать,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Что может собственных Платонов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 быстрых разумом Невтонов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Российская земля рождать.</a:t>
            </a:r>
          </a:p>
          <a:p>
            <a:pPr>
              <a:buNone/>
            </a:pPr>
            <a:r>
              <a:rPr lang="ru-RU" dirty="0" smtClean="0"/>
              <a:t>					М.Ломоносов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Нужны люди воспитанные, обладающие трудолюбием (раченьем), системой знаний (как у Платона), хорошим мышлением (как у Ньютона).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822944"/>
          </a:xfrm>
        </p:spPr>
        <p:txBody>
          <a:bodyPr/>
          <a:lstStyle/>
          <a:p>
            <a:r>
              <a:rPr lang="ru-RU" dirty="0" smtClean="0"/>
              <a:t>ТЕКУЩЕЕ 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7239000" cy="4846320"/>
          </a:xfrm>
        </p:spPr>
        <p:txBody>
          <a:bodyPr/>
          <a:lstStyle/>
          <a:p>
            <a:r>
              <a:rPr lang="ru-RU" dirty="0" smtClean="0"/>
              <a:t>Практическая педагогика накопила множество приемов проведения текущего повторения, то есть повторения, направленного на запоминание материала.</a:t>
            </a:r>
          </a:p>
          <a:p>
            <a:r>
              <a:rPr lang="ru-RU" dirty="0" smtClean="0"/>
              <a:t>Повторять учебный материал можно через небольшой (до двух дней) промежуток времени после объяснения — в неотсроченном режиме, либо через длительный промежуток — в отсроченном режиме.</a:t>
            </a:r>
            <a:endParaRPr lang="ru-RU" dirty="0"/>
          </a:p>
        </p:txBody>
      </p:sp>
      <p:pic>
        <p:nvPicPr>
          <p:cNvPr id="4" name="Рисунок 3" descr="116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929198"/>
            <a:ext cx="2428860" cy="182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500990" cy="9286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Виды и приемы работы подсистемы </a:t>
            </a:r>
            <a:br>
              <a:rPr lang="ru-RU" sz="2800" dirty="0" smtClean="0"/>
            </a:br>
            <a:r>
              <a:rPr lang="ru-RU" sz="2800" dirty="0" smtClean="0"/>
              <a:t>«Текущее повторение»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7553356" cy="5312752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/>
              <a:t>Закрепление на уроке: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краткое повторение нового материала;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просмотр материала в учебнике;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выписывание тезисов;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акцентирование главного;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акцентировка взаимосвязей в материале. </a:t>
            </a:r>
          </a:p>
          <a:p>
            <a:r>
              <a:rPr lang="ru-RU" sz="2900" b="1" dirty="0" smtClean="0"/>
              <a:t>Специфика домашних заданий: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 комментированием;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 выбором варианта задания. </a:t>
            </a:r>
          </a:p>
          <a:p>
            <a:r>
              <a:rPr lang="ru-RU" sz="2900" b="1" dirty="0" smtClean="0"/>
              <a:t>Домашняя работа: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чтение учебника;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использование плана;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составление плана;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письменные ответы на вопросы;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формулирование вопросов;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 изучаемому материалу;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анализ структурно-логических схем;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взаимопомощь учеников.</a:t>
            </a:r>
            <a:endParaRPr lang="ru-RU" dirty="0"/>
          </a:p>
        </p:txBody>
      </p:sp>
      <p:pic>
        <p:nvPicPr>
          <p:cNvPr id="4" name="Рисунок 3" descr="100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071678"/>
            <a:ext cx="3143240" cy="235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4543428" cy="53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Опрос на уроке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7858180" cy="5669942"/>
          </a:xfrm>
        </p:spPr>
        <p:txBody>
          <a:bodyPr numCol="2">
            <a:normAutofit fontScale="47500" lnSpcReduction="20000"/>
          </a:bodyPr>
          <a:lstStyle/>
          <a:p>
            <a:r>
              <a:rPr lang="ru-RU" sz="3400" dirty="0" smtClean="0"/>
              <a:t>индивидуальный;</a:t>
            </a:r>
          </a:p>
          <a:p>
            <a:r>
              <a:rPr lang="ru-RU" sz="3400" dirty="0" smtClean="0"/>
              <a:t>с устным комментированием;</a:t>
            </a:r>
          </a:p>
          <a:p>
            <a:r>
              <a:rPr lang="ru-RU" sz="3400" dirty="0" smtClean="0"/>
              <a:t>магнитофонный;</a:t>
            </a:r>
          </a:p>
          <a:p>
            <a:r>
              <a:rPr lang="ru-RU" sz="3400" dirty="0" smtClean="0"/>
              <a:t>с предварительной подготовкой;</a:t>
            </a:r>
          </a:p>
          <a:p>
            <a:r>
              <a:rPr lang="ru-RU" sz="3400" dirty="0" smtClean="0"/>
              <a:t>с опорой на план;</a:t>
            </a:r>
          </a:p>
          <a:p>
            <a:r>
              <a:rPr lang="ru-RU" sz="3400" dirty="0" smtClean="0"/>
              <a:t>с опорой на наглядность;</a:t>
            </a:r>
          </a:p>
          <a:p>
            <a:r>
              <a:rPr lang="ru-RU" sz="3400" dirty="0" smtClean="0"/>
              <a:t>с опорой на структурно-логические схемы;</a:t>
            </a:r>
          </a:p>
          <a:p>
            <a:r>
              <a:rPr lang="ru-RU" sz="3400" dirty="0" smtClean="0"/>
              <a:t>«тройкой»;</a:t>
            </a:r>
          </a:p>
          <a:p>
            <a:r>
              <a:rPr lang="ru-RU" sz="3400" dirty="0" smtClean="0"/>
              <a:t>фронтальный устный;</a:t>
            </a:r>
          </a:p>
          <a:p>
            <a:r>
              <a:rPr lang="ru-RU" sz="3400" dirty="0" smtClean="0"/>
              <a:t>фронтальный устный, программированный;</a:t>
            </a:r>
          </a:p>
          <a:p>
            <a:r>
              <a:rPr lang="ru-RU" sz="3400" dirty="0" smtClean="0"/>
              <a:t>фронтальный с использованием лингафонного или компьютерного оборудования;</a:t>
            </a:r>
          </a:p>
          <a:p>
            <a:r>
              <a:rPr lang="ru-RU" sz="3400" dirty="0" smtClean="0"/>
              <a:t>в процессе беседы;</a:t>
            </a:r>
          </a:p>
          <a:p>
            <a:r>
              <a:rPr lang="ru-RU" sz="3400" dirty="0" smtClean="0"/>
              <a:t>в процессе дискуссии;</a:t>
            </a:r>
          </a:p>
          <a:p>
            <a:r>
              <a:rPr lang="ru-RU" sz="3400" dirty="0" smtClean="0"/>
              <a:t>со взаимоконтролем учащихся;</a:t>
            </a:r>
          </a:p>
          <a:p>
            <a:r>
              <a:rPr lang="ru-RU" sz="3400" dirty="0" smtClean="0"/>
              <a:t>письменный пятиминутный;</a:t>
            </a:r>
          </a:p>
          <a:p>
            <a:r>
              <a:rPr lang="ru-RU" sz="3400" dirty="0" smtClean="0"/>
              <a:t>письменный, более глубокий;</a:t>
            </a:r>
          </a:p>
          <a:p>
            <a:r>
              <a:rPr lang="ru-RU" sz="3400" dirty="0" smtClean="0"/>
              <a:t>письменный </a:t>
            </a:r>
            <a:r>
              <a:rPr lang="ru-RU" sz="3400" dirty="0" err="1" smtClean="0"/>
              <a:t>самодифференцированный</a:t>
            </a:r>
            <a:r>
              <a:rPr lang="ru-RU" sz="3400" dirty="0" smtClean="0"/>
              <a:t>;</a:t>
            </a:r>
          </a:p>
          <a:p>
            <a:r>
              <a:rPr lang="ru-RU" sz="3400" dirty="0" smtClean="0"/>
              <a:t>по карточкам;</a:t>
            </a:r>
          </a:p>
          <a:p>
            <a:r>
              <a:rPr lang="ru-RU" sz="3400" dirty="0" smtClean="0"/>
              <a:t>тестовый альтернативный;</a:t>
            </a:r>
          </a:p>
          <a:p>
            <a:r>
              <a:rPr lang="ru-RU" sz="3400" dirty="0" smtClean="0"/>
              <a:t>тестовый с конструируемыми ответами;</a:t>
            </a:r>
          </a:p>
          <a:p>
            <a:r>
              <a:rPr lang="ru-RU" sz="3400" dirty="0" smtClean="0"/>
              <a:t>с </a:t>
            </a:r>
            <a:r>
              <a:rPr lang="ru-RU" sz="3400" dirty="0" err="1" smtClean="0"/>
              <a:t>перфокарточками</a:t>
            </a:r>
            <a:r>
              <a:rPr lang="ru-RU" sz="3400" dirty="0" smtClean="0"/>
              <a:t>;</a:t>
            </a:r>
          </a:p>
          <a:p>
            <a:r>
              <a:rPr lang="ru-RU" sz="3400" dirty="0" smtClean="0"/>
              <a:t>путем взаимопроверки домашних работ;</a:t>
            </a:r>
          </a:p>
          <a:p>
            <a:r>
              <a:rPr lang="ru-RU" sz="3400" dirty="0" smtClean="0"/>
              <a:t>путем взаимопроверки самостоятельных работ;</a:t>
            </a:r>
          </a:p>
          <a:p>
            <a:r>
              <a:rPr lang="ru-RU" sz="3400" dirty="0" smtClean="0"/>
              <a:t>путем анализа спроецированных на экран ошибочных решений;</a:t>
            </a:r>
          </a:p>
          <a:p>
            <a:r>
              <a:rPr lang="ru-RU" sz="3400" dirty="0" smtClean="0"/>
              <a:t>путем письменного комментария письменных работ.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PIC07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4143380"/>
            <a:ext cx="3214678" cy="24110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Опрос на уроке — это не столько контроль знаний, сколько одна из разновидностей текущего повторения</a:t>
            </a:r>
            <a:endParaRPr lang="ru-RU" dirty="0"/>
          </a:p>
        </p:txBody>
      </p:sp>
      <p:pic>
        <p:nvPicPr>
          <p:cNvPr id="4" name="Рисунок 3" descr="PIC079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071810"/>
            <a:ext cx="3524243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ЕЩЕ ДВА ВАЖНЫХ ВИДА ПОВТОРЕНИЯ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Основные черты тематического (систематизирующего) повторения — представление информации в сжатом виде (построение сверток) с последующим кратным повторением; последовательность повторения материала желательна та же, что и при его изучении.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Тенденции</a:t>
            </a:r>
            <a:r>
              <a:rPr lang="ru-RU" dirty="0" smtClean="0"/>
              <a:t>, закономерные при организации тематического повторения: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FF0000"/>
                </a:solidFill>
              </a:rPr>
              <a:t>увеличение его удельного веса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— некоторые учителя выделяют в каждой теме по 2 — 3 заключительных урока;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использование </a:t>
            </a:r>
            <a:r>
              <a:rPr lang="ru-RU" i="1" dirty="0" smtClean="0">
                <a:solidFill>
                  <a:srgbClr val="FF0000"/>
                </a:solidFill>
              </a:rPr>
              <a:t>сверток информации</a:t>
            </a:r>
            <a:r>
              <a:rPr lang="ru-RU" dirty="0" smtClean="0"/>
              <a:t>, легкообозримых и позволяющих быстро находить нужные элементы знаний;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FF0000"/>
                </a:solidFill>
              </a:rPr>
              <a:t>кратность повторения</a:t>
            </a:r>
            <a:r>
              <a:rPr lang="ru-RU" i="1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выбор </a:t>
            </a:r>
            <a:r>
              <a:rPr lang="ru-RU" i="1" dirty="0" smtClean="0">
                <a:solidFill>
                  <a:srgbClr val="FF0000"/>
                </a:solidFill>
              </a:rPr>
              <a:t>стратегии</a:t>
            </a:r>
            <a:r>
              <a:rPr lang="ru-RU" dirty="0" smtClean="0"/>
              <a:t> повторения, соответствующей особенностям развития учеников.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И СОВЕРШЕНСТВОВАНИЕ УМЕНИЙ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Умения рассматривают обычно как функционирующие знания и подразделяют на элементарные и сложные. Элементарные умения можно довести до уровня навыка, когда действие выполняется автоматически. Для сложных умений это исключено.</a:t>
            </a:r>
          </a:p>
          <a:p>
            <a:r>
              <a:rPr lang="ru-RU" dirty="0" smtClean="0"/>
              <a:t>Закономерностью формирования умений можно назвать существование технологической цепочки:	</a:t>
            </a:r>
          </a:p>
          <a:p>
            <a:pPr algn="ctr">
              <a:buNone/>
            </a:pPr>
            <a:r>
              <a:rPr lang="ru-RU" dirty="0" smtClean="0"/>
              <a:t>ЭУ —&gt; ЭН —&gt; СУ</a:t>
            </a:r>
          </a:p>
          <a:p>
            <a:pPr>
              <a:buNone/>
            </a:pPr>
            <a:r>
              <a:rPr lang="ru-RU" dirty="0" smtClean="0"/>
              <a:t>Смысл ее заключается в том, что элементарные умения успешнее включаются в состав сложных, если они доведены до уровня навыка.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481918" cy="1463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дидактически целесообразная система усвоения умений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214414" y="1500174"/>
          <a:ext cx="6429420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7239000" cy="4846320"/>
          </a:xfrm>
        </p:spPr>
        <p:txBody>
          <a:bodyPr/>
          <a:lstStyle/>
          <a:p>
            <a:r>
              <a:rPr lang="ru-RU" dirty="0" smtClean="0"/>
              <a:t>Чаще всего при формировании элементарных навыков не соблюдается ежедневность тренировок. </a:t>
            </a:r>
          </a:p>
          <a:p>
            <a:r>
              <a:rPr lang="ru-RU" dirty="0" smtClean="0"/>
              <a:t>Каждый день, проведенный без упражнений, ухудшает результаты работы.</a:t>
            </a:r>
          </a:p>
          <a:p>
            <a:r>
              <a:rPr lang="ru-RU" dirty="0" smtClean="0"/>
              <a:t> Надо принять как непременное правило: хотя бы пять минут тренировки, но каждый день.</a:t>
            </a:r>
            <a:endParaRPr lang="ru-RU" dirty="0"/>
          </a:p>
        </p:txBody>
      </p:sp>
      <p:pic>
        <p:nvPicPr>
          <p:cNvPr id="4" name="Рисунок 3" descr="PIC07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357694"/>
            <a:ext cx="2666987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ЗНАНИЙ И УМЕНИЙ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Опытные учителя выделяют 10—15 минут на каждом уроке для применения знаний и умений, располагают большим количеством дидактических материалов как для организации самостоятельной работы учеников, так и для работы в </a:t>
            </a:r>
            <a:r>
              <a:rPr lang="ru-RU" dirty="0" err="1" smtClean="0"/>
              <a:t>микрогруппах</a:t>
            </a:r>
            <a:r>
              <a:rPr lang="ru-RU" dirty="0" smtClean="0"/>
              <a:t> по 2 - 4 человека.</a:t>
            </a:r>
          </a:p>
          <a:p>
            <a:r>
              <a:rPr lang="ru-RU" dirty="0" smtClean="0"/>
              <a:t>Различают стандартное и творческое применение знаний.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законы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7715304" cy="538419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b="1" dirty="0" smtClean="0"/>
              <a:t>прежде, чем учить творчеству, надо освоить стандартные задания;</a:t>
            </a:r>
            <a:endParaRPr lang="ru-RU" dirty="0" smtClean="0"/>
          </a:p>
          <a:p>
            <a:pPr lvl="0"/>
            <a:r>
              <a:rPr lang="ru-RU" b="1" dirty="0" smtClean="0"/>
              <a:t>при этом освоении надо идти «от простого к сложному».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Знания усваиваются при выполнении упражнений и решении задач, обучающих лабораторных заданий, практикумов, при работе в школьных мастерских и на пришкольном участке, в процессе взаимопомощи и взаимопроверки работ учениками.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Первоочередные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определяются закономерностями педагогического процесса,</a:t>
            </a:r>
            <a:endParaRPr lang="en-US" dirty="0" smtClean="0"/>
          </a:p>
          <a:p>
            <a:r>
              <a:rPr lang="ru-RU" dirty="0" smtClean="0"/>
              <a:t> они не могут устанавливаться произвольно; </a:t>
            </a:r>
            <a:endParaRPr lang="en-US" dirty="0" smtClean="0"/>
          </a:p>
          <a:p>
            <a:r>
              <a:rPr lang="ru-RU" dirty="0" smtClean="0"/>
              <a:t>для разных четвертей это:</a:t>
            </a:r>
          </a:p>
          <a:p>
            <a:pPr>
              <a:buNone/>
            </a:pPr>
            <a:r>
              <a:rPr lang="en-US" dirty="0" smtClean="0"/>
              <a:t>I</a:t>
            </a:r>
            <a:r>
              <a:rPr lang="ru-RU" dirty="0" smtClean="0"/>
              <a:t>	— восстановление общеучебных умений;</a:t>
            </a:r>
          </a:p>
          <a:p>
            <a:pPr>
              <a:buNone/>
            </a:pPr>
            <a:r>
              <a:rPr lang="en-US" dirty="0" smtClean="0"/>
              <a:t>II</a:t>
            </a:r>
            <a:r>
              <a:rPr lang="ru-RU" dirty="0" smtClean="0"/>
              <a:t>	— совершенствование репродукции;</a:t>
            </a:r>
          </a:p>
          <a:p>
            <a:pPr lvl="0">
              <a:buNone/>
            </a:pPr>
            <a:r>
              <a:rPr lang="en-US" dirty="0" smtClean="0"/>
              <a:t>III</a:t>
            </a:r>
            <a:r>
              <a:rPr lang="ru-RU" dirty="0" smtClean="0"/>
              <a:t>— рост числа хорошистов;</a:t>
            </a:r>
          </a:p>
          <a:p>
            <a:pPr lvl="0">
              <a:buNone/>
            </a:pPr>
            <a:r>
              <a:rPr lang="en-US" dirty="0" smtClean="0"/>
              <a:t>IV</a:t>
            </a:r>
            <a:r>
              <a:rPr lang="ru-RU" dirty="0" smtClean="0"/>
              <a:t>— ориентация на творчество учеников.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ВОССТАНОВЛЕНИЕ ОБЩЕУЧЕБНЫХ УМЕНИЙ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Первая четверть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i="1" dirty="0" smtClean="0"/>
              <a:t>образовательный цикл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основная задача - формирование человека разумного, а основная закономерность — существование кольца преемственности (другие названия: кольцо ускорения, петля усиления, кольцо </a:t>
            </a:r>
            <a:r>
              <a:rPr lang="ru-RU" dirty="0" err="1" smtClean="0"/>
              <a:t>Хейса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Мы выделили годичный цикл как цикл, осуществляемый администрацией школы и </a:t>
            </a:r>
            <a:r>
              <a:rPr lang="ru-RU" i="1" dirty="0" smtClean="0"/>
              <a:t>организационно оптимизирующий </a:t>
            </a:r>
            <a:r>
              <a:rPr lang="ru-RU" dirty="0" smtClean="0"/>
              <a:t>деятельность коллектива. Его этапы — учебные </a:t>
            </a:r>
            <a:r>
              <a:rPr lang="ru-RU" dirty="0" smtClean="0"/>
              <a:t>четверти.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7929618" cy="1463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основная задача </a:t>
            </a:r>
            <a:r>
              <a:rPr lang="ru-RU" i="1" dirty="0" smtClean="0"/>
              <a:t>познавательного (тематического) </a:t>
            </a:r>
            <a:r>
              <a:rPr lang="ru-RU" dirty="0" smtClean="0"/>
              <a:t>цикла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7239000" cy="4455496"/>
          </a:xfrm>
        </p:spPr>
        <p:txBody>
          <a:bodyPr/>
          <a:lstStyle/>
          <a:p>
            <a:r>
              <a:rPr lang="ru-RU" dirty="0" smtClean="0"/>
              <a:t>Постепенное повышение качества знаний и умений учеников.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Оно идет от ориентации в учебном материале к его пониманию, усвоению материала и его применению, заканчиваясь систематизирующим повторением, облегчающим поиск и применение усвоенной информации.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Весь познавательный цикл контролируется учителем.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четвертей учебного года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72386" cy="484632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92D050"/>
                </a:solidFill>
              </a:rPr>
              <a:t>первая</a:t>
            </a:r>
            <a:r>
              <a:rPr lang="ru-RU" sz="3200" i="1" dirty="0" smtClean="0"/>
              <a:t> </a:t>
            </a:r>
            <a:r>
              <a:rPr lang="ru-RU" sz="3200" dirty="0" smtClean="0"/>
              <a:t>— </a:t>
            </a:r>
            <a:r>
              <a:rPr lang="ru-RU" sz="3200" i="1" dirty="0" smtClean="0"/>
              <a:t>восстановление общеучебных умений; 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вторая</a:t>
            </a:r>
            <a:r>
              <a:rPr lang="ru-RU" sz="3200" i="1" dirty="0" smtClean="0"/>
              <a:t> — совершенствование репродукции; </a:t>
            </a:r>
          </a:p>
          <a:p>
            <a:r>
              <a:rPr lang="ru-RU" sz="3200" i="1" dirty="0" smtClean="0">
                <a:solidFill>
                  <a:srgbClr val="FFC000"/>
                </a:solidFill>
              </a:rPr>
              <a:t>третья</a:t>
            </a:r>
            <a:r>
              <a:rPr lang="ru-RU" sz="3200" i="1" dirty="0" smtClean="0"/>
              <a:t> </a:t>
            </a:r>
            <a:r>
              <a:rPr lang="ru-RU" sz="3200" dirty="0" smtClean="0"/>
              <a:t>— </a:t>
            </a:r>
            <a:r>
              <a:rPr lang="ru-RU" sz="3200" i="1" dirty="0" smtClean="0"/>
              <a:t>оптимизация алгоритмического применения («выращивание» хорошистов); </a:t>
            </a:r>
          </a:p>
          <a:p>
            <a:r>
              <a:rPr lang="ru-RU" sz="3200" i="1" dirty="0" smtClean="0">
                <a:solidFill>
                  <a:srgbClr val="00B0F0"/>
                </a:solidFill>
              </a:rPr>
              <a:t>четвертая </a:t>
            </a:r>
            <a:r>
              <a:rPr lang="ru-RU" sz="3200" i="1" dirty="0" smtClean="0"/>
              <a:t>— усиление творчества учеников.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главная задача коллектива школы в первой четверти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(восстановление и совершенствование </a:t>
            </a:r>
            <a:r>
              <a:rPr lang="ru-RU" dirty="0" err="1" smtClean="0"/>
              <a:t>общеучебных</a:t>
            </a:r>
            <a:r>
              <a:rPr lang="ru-RU" dirty="0" smtClean="0"/>
              <a:t> умений) требует специальных </a:t>
            </a:r>
            <a:r>
              <a:rPr lang="ru-RU" sz="3200" dirty="0" err="1" smtClean="0">
                <a:solidFill>
                  <a:srgbClr val="00B0F0"/>
                </a:solidFill>
              </a:rPr>
              <a:t>ежеурочных</a:t>
            </a:r>
            <a:r>
              <a:rPr lang="ru-RU" sz="3200" dirty="0" smtClean="0">
                <a:solidFill>
                  <a:srgbClr val="00B0F0"/>
                </a:solidFill>
              </a:rPr>
              <a:t> пятиминутных упражнений </a:t>
            </a:r>
            <a:r>
              <a:rPr lang="ru-RU" dirty="0" smtClean="0"/>
              <a:t>в начале каждого урока (на уроках математики — совершенствование умножения; на уроках русского языка — скорости письма, на уроках литературы и устных предметов — жужжащее чтение;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928802"/>
          <a:ext cx="7858182" cy="3929090"/>
        </p:xfrm>
        <a:graphic>
          <a:graphicData uri="http://schemas.openxmlformats.org/drawingml/2006/table">
            <a:tbl>
              <a:tblPr/>
              <a:tblGrid>
                <a:gridCol w="487153"/>
                <a:gridCol w="2298585"/>
                <a:gridCol w="1268111"/>
                <a:gridCol w="1268111"/>
                <a:gridCol w="1268111"/>
                <a:gridCol w="1268111"/>
              </a:tblGrid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№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Фамилия, имя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Успеваемость</a:t>
                      </a:r>
                      <a:endParaRPr lang="ru-RU" sz="1400" dirty="0"/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Чтение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Письмо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Вычисления</a:t>
                      </a:r>
                      <a:endParaRPr lang="ru-RU" sz="1600" dirty="0"/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/>
                        <a:t>Акпатырева В.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95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46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12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/>
                        <a:t>Баранов А.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161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57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23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/>
                        <a:t>Белов В.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84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16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/>
                        <a:t>Бочкарева Т.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84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35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19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/>
                        <a:t>Винокурова В.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124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58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22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/>
                        <a:t>Винокурова Н.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147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54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32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/>
                        <a:t>Демьянов Ю.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63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46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/>
                        <a:t>Карпова С.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80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44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16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9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/>
                        <a:t>Крылова Т.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117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/>
                        <a:t>62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18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642918"/>
            <a:ext cx="7500990" cy="8617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6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ДИАГНОСТИЧЕСКАЯ ВЕДОМОСТЬ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662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Класс_____________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Кл.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руководитель___________________________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66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достижения оптимального чтения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7239000" cy="5214974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если скорость чтения еще не достигла скорости разговорной речи (меньше 120 слов в минуту), то надо увеличить частоту тренировок, для чего можно использовать </a:t>
            </a:r>
            <a:r>
              <a:rPr lang="ru-RU" sz="2900" dirty="0" err="1" smtClean="0"/>
              <a:t>ежеурочные</a:t>
            </a:r>
            <a:r>
              <a:rPr lang="ru-RU" sz="2900" dirty="0" smtClean="0"/>
              <a:t> пятиминутки жужжащего чтения; возможен вариант трехкратного прочтения одного и того же минутного отрывка текста;</a:t>
            </a:r>
          </a:p>
          <a:p>
            <a:pPr lvl="0"/>
            <a:r>
              <a:rPr lang="ru-RU" sz="2900" dirty="0" smtClean="0"/>
              <a:t>если скорость чтения меньше 100 слов в минуту, то это означает, что еще не вполне развита оперативная память, надо использовать зрительные диктанты по И.Т.Федоренко;</a:t>
            </a:r>
          </a:p>
          <a:p>
            <a:pPr lvl="0"/>
            <a:r>
              <a:rPr lang="ru-RU" sz="2900" dirty="0" smtClean="0"/>
              <a:t>если ежемесячная прибавка скорости чтения меньше 8 слов в минуту, то надо использовать для стимулирования </a:t>
            </a:r>
            <a:r>
              <a:rPr lang="ru-RU" sz="2900" dirty="0" err="1" smtClean="0"/>
              <a:t>самозамеры</a:t>
            </a:r>
            <a:r>
              <a:rPr lang="ru-RU" sz="2900" dirty="0" smtClean="0"/>
              <a:t>, чтение перед сном или просмотр диафильмов;</a:t>
            </a:r>
          </a:p>
          <a:p>
            <a:pPr lvl="0"/>
            <a:r>
              <a:rPr lang="ru-RU" sz="2900" dirty="0" smtClean="0"/>
              <a:t>если падает осмысленность чтения, то надо усилить упражнения по пересказу содержания;</a:t>
            </a:r>
          </a:p>
          <a:p>
            <a:pPr lvl="0"/>
            <a:r>
              <a:rPr lang="ru-RU" sz="2900" dirty="0" smtClean="0"/>
              <a:t>если падает выразительность чтения, то надо использовать тройку упражнений по И.Т. Федоренко — И.Г. </a:t>
            </a:r>
            <a:r>
              <a:rPr lang="ru-RU" sz="2900" dirty="0" err="1" smtClean="0"/>
              <a:t>Пальченко</a:t>
            </a:r>
            <a:r>
              <a:rPr lang="ru-RU" sz="2900" dirty="0" smtClean="0"/>
              <a:t>;</a:t>
            </a:r>
          </a:p>
          <a:p>
            <a:pPr lvl="0"/>
            <a:r>
              <a:rPr lang="ru-RU" sz="2900" dirty="0" smtClean="0"/>
              <a:t>если ученик устойчиво «застрял» на каком-то значении скорости чтения (в течение двух месяцев нет прибавки результата), то надо ему помочь преодолеть резонансный барьер, используя многократное чтение и стимулирование.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увеличения скорости письма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Перед тем, как перейти к уменьшенному написанию строчных букв, проводится нулевой замер скорости письма. В первом месяце делаем только обычные записи в тетрадях, но с уменьшенной высотой букв (рекомендуемая в нашей технологии высота строчных букв 2 — 2,5 мм; заглавные буквы и цифры — высотой 4 — 5 мм; цвет пасты — темно-синий или темно-фиолетовый); через месяц тренировки — первый диагностический замер. В черновике можно поупражняться в написании вслепую коротких слов длиной в 3 — 6 букв, например, «сон», «хлеб», «марка», «радуга».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786742" cy="1748816"/>
          </a:xfrm>
        </p:spPr>
        <p:txBody>
          <a:bodyPr>
            <a:normAutofit/>
          </a:bodyPr>
          <a:lstStyle/>
          <a:p>
            <a:r>
              <a:rPr lang="ru-RU" dirty="0" smtClean="0"/>
              <a:t>Технология совершенствования вычислительных умений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7239000" cy="466981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Проведенные замеры скорости вычислений позволяют разделить учеников на три группы: в первую войдут те, у кого скорость умножения менее 15 цифр в минуту — они плохо знают таблицу умножения; во вторую группу войдут те, у кого скорость умножения от 15 до 30 цифр в минуту — у них следует совершенствовать умение умножать, используя для этого карточки технологичного тренажа; третью группу составят ученики, вычисляющие на хорошем уровне: более 30 цифр в минуту.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573016"/>
            <a:ext cx="5114778" cy="1101248"/>
          </a:xfrm>
        </p:spPr>
        <p:txBody>
          <a:bodyPr/>
          <a:lstStyle/>
          <a:p>
            <a:r>
              <a:rPr lang="ru-RU" dirty="0" smtClean="0"/>
              <a:t>Вторая четверть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836712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СОВЕРШЕНСТВОВАНИЕ </a:t>
            </a:r>
            <a:endParaRPr lang="ru-RU" sz="42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r>
              <a:rPr lang="ru-RU" sz="4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РЕПРОДУКЦИИ</a:t>
            </a:r>
            <a:endParaRPr lang="ru-RU" sz="4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960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Если не </a:t>
            </a:r>
            <a:r>
              <a:rPr lang="ru-RU" i="1" dirty="0" smtClean="0"/>
              <a:t>мобилизовать усилия коллектива </a:t>
            </a:r>
            <a:r>
              <a:rPr lang="ru-RU" dirty="0" smtClean="0"/>
              <a:t>на решение этих задач, то:</a:t>
            </a:r>
          </a:p>
          <a:p>
            <a:pPr lvl="0"/>
            <a:r>
              <a:rPr lang="ru-RU" dirty="0" err="1" smtClean="0"/>
              <a:t>общеучебные</a:t>
            </a:r>
            <a:r>
              <a:rPr lang="ru-RU" dirty="0" smtClean="0"/>
              <a:t> умения восстанавливаются более полугода;</a:t>
            </a:r>
          </a:p>
          <a:p>
            <a:pPr lvl="0"/>
            <a:r>
              <a:rPr lang="ru-RU" dirty="0" smtClean="0"/>
              <a:t>пренебрежение репродукцией сказывается на обучении в течение всего учебного года;</a:t>
            </a:r>
          </a:p>
          <a:p>
            <a:pPr lvl="0"/>
            <a:r>
              <a:rPr lang="ru-RU" dirty="0" smtClean="0"/>
              <a:t>преждевременная творческая деятельность (до обеспечения системного усвоения знаний) напоминает незрелые плоды.</a:t>
            </a:r>
          </a:p>
          <a:p>
            <a:r>
              <a:rPr lang="ru-RU" dirty="0" smtClean="0"/>
              <a:t>Конкретизация первоочередных (доминирующих) задач для каждого классного коллектива должна проводиться на </a:t>
            </a:r>
            <a:r>
              <a:rPr lang="ru-RU" i="1" dirty="0" smtClean="0"/>
              <a:t>диагностической основе.</a:t>
            </a:r>
            <a:endParaRPr lang="en-US" i="1" dirty="0" smtClean="0"/>
          </a:p>
          <a:p>
            <a:r>
              <a:rPr lang="ru-RU" i="1" dirty="0" smtClean="0"/>
              <a:t> </a:t>
            </a:r>
            <a:r>
              <a:rPr lang="ru-RU" dirty="0" smtClean="0"/>
              <a:t>При их выполнении надо учитывать </a:t>
            </a:r>
            <a:r>
              <a:rPr lang="ru-RU" i="1" dirty="0" smtClean="0"/>
              <a:t>закономерности </a:t>
            </a:r>
            <a:r>
              <a:rPr lang="ru-RU" dirty="0" smtClean="0"/>
              <a:t>и использовать педагогические </a:t>
            </a:r>
            <a:r>
              <a:rPr lang="ru-RU" i="1" dirty="0" smtClean="0"/>
              <a:t>технологии.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467656"/>
          </a:xfrm>
        </p:spPr>
        <p:txBody>
          <a:bodyPr/>
          <a:lstStyle/>
          <a:p>
            <a:r>
              <a:rPr lang="ru-RU" dirty="0"/>
              <a:t>репродукция — необходимая ступенька обучения; не научившись правильно и быстро отражать информа­цию, нельзя приступать к ее преобразованию, к проблемному </a:t>
            </a:r>
            <a:r>
              <a:rPr lang="ru-RU" dirty="0" smtClean="0"/>
              <a:t>обучению;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222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закономерности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восприятие и </a:t>
            </a:r>
            <a:r>
              <a:rPr lang="ru-RU" sz="3200" dirty="0" smtClean="0"/>
              <a:t>осознание </a:t>
            </a:r>
          </a:p>
          <a:p>
            <a:r>
              <a:rPr lang="ru-RU" sz="3200" dirty="0" smtClean="0"/>
              <a:t>осмысление материала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в небольшой мере (на локальном уров­не) </a:t>
            </a:r>
            <a:r>
              <a:rPr lang="ru-RU" sz="3200" dirty="0" smtClean="0"/>
              <a:t>обобщение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текущее повторение </a:t>
            </a:r>
            <a:endParaRPr lang="ru-RU" sz="3200" dirty="0" smtClean="0"/>
          </a:p>
          <a:p>
            <a:r>
              <a:rPr lang="ru-RU" sz="3200" dirty="0" smtClean="0"/>
              <a:t> </a:t>
            </a:r>
            <a:r>
              <a:rPr lang="ru-RU" sz="3200" dirty="0"/>
              <a:t>повторение ра­нее изученного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1525720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4846320"/>
          </a:xfrm>
        </p:spPr>
        <p:txBody>
          <a:bodyPr>
            <a:normAutofit/>
          </a:bodyPr>
          <a:lstStyle/>
          <a:p>
            <a:r>
              <a:rPr lang="ru-RU" dirty="0"/>
              <a:t>50 </a:t>
            </a:r>
            <a:r>
              <a:rPr lang="ru-RU" b="1" dirty="0" smtClean="0"/>
              <a:t>%</a:t>
            </a:r>
            <a:r>
              <a:rPr lang="ru-RU" dirty="0" smtClean="0"/>
              <a:t> </a:t>
            </a:r>
            <a:r>
              <a:rPr lang="ru-RU" dirty="0"/>
              <a:t>детей плохо понимают </a:t>
            </a:r>
            <a:r>
              <a:rPr lang="ru-RU" dirty="0" smtClean="0"/>
              <a:t>матери­ал</a:t>
            </a:r>
          </a:p>
          <a:p>
            <a:r>
              <a:rPr lang="ru-RU" dirty="0" smtClean="0"/>
              <a:t>70 </a:t>
            </a:r>
            <a:r>
              <a:rPr lang="ru-RU" b="1" dirty="0" smtClean="0"/>
              <a:t>%</a:t>
            </a:r>
            <a:r>
              <a:rPr lang="ru-RU" dirty="0" smtClean="0"/>
              <a:t> </a:t>
            </a:r>
            <a:r>
              <a:rPr lang="ru-RU" dirty="0"/>
              <a:t>— с трудом могут его </a:t>
            </a:r>
            <a:r>
              <a:rPr lang="ru-RU" dirty="0" smtClean="0"/>
              <a:t>осмыслить</a:t>
            </a:r>
          </a:p>
          <a:p>
            <a:r>
              <a:rPr lang="ru-RU" dirty="0" smtClean="0"/>
              <a:t>80 </a:t>
            </a:r>
            <a:r>
              <a:rPr lang="ru-RU" dirty="0"/>
              <a:t>— обобщить и творчески его использовать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Вдумайтесь, что стоит за этим: уже при осознании мы теряем поло­вину учеников, осмысление добавляет к потерям еще 20 </a:t>
            </a:r>
            <a:r>
              <a:rPr lang="ru-RU" b="1" dirty="0" smtClean="0"/>
              <a:t>%</a:t>
            </a:r>
            <a:r>
              <a:rPr lang="ru-RU" dirty="0" smtClean="0"/>
              <a:t> </a:t>
            </a:r>
            <a:r>
              <a:rPr lang="ru-RU" dirty="0"/>
              <a:t>(70-50), а при выходе на творческий уро­вень потери увеличиваются всего на 10 </a:t>
            </a:r>
            <a:r>
              <a:rPr lang="ru-RU" b="1" dirty="0" smtClean="0"/>
              <a:t>% </a:t>
            </a:r>
            <a:r>
              <a:rPr lang="ru-RU" dirty="0"/>
              <a:t>(</a:t>
            </a:r>
            <a:r>
              <a:rPr lang="ru-RU" dirty="0" smtClean="0"/>
              <a:t>80-70)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492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7239000" cy="876712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15 + 25 —&gt; </a:t>
            </a:r>
            <a:r>
              <a:rPr lang="ru-RU" sz="4800" dirty="0" smtClean="0"/>
              <a:t>65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7239000" cy="3907816"/>
          </a:xfrm>
        </p:spPr>
        <p:txBody>
          <a:bodyPr/>
          <a:lstStyle/>
          <a:p>
            <a:r>
              <a:rPr lang="ru-RU" dirty="0"/>
              <a:t>если информация дается только в словесной форме, то с од­ного предъявления осваивается только 15 </a:t>
            </a:r>
            <a:r>
              <a:rPr lang="ru-RU" b="1" dirty="0" smtClean="0"/>
              <a:t>%</a:t>
            </a:r>
            <a:r>
              <a:rPr lang="ru-RU" dirty="0" smtClean="0"/>
              <a:t> ее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лишь в образной форме, то </a:t>
            </a:r>
            <a:r>
              <a:rPr lang="ru-RU" dirty="0" smtClean="0"/>
              <a:t>25</a:t>
            </a:r>
            <a:r>
              <a:rPr lang="ru-RU" b="1" dirty="0"/>
              <a:t> </a:t>
            </a:r>
            <a:r>
              <a:rPr lang="ru-RU" b="1" dirty="0" smtClean="0"/>
              <a:t>%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если </a:t>
            </a:r>
            <a:r>
              <a:rPr lang="ru-RU" dirty="0"/>
              <a:t>же задействованы оба канала восприятия — и слух, и зре­ние, то осознание облегчается, и коэффициент полез­ного действия возрастает до 65 </a:t>
            </a:r>
            <a:r>
              <a:rPr lang="ru-RU" b="1" dirty="0" smtClean="0"/>
              <a:t>%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224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Закономерности повторения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7239000" cy="2755688"/>
          </a:xfrm>
        </p:spPr>
        <p:txBody>
          <a:bodyPr/>
          <a:lstStyle/>
          <a:p>
            <a:pPr lvl="0"/>
            <a:r>
              <a:rPr lang="ru-RU" dirty="0" err="1"/>
              <a:t>неотсроченности</a:t>
            </a:r>
            <a:r>
              <a:rPr lang="ru-RU" dirty="0"/>
              <a:t> повторения;</a:t>
            </a:r>
          </a:p>
          <a:p>
            <a:pPr lvl="0"/>
            <a:r>
              <a:rPr lang="ru-RU" dirty="0"/>
              <a:t>частоты и правильной периодичности упражнений;</a:t>
            </a:r>
          </a:p>
          <a:p>
            <a:pPr lvl="0"/>
            <a:r>
              <a:rPr lang="ru-RU" dirty="0"/>
              <a:t>эмоционального состояния учеников;</a:t>
            </a:r>
          </a:p>
          <a:p>
            <a:pPr lvl="0"/>
            <a:r>
              <a:rPr lang="ru-RU" dirty="0"/>
              <a:t>использования разнообразных опор.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6094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иллюстрирование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/>
              <a:t>в аспекте обучения </a:t>
            </a:r>
            <a:r>
              <a:rPr lang="ru-RU" dirty="0"/>
              <a:t>— </a:t>
            </a:r>
            <a:r>
              <a:rPr lang="ru-RU" i="1" dirty="0"/>
              <a:t>обеспечивать осознание и осмысление учебного материала;</a:t>
            </a:r>
            <a:endParaRPr lang="ru-RU" dirty="0"/>
          </a:p>
          <a:p>
            <a:pPr lvl="0"/>
            <a:r>
              <a:rPr lang="ru-RU" i="1" dirty="0"/>
              <a:t>в аспекте развития </a:t>
            </a:r>
            <a:r>
              <a:rPr lang="ru-RU" dirty="0"/>
              <a:t>— </a:t>
            </a:r>
            <a:r>
              <a:rPr lang="ru-RU" i="1" dirty="0"/>
              <a:t>усиливать эмоции, вооб­ражение, глазомер, зрительную память;</a:t>
            </a:r>
            <a:endParaRPr lang="ru-RU" dirty="0"/>
          </a:p>
          <a:p>
            <a:pPr lvl="0"/>
            <a:r>
              <a:rPr lang="ru-RU" dirty="0"/>
              <a:t>в </a:t>
            </a:r>
            <a:r>
              <a:rPr lang="ru-RU" i="1" dirty="0"/>
              <a:t>аспекте воспитания </a:t>
            </a:r>
            <a:r>
              <a:rPr lang="ru-RU" dirty="0"/>
              <a:t>— </a:t>
            </a:r>
            <a:r>
              <a:rPr lang="ru-RU" i="1" dirty="0"/>
              <a:t>делать учебный труд более привлекательным, вырабатывать аккуратность и трудолюбие.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992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техника </a:t>
            </a:r>
            <a:r>
              <a:rPr lang="ru-RU" dirty="0"/>
              <a:t>иллюстрирования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нанесение контура с помощью копировальной бумаги;</a:t>
            </a:r>
          </a:p>
          <a:p>
            <a:pPr lvl="0"/>
            <a:r>
              <a:rPr lang="ru-RU" dirty="0"/>
              <a:t>рисование по клеткам;</a:t>
            </a:r>
          </a:p>
          <a:p>
            <a:pPr lvl="0"/>
            <a:r>
              <a:rPr lang="ru-RU" dirty="0"/>
              <a:t>не очень яркую карандашную раскраску;</a:t>
            </a:r>
          </a:p>
          <a:p>
            <a:pPr lvl="0"/>
            <a:r>
              <a:rPr lang="ru-RU" dirty="0"/>
              <a:t>наклейку журнально-газетных вырезок и фото­карточек;</a:t>
            </a:r>
          </a:p>
          <a:p>
            <a:pPr lvl="0"/>
            <a:r>
              <a:rPr lang="ru-RU" dirty="0"/>
              <a:t>составление текстов заданий к иллюстрациям.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6358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задания</a:t>
            </a:r>
            <a:r>
              <a:rPr lang="ru-RU" dirty="0"/>
              <a:t>, позволя­ющие улучшить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осознание смысла новых слов;</a:t>
            </a:r>
          </a:p>
          <a:p>
            <a:pPr lvl="0"/>
            <a:r>
              <a:rPr lang="ru-RU" dirty="0"/>
              <a:t>усвоение определений терминов;</a:t>
            </a:r>
          </a:p>
          <a:p>
            <a:pPr lvl="0"/>
            <a:r>
              <a:rPr lang="ru-RU" dirty="0"/>
              <a:t>выявление взаимосвязей при объяснении явле­ний;</a:t>
            </a:r>
          </a:p>
          <a:p>
            <a:pPr lvl="0"/>
            <a:r>
              <a:rPr lang="ru-RU" dirty="0"/>
              <a:t>выделение главного в материале;</a:t>
            </a:r>
          </a:p>
          <a:p>
            <a:pPr lvl="0"/>
            <a:r>
              <a:rPr lang="ru-RU" dirty="0"/>
              <a:t>осмысление условий задач;</a:t>
            </a:r>
          </a:p>
          <a:p>
            <a:pPr lvl="0"/>
            <a:r>
              <a:rPr lang="ru-RU" dirty="0"/>
              <a:t>построение сверток информации;</a:t>
            </a:r>
          </a:p>
          <a:p>
            <a:pPr lvl="0"/>
            <a:r>
              <a:rPr lang="ru-RU" dirty="0"/>
              <a:t>конспектирование.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4020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Осознание </a:t>
            </a:r>
            <a:r>
              <a:rPr lang="ru-RU" sz="3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смысла новых слов</a:t>
            </a:r>
          </a:p>
          <a:p>
            <a:r>
              <a:rPr lang="ru-RU" dirty="0"/>
              <a:t>Показать на схеме детали триода и рассказать об их особенностях:</a:t>
            </a:r>
          </a:p>
          <a:p>
            <a:r>
              <a:rPr lang="ru-RU" dirty="0"/>
              <a:t>катод,</a:t>
            </a:r>
          </a:p>
          <a:p>
            <a:r>
              <a:rPr lang="ru-RU" dirty="0"/>
              <a:t>анод,</a:t>
            </a:r>
          </a:p>
          <a:p>
            <a:r>
              <a:rPr lang="ru-RU" dirty="0"/>
              <a:t>нить накала,</a:t>
            </a:r>
          </a:p>
          <a:p>
            <a:r>
              <a:rPr lang="ru-RU" dirty="0"/>
              <a:t>управляющая сетка.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780928"/>
            <a:ext cx="2713831" cy="246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18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sz="3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Усвоение </a:t>
            </a:r>
            <a:r>
              <a:rPr lang="ru-RU" sz="3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определений терминов</a:t>
            </a:r>
          </a:p>
          <a:p>
            <a:r>
              <a:rPr lang="ru-RU" dirty="0" err="1"/>
              <a:t>Масивный</a:t>
            </a:r>
            <a:r>
              <a:rPr lang="ru-RU" dirty="0"/>
              <a:t> вагон сдвинуть труднее, чем маленькую тележку. Он инертнее.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Масса </a:t>
            </a:r>
            <a:r>
              <a:rPr lang="ru-RU" dirty="0"/>
              <a:t>— это	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5465663" cy="24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29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ЧЕГО НАЧИНАЕТСЯ МАСТЕРСТВО?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ключ к мастерству учителя» — это микроструктура методов, технология урока. </a:t>
            </a:r>
            <a:endParaRPr lang="en-US" dirty="0" smtClean="0"/>
          </a:p>
          <a:p>
            <a:r>
              <a:rPr lang="ru-RU" dirty="0" smtClean="0"/>
              <a:t>Учителю в повседневной практике нужны не столько методы, сколько приемы, с помощью которых эти методы будут осуществляться.</a:t>
            </a:r>
            <a:endParaRPr lang="ru-RU" dirty="0"/>
          </a:p>
        </p:txBody>
      </p:sp>
      <p:pic>
        <p:nvPicPr>
          <p:cNvPr id="4" name="Рисунок 3" descr="129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572008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Выделение главного в материале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639842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57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 разновидностей </a:t>
            </a:r>
            <a:r>
              <a:rPr lang="ru-RU" dirty="0" smtClean="0"/>
              <a:t>опор: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опора на </a:t>
            </a:r>
            <a:r>
              <a:rPr lang="ru-RU" i="1" dirty="0"/>
              <a:t>частоту </a:t>
            </a:r>
            <a:r>
              <a:rPr lang="ru-RU" dirty="0"/>
              <a:t>упражнений </a:t>
            </a:r>
            <a:endParaRPr lang="ru-RU" dirty="0" smtClean="0"/>
          </a:p>
          <a:p>
            <a:r>
              <a:rPr lang="ru-RU" dirty="0"/>
              <a:t>опора на </a:t>
            </a:r>
            <a:r>
              <a:rPr lang="ru-RU" i="1" dirty="0"/>
              <a:t>образец </a:t>
            </a:r>
            <a:r>
              <a:rPr lang="ru-RU" dirty="0"/>
              <a:t>пересказа </a:t>
            </a:r>
            <a:endParaRPr lang="ru-RU" dirty="0" smtClean="0"/>
          </a:p>
          <a:p>
            <a:r>
              <a:rPr lang="ru-RU" dirty="0"/>
              <a:t>опора на </a:t>
            </a:r>
            <a:r>
              <a:rPr lang="ru-RU" i="1" dirty="0"/>
              <a:t>ключевые слова </a:t>
            </a:r>
            <a:endParaRPr lang="ru-RU" i="1" dirty="0" smtClean="0"/>
          </a:p>
          <a:p>
            <a:r>
              <a:rPr lang="ru-RU" dirty="0"/>
              <a:t>опора на </a:t>
            </a:r>
            <a:r>
              <a:rPr lang="ru-RU" i="1" dirty="0"/>
              <a:t>картинку </a:t>
            </a:r>
            <a:endParaRPr lang="ru-RU" i="1" dirty="0" smtClean="0"/>
          </a:p>
          <a:p>
            <a:r>
              <a:rPr lang="ru-RU" dirty="0"/>
              <a:t>опора на </a:t>
            </a:r>
            <a:r>
              <a:rPr lang="ru-RU" i="1" dirty="0"/>
              <a:t>план </a:t>
            </a:r>
            <a:r>
              <a:rPr lang="ru-RU" dirty="0"/>
              <a:t>материала </a:t>
            </a:r>
          </a:p>
        </p:txBody>
      </p:sp>
    </p:spTree>
    <p:extLst>
      <p:ext uri="{BB962C8B-B14F-4D97-AF65-F5344CB8AC3E}">
        <p14:creationId xmlns:p14="http://schemas.microsoft.com/office/powerpoint/2010/main" val="9093437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334077"/>
              </p:ext>
            </p:extLst>
          </p:nvPr>
        </p:nvGraphicFramePr>
        <p:xfrm>
          <a:off x="395537" y="692696"/>
          <a:ext cx="7128790" cy="540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5"/>
                <a:gridCol w="1619071"/>
                <a:gridCol w="1782752"/>
                <a:gridCol w="1782752"/>
              </a:tblGrid>
              <a:tr h="4909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Виды опор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Группы школьников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1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хорошисты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твердые троечники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слабые ученики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981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Частота пересказа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981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Образец пересказа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 +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 +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 +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490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Иллюстрации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–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981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Ключевые слова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–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490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План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–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–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159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 упражнений (1—2 минуты каждое</a:t>
            </a:r>
            <a:r>
              <a:rPr lang="ru-RU" dirty="0" smtClean="0"/>
              <a:t>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7239000" cy="4267856"/>
          </a:xfrm>
        </p:spPr>
        <p:txBody>
          <a:bodyPr/>
          <a:lstStyle/>
          <a:p>
            <a:pPr lvl="0"/>
            <a:r>
              <a:rPr lang="ru-RU" dirty="0"/>
              <a:t>осознание и осмысление прочитанного (ответы на вопросы учителя);</a:t>
            </a:r>
          </a:p>
          <a:p>
            <a:pPr lvl="0"/>
            <a:r>
              <a:rPr lang="ru-RU" dirty="0"/>
              <a:t>запись на доске 4 — 7 ключевых слов (по выбору учеников);</a:t>
            </a:r>
          </a:p>
          <a:p>
            <a:pPr lvl="0"/>
            <a:r>
              <a:rPr lang="ru-RU" dirty="0"/>
              <a:t>образцовый пересказ текста отличником и про­слушивание его классом;</a:t>
            </a:r>
          </a:p>
          <a:p>
            <a:pPr lvl="0"/>
            <a:r>
              <a:rPr lang="ru-RU" dirty="0"/>
              <a:t>жужжащий пересказ в парах;</a:t>
            </a:r>
          </a:p>
          <a:p>
            <a:pPr lvl="0"/>
            <a:r>
              <a:rPr lang="ru-RU" dirty="0"/>
              <a:t>пересказ текста слабым учеником.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2937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Технология обеспечения понимания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825544"/>
              </p:ext>
            </p:extLst>
          </p:nvPr>
        </p:nvGraphicFramePr>
        <p:xfrm>
          <a:off x="179512" y="1124744"/>
          <a:ext cx="7920880" cy="554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0945"/>
                <a:gridCol w="1437725"/>
                <a:gridCol w="2319183"/>
                <a:gridCol w="2753027"/>
              </a:tblGrid>
              <a:tr h="198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Этапы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Закономерно­сти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Трудности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Упражнения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1985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Осозна­ние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Соотношение ЮНЕСКО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Большое количество новых  слов,  терми­нов.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Ослаблена память.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Сложность конкрет­ного образа. Высокий темп объяс­нения мешает формированию       представлений.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Опора слов на наглядность. Использование кроссвордов, толко­вых словариков. Увеличение частоты упражнений путем применения </a:t>
                      </a:r>
                      <a:r>
                        <a:rPr lang="ru-RU" sz="1400" dirty="0" err="1" smtClean="0">
                          <a:effectLst/>
                        </a:rPr>
                        <a:t>сорбонок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  <a:r>
                        <a:rPr lang="ru-RU" sz="1400" dirty="0">
                          <a:effectLst/>
                        </a:rPr>
                        <a:t>Использование схе­матической нагляд­ности. Концентра­ция внимания на главном для снижения темпа; исключе­ние второстепенного.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588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Осмыс­ление учебно­го  мате­риала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Правило трех связей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Неуверенность ученика.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Непонимание   взаимосвязей.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Непонимание логики материала 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Неумение выделить главное.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Использование тек­стов с пропущенны­ми словами. Обучение задава­нию вопросов Ознакомление со случаями линейной и сложной последовательности. Специальные уп­ражнения.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389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Обобще­ние и система­тизация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Переход от единичного к общему. Необходи­мость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упорядочения информации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Неумение выявить общие признаки при понятийном обобще­нии.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Непонимание закономерностей 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Трудности тематиче­ского обобщения.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Использование таб­личного представле­ния свойств.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 и синтез взаимосвязей. 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Использование сверток информа­ции.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5114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61606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ПРАВИЛА КОНСПЕКТИРОВАНИЯ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Заголовок пишется цветной пастой.</a:t>
            </a:r>
          </a:p>
          <a:p>
            <a:pPr lvl="0"/>
            <a:r>
              <a:rPr lang="ru-RU" dirty="0"/>
              <a:t>Левая треть листа отводится под поле для поме­ток ученика, две трети справа предназначены для кон­спектирования.</a:t>
            </a:r>
          </a:p>
          <a:p>
            <a:pPr lvl="0"/>
            <a:r>
              <a:rPr lang="ru-RU" dirty="0"/>
              <a:t>Подзаголовки пишутся темной пастой и подчер­киваются цветной.</a:t>
            </a:r>
          </a:p>
          <a:p>
            <a:pPr lvl="0"/>
            <a:r>
              <a:rPr lang="ru-RU" dirty="0"/>
              <a:t>В тексте конспекта высота строчных букв 2мм (бумага в клетку, записи в каждой строке).</a:t>
            </a:r>
          </a:p>
          <a:p>
            <a:pPr lvl="0"/>
            <a:r>
              <a:rPr lang="ru-RU" dirty="0"/>
              <a:t>Абзацы текста отделяются друг от друга пробель­ной строкой, чтобы облегчить чтение записей.</a:t>
            </a:r>
          </a:p>
          <a:p>
            <a:pPr lvl="0"/>
            <a:r>
              <a:rPr lang="ru-RU" dirty="0"/>
              <a:t>В каждом абзаце ключевое слово подчеркивает­ся цветной пастой.</a:t>
            </a:r>
          </a:p>
          <a:p>
            <a:r>
              <a:rPr lang="ru-RU" dirty="0"/>
              <a:t>7. В конце изучаемой темы оставляется чистая стра­ница для построения структурно-логической схемы или сжатой информации другого типа.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7784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7239000" cy="2035608"/>
          </a:xfrm>
        </p:spPr>
        <p:txBody>
          <a:bodyPr/>
          <a:lstStyle/>
          <a:p>
            <a:r>
              <a:rPr lang="ru-RU" b="1" dirty="0"/>
              <a:t>Вторая четверть короткая.</a:t>
            </a:r>
            <a:endParaRPr lang="ru-RU" dirty="0"/>
          </a:p>
          <a:p>
            <a:r>
              <a:rPr lang="ru-RU" b="1" dirty="0"/>
              <a:t>Не теряйте времени на раскачку.</a:t>
            </a:r>
            <a:endParaRPr lang="ru-RU" dirty="0"/>
          </a:p>
          <a:p>
            <a:r>
              <a:rPr lang="ru-RU" b="1" dirty="0"/>
              <a:t>Удачи вам в творческом совершенствовании репродукции.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278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</a:t>
            </a:r>
            <a:br>
              <a:rPr lang="ru-RU" dirty="0" smtClean="0"/>
            </a:br>
            <a:r>
              <a:rPr lang="ru-RU" dirty="0" smtClean="0"/>
              <a:t> внимание и терпение!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36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7239000" cy="4846320"/>
          </a:xfrm>
        </p:spPr>
        <p:txBody>
          <a:bodyPr/>
          <a:lstStyle/>
          <a:p>
            <a:r>
              <a:rPr lang="ru-RU" dirty="0" smtClean="0"/>
              <a:t>Сотня с лишним приемов должна быть четко «разложена», все по своим местам: «кирпичи» отдельно от «бетона», «отделочные материалы» в ином месте, чем «стекло», — и тогда строительство урока будет быстрым и эффективным.</a:t>
            </a:r>
          </a:p>
          <a:p>
            <a:endParaRPr lang="ru-RU" dirty="0"/>
          </a:p>
        </p:txBody>
      </p:sp>
      <p:pic>
        <p:nvPicPr>
          <p:cNvPr id="4" name="Рисунок 3" descr="157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214686"/>
            <a:ext cx="3571868" cy="2678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857256"/>
          </a:xfrm>
        </p:spPr>
        <p:txBody>
          <a:bodyPr/>
          <a:lstStyle/>
          <a:p>
            <a:pPr algn="ctr"/>
            <a:r>
              <a:rPr lang="ru-RU" sz="4000" dirty="0" smtClean="0"/>
              <a:t>трИ уровня обучения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142984"/>
          <a:ext cx="71438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000372"/>
            <a:ext cx="7858180" cy="36696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1— осознание, 2 — осмысление, 3 — обобщение,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4 — текущее повторение,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5 — тематическое повторение, 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6 — итоговое повторение,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7 — формирование и совершенствование умений,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8 — стандартное применение,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9 — творческое применение. </a:t>
            </a:r>
          </a:p>
          <a:p>
            <a:r>
              <a:rPr lang="ru-RU" dirty="0" smtClean="0"/>
              <a:t>Нарушение закономерностей приводит к снижению качества знаний.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3" y="142852"/>
          <a:ext cx="7143802" cy="3000396"/>
        </p:xfrm>
        <a:graphic>
          <a:graphicData uri="http://schemas.openxmlformats.org/drawingml/2006/table">
            <a:tbl>
              <a:tblPr/>
              <a:tblGrid>
                <a:gridCol w="2380751"/>
                <a:gridCol w="2380751"/>
                <a:gridCol w="2382300"/>
              </a:tblGrid>
              <a:tr h="750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применение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усвоение</a:t>
                      </a:r>
                      <a:endParaRPr lang="ru-RU" sz="20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7   8   9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понимание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4   5   6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1   2   3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Ключ к мастерству учителя — не в абстрактных принципах и методах, и выражен он может быть в простых и конкретных рекомендациях:</a:t>
            </a:r>
          </a:p>
          <a:p>
            <a:pPr lvl="1">
              <a:buFont typeface="Wingdings" pitchFamily="2" charset="2"/>
              <a:buChar char="Ø"/>
            </a:pP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накопление и систематизация приемов работы;</a:t>
            </a:r>
            <a:endParaRPr lang="ru-RU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опора на закономерности, действующие на каждом уровне, в каждой подсистеме;</a:t>
            </a:r>
            <a:endParaRPr lang="ru-RU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разработка технологий, опирающихся на закономерности и поэтому позволяющих увеличить эффективность педагогического труда.</a:t>
            </a:r>
            <a:endParaRPr lang="ru-RU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289</TotalTime>
  <Words>2793</Words>
  <Application>Microsoft Office PowerPoint</Application>
  <PresentationFormat>Экран (4:3)</PresentationFormat>
  <Paragraphs>430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Изящная</vt:lpstr>
      <vt:lpstr>Формирование ООУН на уроках</vt:lpstr>
      <vt:lpstr>Презентация PowerPoint</vt:lpstr>
      <vt:lpstr>Первоочередные задачи</vt:lpstr>
      <vt:lpstr>Презентация PowerPoint</vt:lpstr>
      <vt:lpstr>С ЧЕГО НАЧИНАЕТСЯ МАСТЕРСТВО?</vt:lpstr>
      <vt:lpstr>Презентация PowerPoint</vt:lpstr>
      <vt:lpstr>трИ уровня обучения</vt:lpstr>
      <vt:lpstr>Презентация PowerPoint</vt:lpstr>
      <vt:lpstr>Презентация PowerPoint</vt:lpstr>
      <vt:lpstr>ЗАКОНОМЕРНОСТИ ОБУЧЕНИЯ </vt:lpstr>
      <vt:lpstr>КАК ПОМОЧЬ ОСОЗНАТЬ МАТЕРИАЛ</vt:lpstr>
      <vt:lpstr>Виды и приемы работы подсистемы «Осознание»</vt:lpstr>
      <vt:lpstr>Презентация PowerPoint</vt:lpstr>
      <vt:lpstr>УЧИТЕ ЗАДАВАТЬ ВОПРОСЫ </vt:lpstr>
      <vt:lpstr>иерархия вопросов:</vt:lpstr>
      <vt:lpstr>Презентация PowerPoint</vt:lpstr>
      <vt:lpstr>Виды и приемы работы подсистемы «Осмысление»</vt:lpstr>
      <vt:lpstr>ОБОБЩЕНИЕ И...«ОЗАРЕНИЕ»</vt:lpstr>
      <vt:lpstr>Виды и приемы работы по обобщению материала</vt:lpstr>
      <vt:lpstr>ТЕКУЩЕЕ ПОВТОРЕНИЕ</vt:lpstr>
      <vt:lpstr>Виды и приемы работы подсистемы  «Текущее повторение»</vt:lpstr>
      <vt:lpstr>Опрос на уроке</vt:lpstr>
      <vt:lpstr>Презентация PowerPoint</vt:lpstr>
      <vt:lpstr>ЕЩЕ ДВА ВАЖНЫХ ВИДА ПОВТОРЕНИЯ</vt:lpstr>
      <vt:lpstr>ФОРМИРОВАНИЕ И СОВЕРШЕНСТВОВАНИЕ УМЕНИЙ</vt:lpstr>
      <vt:lpstr>дидактически целесообразная система усвоения умений</vt:lpstr>
      <vt:lpstr>Презентация PowerPoint</vt:lpstr>
      <vt:lpstr>ПРИМЕНЕНИЕ ЗНАНИЙ И УМЕНИЙ </vt:lpstr>
      <vt:lpstr>законы обучения</vt:lpstr>
      <vt:lpstr>ВОССТАНОВЛЕНИЕ ОБЩЕУЧЕБНЫХ УМЕНИЙ </vt:lpstr>
      <vt:lpstr>образовательный цикл</vt:lpstr>
      <vt:lpstr>основная задача познавательного (тематического) цикла</vt:lpstr>
      <vt:lpstr>задачи четвертей учебного года </vt:lpstr>
      <vt:lpstr>главная задача коллектива школы в первой четверти</vt:lpstr>
      <vt:lpstr>Презентация PowerPoint</vt:lpstr>
      <vt:lpstr>Технология достижения оптимального чтения</vt:lpstr>
      <vt:lpstr>Технология увеличения скорости письма</vt:lpstr>
      <vt:lpstr>Технология совершенствования вычислительных умений</vt:lpstr>
      <vt:lpstr>Презентация PowerPoint</vt:lpstr>
      <vt:lpstr>Презентация PowerPoint</vt:lpstr>
      <vt:lpstr>закономерности</vt:lpstr>
      <vt:lpstr>Презентация PowerPoint</vt:lpstr>
      <vt:lpstr>15 + 25 —&gt; 65</vt:lpstr>
      <vt:lpstr>Закономерности повторения</vt:lpstr>
      <vt:lpstr>иллюстрирование</vt:lpstr>
      <vt:lpstr>техника иллюстрирования </vt:lpstr>
      <vt:lpstr>задания, позволя­ющие улучшить</vt:lpstr>
      <vt:lpstr>Презентация PowerPoint</vt:lpstr>
      <vt:lpstr>Презентация PowerPoint</vt:lpstr>
      <vt:lpstr>Выделение главного в материале</vt:lpstr>
      <vt:lpstr>5 разновидностей опор:</vt:lpstr>
      <vt:lpstr>Презентация PowerPoint</vt:lpstr>
      <vt:lpstr>6 упражнений (1—2 минуты каждое):</vt:lpstr>
      <vt:lpstr>Технология обеспечения понимания</vt:lpstr>
      <vt:lpstr> ПРАВИЛА КОНСПЕКТИРОВАНИЯ</vt:lpstr>
      <vt:lpstr>Презентация PowerPoint</vt:lpstr>
      <vt:lpstr>Спасибо за  внимание и терпение!</vt:lpstr>
    </vt:vector>
  </TitlesOfParts>
  <Company>УО ПГОСШ 18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ООУН на уроках</dc:title>
  <dc:creator>Недокунева</dc:creator>
  <cp:lastModifiedBy>User</cp:lastModifiedBy>
  <cp:revision>36</cp:revision>
  <dcterms:created xsi:type="dcterms:W3CDTF">2008-10-06T13:30:56Z</dcterms:created>
  <dcterms:modified xsi:type="dcterms:W3CDTF">2012-11-06T07:21:42Z</dcterms:modified>
</cp:coreProperties>
</file>