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Яўрэі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1776 год</c:v>
                </c:pt>
                <c:pt idx="1">
                  <c:v>1855 год</c:v>
                </c:pt>
                <c:pt idx="2">
                  <c:v>1891 год</c:v>
                </c:pt>
                <c:pt idx="3">
                  <c:v>1897 год</c:v>
                </c:pt>
                <c:pt idx="4">
                  <c:v>1910 год</c:v>
                </c:pt>
                <c:pt idx="5">
                  <c:v>1926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29</c:v>
                </c:pt>
                <c:pt idx="1">
                  <c:v>66</c:v>
                </c:pt>
                <c:pt idx="2">
                  <c:v>48</c:v>
                </c:pt>
                <c:pt idx="3">
                  <c:v>62</c:v>
                </c:pt>
                <c:pt idx="4">
                  <c:v>55</c:v>
                </c:pt>
                <c:pt idx="5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Хрысціяне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1776 год</c:v>
                </c:pt>
                <c:pt idx="1">
                  <c:v>1855 год</c:v>
                </c:pt>
                <c:pt idx="2">
                  <c:v>1891 год</c:v>
                </c:pt>
                <c:pt idx="3">
                  <c:v>1897 год</c:v>
                </c:pt>
                <c:pt idx="4">
                  <c:v>1910 год</c:v>
                </c:pt>
                <c:pt idx="5">
                  <c:v>1926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71</c:v>
                </c:pt>
                <c:pt idx="1">
                  <c:v>34</c:v>
                </c:pt>
                <c:pt idx="2">
                  <c:v>52</c:v>
                </c:pt>
                <c:pt idx="3">
                  <c:v>38</c:v>
                </c:pt>
                <c:pt idx="4">
                  <c:v>45</c:v>
                </c:pt>
                <c:pt idx="5">
                  <c:v>68</c:v>
                </c:pt>
              </c:numCache>
            </c:numRef>
          </c:val>
        </c:ser>
        <c:shape val="cylinder"/>
        <c:axId val="57273344"/>
        <c:axId val="57352576"/>
        <c:axId val="0"/>
      </c:bar3DChart>
      <c:catAx>
        <c:axId val="57273344"/>
        <c:scaling>
          <c:orientation val="minMax"/>
        </c:scaling>
        <c:axPos val="b"/>
        <c:tickLblPos val="nextTo"/>
        <c:crossAx val="57352576"/>
        <c:crosses val="autoZero"/>
        <c:auto val="1"/>
        <c:lblAlgn val="ctr"/>
        <c:lblOffset val="100"/>
      </c:catAx>
      <c:valAx>
        <c:axId val="57352576"/>
        <c:scaling>
          <c:orientation val="minMax"/>
        </c:scaling>
        <c:axPos val="l"/>
        <c:majorGridlines/>
        <c:numFmt formatCode="General" sourceLinked="1"/>
        <c:tickLblPos val="nextTo"/>
        <c:crossAx val="572733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Купцы-яўрэі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Колькасць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Купцы-хрысціяне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Колькасць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Рамеснікі-яўрэі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Колькасць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459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Рамеснікі-хрысціяне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Колькасць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382</c:v>
                </c:pt>
              </c:numCache>
            </c:numRef>
          </c:val>
        </c:ser>
        <c:shape val="cylinder"/>
        <c:axId val="74622848"/>
        <c:axId val="74624384"/>
        <c:axId val="0"/>
      </c:bar3DChart>
      <c:catAx>
        <c:axId val="74622848"/>
        <c:scaling>
          <c:orientation val="minMax"/>
        </c:scaling>
        <c:axPos val="b"/>
        <c:tickLblPos val="nextTo"/>
        <c:crossAx val="74624384"/>
        <c:crosses val="autoZero"/>
        <c:auto val="1"/>
        <c:lblAlgn val="ctr"/>
        <c:lblOffset val="100"/>
      </c:catAx>
      <c:valAx>
        <c:axId val="74624384"/>
        <c:scaling>
          <c:orientation val="minMax"/>
        </c:scaling>
        <c:axPos val="l"/>
        <c:majorGridlines/>
        <c:numFmt formatCode="General" sourceLinked="1"/>
        <c:tickLblPos val="nextTo"/>
        <c:crossAx val="746228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7EE60-69C7-464A-9719-5A9B189432BF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A36BC-48BF-481D-A0E3-E9799A6813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3A80-75F6-404D-B173-9E4F216B4F80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F698A8-0C7F-4127-91C0-ABF0430194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3A80-75F6-404D-B173-9E4F216B4F80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98A8-0C7F-4127-91C0-ABF0430194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3A80-75F6-404D-B173-9E4F216B4F80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98A8-0C7F-4127-91C0-ABF0430194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B33A80-75F6-404D-B173-9E4F216B4F80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BF698A8-0C7F-4127-91C0-ABF0430194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3A80-75F6-404D-B173-9E4F216B4F80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98A8-0C7F-4127-91C0-ABF0430194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3A80-75F6-404D-B173-9E4F216B4F80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98A8-0C7F-4127-91C0-ABF0430194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98A8-0C7F-4127-91C0-ABF0430194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3A80-75F6-404D-B173-9E4F216B4F80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3A80-75F6-404D-B173-9E4F216B4F80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98A8-0C7F-4127-91C0-ABF0430194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3A80-75F6-404D-B173-9E4F216B4F80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98A8-0C7F-4127-91C0-ABF0430194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B33A80-75F6-404D-B173-9E4F216B4F80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F698A8-0C7F-4127-91C0-ABF0430194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3A80-75F6-404D-B173-9E4F216B4F80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F698A8-0C7F-4127-91C0-ABF0430194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B33A80-75F6-404D-B173-9E4F216B4F80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BF698A8-0C7F-4127-91C0-ABF0430194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333628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ru-RU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Яўрэйскае</a:t>
            </a: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насельніцтва</a:t>
            </a: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горада</a:t>
            </a: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Полацка</a:t>
            </a: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ў</a:t>
            </a: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XIX-пач.XX</a:t>
            </a: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стст</a:t>
            </a: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.”</a:t>
            </a:r>
            <a:endParaRPr lang="ru-RU" sz="4800" dirty="0" smtClean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b="1" dirty="0" smtClean="0">
                <a:latin typeface="Times New Roman"/>
                <a:ea typeface="Times New Roman"/>
                <a:cs typeface="Times New Roman"/>
              </a:rPr>
              <a:t>Навукова-даследчая работа на тэму: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29058" y="4071942"/>
          <a:ext cx="4302772" cy="21031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02772"/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/>
                        <a:t>Аўтар: вучань 9 “А”класа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/>
                        <a:t>Сцільман Мікіта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/>
                        <a:t>Навуковы кіраўнік: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/>
                        <a:t>настаўнік гісторыі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/>
                        <a:t>Вішнеўская Юлія Валер’еўна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e-BY" dirty="0" smtClean="0"/>
              <a:t>	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dirty="0" smtClean="0">
                <a:solidFill>
                  <a:schemeClr val="tx2">
                    <a:lumMod val="75000"/>
                  </a:schemeClr>
                </a:solidFill>
              </a:rPr>
              <a:t>Асноўныя заняткі яўрэйскага насельніцтва Полацка у 19-пач 20 ст</a:t>
            </a:r>
            <a:r>
              <a:rPr lang="be-BY" dirty="0" smtClean="0"/>
              <a:t>.</a:t>
            </a:r>
            <a:endParaRPr lang="ru-RU" dirty="0"/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2500298" y="1643050"/>
            <a:ext cx="1428760" cy="2357454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5143504" y="1571612"/>
            <a:ext cx="1428760" cy="250033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4143380"/>
            <a:ext cx="1989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dirty="0">
                <a:solidFill>
                  <a:schemeClr val="tx2">
                    <a:lumMod val="75000"/>
                  </a:schemeClr>
                </a:solidFill>
              </a:rPr>
              <a:t>Гандаль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4143380"/>
            <a:ext cx="2374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 smtClean="0">
                <a:solidFill>
                  <a:schemeClr val="tx2">
                    <a:lumMod val="75000"/>
                  </a:schemeClr>
                </a:solidFill>
              </a:rPr>
              <a:t>Рамяство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dirty="0" smtClean="0"/>
              <a:t>Статыстычныя дадзеныя заняткаў насельніцтва г. Полацка 19-20 стст.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572164"/>
          </a:xfrm>
        </p:spPr>
        <p:txBody>
          <a:bodyPr numCol="2"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be-BY" sz="2400" dirty="0" smtClean="0"/>
              <a:t>4 аптэкі і 15 складоў аптэчных тавараў</a:t>
            </a:r>
          </a:p>
          <a:p>
            <a:pPr>
              <a:buFont typeface="Arial" pitchFamily="34" charset="0"/>
              <a:buChar char="•"/>
            </a:pPr>
            <a:r>
              <a:rPr lang="be-BY" sz="2400" dirty="0" smtClean="0"/>
              <a:t>7 булачных і </a:t>
            </a:r>
          </a:p>
          <a:p>
            <a:pPr>
              <a:buNone/>
            </a:pPr>
            <a:r>
              <a:rPr lang="be-BY" sz="2400" dirty="0" smtClean="0"/>
              <a:t>кандытарскіх</a:t>
            </a:r>
          </a:p>
          <a:p>
            <a:pPr>
              <a:buFont typeface="Arial" pitchFamily="34" charset="0"/>
              <a:buChar char="•"/>
            </a:pPr>
            <a:r>
              <a:rPr lang="be-BY" sz="2400" dirty="0" smtClean="0"/>
              <a:t>2 гасцініцы</a:t>
            </a:r>
          </a:p>
          <a:p>
            <a:pPr>
              <a:buFont typeface="Arial" pitchFamily="34" charset="0"/>
              <a:buChar char="•"/>
            </a:pPr>
            <a:r>
              <a:rPr lang="be-BY" sz="2400" dirty="0" smtClean="0"/>
              <a:t> усе 6 лазняў</a:t>
            </a:r>
          </a:p>
          <a:p>
            <a:pPr>
              <a:buFont typeface="Arial" pitchFamily="34" charset="0"/>
              <a:buChar char="•"/>
            </a:pPr>
            <a:r>
              <a:rPr lang="be-BY" sz="2400" dirty="0" smtClean="0"/>
              <a:t> цырульня</a:t>
            </a:r>
          </a:p>
          <a:p>
            <a:pPr>
              <a:buFont typeface="Arial" pitchFamily="34" charset="0"/>
              <a:buChar char="•"/>
            </a:pPr>
            <a:r>
              <a:rPr lang="be-BY" sz="2400" dirty="0" smtClean="0"/>
              <a:t> 5 корчмаў</a:t>
            </a:r>
          </a:p>
          <a:p>
            <a:pPr>
              <a:buFont typeface="Arial" pitchFamily="34" charset="0"/>
              <a:buChar char="•"/>
            </a:pPr>
            <a:r>
              <a:rPr lang="be-BY" sz="2400" dirty="0" smtClean="0"/>
              <a:t> усе 6 майстэрань па рамонту гадзіннікаў,</a:t>
            </a:r>
          </a:p>
          <a:p>
            <a:pPr>
              <a:buFont typeface="Arial" pitchFamily="34" charset="0"/>
              <a:buChar char="•"/>
            </a:pPr>
            <a:r>
              <a:rPr lang="be-BY" sz="2400" dirty="0" smtClean="0"/>
              <a:t>паромныя станцыі</a:t>
            </a:r>
          </a:p>
          <a:p>
            <a:pPr>
              <a:buFont typeface="Arial" pitchFamily="34" charset="0"/>
              <a:buChar char="•"/>
            </a:pPr>
            <a:r>
              <a:rPr lang="be-BY" sz="2400" dirty="0" smtClean="0"/>
              <a:t> кінатэатр</a:t>
            </a:r>
          </a:p>
          <a:p>
            <a:pPr>
              <a:buFont typeface="Arial" pitchFamily="34" charset="0"/>
              <a:buChar char="•"/>
            </a:pPr>
            <a:r>
              <a:rPr lang="be-BY" sz="2400" dirty="0" smtClean="0"/>
              <a:t> 3 друкарні</a:t>
            </a:r>
          </a:p>
          <a:p>
            <a:pPr>
              <a:buFont typeface="Arial" pitchFamily="34" charset="0"/>
              <a:buChar char="•"/>
            </a:pPr>
            <a:r>
              <a:rPr lang="be-BY" sz="2400" dirty="0" smtClean="0"/>
              <a:t> паравы млын</a:t>
            </a:r>
          </a:p>
          <a:p>
            <a:pPr>
              <a:buFont typeface="Arial" pitchFamily="34" charset="0"/>
              <a:buChar char="•"/>
            </a:pPr>
            <a:r>
              <a:rPr lang="be-BY" sz="2400" dirty="0" smtClean="0"/>
              <a:t> слясарная майстэрня</a:t>
            </a:r>
          </a:p>
          <a:p>
            <a:pPr>
              <a:buFont typeface="Arial" pitchFamily="34" charset="0"/>
              <a:buChar char="•"/>
            </a:pPr>
            <a:r>
              <a:rPr lang="be-BY" sz="2400" dirty="0" smtClean="0"/>
              <a:t>махоркавая фабрыка</a:t>
            </a:r>
          </a:p>
          <a:p>
            <a:pPr>
              <a:buFont typeface="Arial" pitchFamily="34" charset="0"/>
              <a:buChar char="•"/>
            </a:pPr>
            <a:r>
              <a:rPr lang="be-BY" sz="2400" dirty="0" smtClean="0"/>
              <a:t>каля 300 крамаў (у тым. ліку 67 бакалейных, </a:t>
            </a:r>
          </a:p>
          <a:p>
            <a:pPr>
              <a:buNone/>
            </a:pPr>
            <a:r>
              <a:rPr lang="be-BY" sz="2400" dirty="0" smtClean="0"/>
              <a:t>12 піўных, </a:t>
            </a:r>
          </a:p>
          <a:p>
            <a:pPr>
              <a:buNone/>
            </a:pPr>
            <a:r>
              <a:rPr lang="be-BY" sz="2400" dirty="0" smtClean="0"/>
              <a:t>10 абутковых</a:t>
            </a:r>
          </a:p>
          <a:p>
            <a:pPr>
              <a:buNone/>
            </a:pPr>
            <a:r>
              <a:rPr lang="be-BY" sz="2400" dirty="0" smtClean="0"/>
              <a:t>34 мануфактурныя)</a:t>
            </a:r>
          </a:p>
          <a:p>
            <a:pPr>
              <a:buFont typeface="Arial" pitchFamily="34" charset="0"/>
              <a:buChar char="•"/>
            </a:pPr>
            <a:r>
              <a:rPr lang="be-BY" sz="2400" dirty="0" smtClean="0"/>
              <a:t>Яўрэямі былі ўсе 12 лесапрамыслоўцаў </a:t>
            </a:r>
          </a:p>
          <a:p>
            <a:pPr>
              <a:buFont typeface="Arial" pitchFamily="34" charset="0"/>
              <a:buChar char="•"/>
            </a:pPr>
            <a:r>
              <a:rPr lang="be-BY" sz="2400" dirty="0" smtClean="0"/>
              <a:t>9 яўрэяў здавалі мэбляваныя пакоі, </a:t>
            </a:r>
          </a:p>
          <a:p>
            <a:pPr>
              <a:buFont typeface="Arial" pitchFamily="34" charset="0"/>
              <a:buChar char="•"/>
            </a:pPr>
            <a:r>
              <a:rPr lang="be-BY" sz="2400" dirty="0" smtClean="0"/>
              <a:t>6 займаліся гандлем збожжа</a:t>
            </a:r>
            <a:r>
              <a:rPr lang="be-BY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428604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dirty="0" smtClean="0">
                <a:solidFill>
                  <a:schemeClr val="tx2">
                    <a:lumMod val="75000"/>
                  </a:schemeClr>
                </a:solidFill>
              </a:rPr>
              <a:t>У 1913 яўрэям у Полацку належалі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be-BY" dirty="0" smtClean="0"/>
              <a:t>Адным з самых жахлівых бакоў фашысцкага акупацыйнага рэжыму было правядзенне генацыду ў адносінах да асоб яўрэйскай нацыянальнасці.</a:t>
            </a:r>
          </a:p>
          <a:p>
            <a:pPr algn="ctr"/>
            <a:r>
              <a:rPr lang="be-BY" dirty="0" smtClean="0"/>
              <a:t>Гета было створана праз 2-3 тыдні пасля акупацыі Полацка. Усіх яўрэяў перасялялі ў раён вуліц Камуністычнай, Гогалеўскай, Войкава, Інтэрнацыянальнай (былая Яўрэйская). На тэрыторыіі гета знаходзіліся амбулаторыя, банна-пральны камбінат, электрастанцыя, школа № 12, сінагога, пошта. Гета было абнесена дротам. З боку вуліцы Гогалеўскай быў надпіс “Гета”.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</a:rPr>
              <a:t>Полацкае гета</a:t>
            </a:r>
            <a:endParaRPr lang="ru-RU" sz="4400" dirty="0">
              <a:ln w="12700">
                <a:solidFill>
                  <a:schemeClr val="bg1"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У гады вайны </a:t>
            </a:r>
            <a:r>
              <a:rPr lang="be-BY" sz="5400" dirty="0" smtClean="0"/>
              <a:t> ў Полацку загінула каля 7 тыс. яўрэяў…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3214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e-BY" sz="3600" dirty="0" smtClean="0"/>
              <a:t>У Полацку ў кан. </a:t>
            </a:r>
            <a:r>
              <a:rPr lang="ru-RU" sz="3600" dirty="0" smtClean="0"/>
              <a:t>19 </a:t>
            </a:r>
            <a:r>
              <a:rPr lang="be-BY" sz="3600" dirty="0" smtClean="0"/>
              <a:t>– пач. </a:t>
            </a:r>
            <a:r>
              <a:rPr lang="ru-RU" sz="3600" dirty="0" smtClean="0"/>
              <a:t>20</a:t>
            </a:r>
            <a:r>
              <a:rPr lang="be-BY" sz="3600" dirty="0" smtClean="0"/>
              <a:t> стст., нарадзіліся прадстаўнікі яўрэйскай нацыянальнасці, якімі па праву можа ганарыцца яўрэйскі народ.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4549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7775" y="3213100"/>
            <a:ext cx="2816225" cy="3644900"/>
          </a:xfrm>
          <a:prstGeom prst="rect">
            <a:avLst/>
          </a:prstGeom>
          <a:noFill/>
        </p:spPr>
      </p:pic>
      <p:sp>
        <p:nvSpPr>
          <p:cNvPr id="890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>
                <a:solidFill>
                  <a:srgbClr val="FFFF00"/>
                </a:solidFill>
              </a:rPr>
              <a:t>Марыя</a:t>
            </a:r>
            <a:r>
              <a:rPr lang="ru-RU" dirty="0" smtClean="0">
                <a:solidFill>
                  <a:srgbClr val="FFFF00"/>
                </a:solidFill>
              </a:rPr>
              <a:t> (</a:t>
            </a:r>
            <a:r>
              <a:rPr lang="ru-RU" dirty="0" err="1" smtClean="0">
                <a:solidFill>
                  <a:srgbClr val="FFFF00"/>
                </a:solidFill>
              </a:rPr>
              <a:t>вядомая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пісьменніца</a:t>
            </a:r>
            <a:r>
              <a:rPr lang="ru-RU" dirty="0" smtClean="0">
                <a:solidFill>
                  <a:srgbClr val="FFFF00"/>
                </a:solidFill>
              </a:rPr>
              <a:t> Мэры </a:t>
            </a:r>
            <a:r>
              <a:rPr lang="ru-RU" dirty="0" err="1" smtClean="0">
                <a:solidFill>
                  <a:srgbClr val="FFFF00"/>
                </a:solidFill>
              </a:rPr>
              <a:t>Энцін</a:t>
            </a:r>
            <a:r>
              <a:rPr lang="ru-RU" dirty="0" smtClean="0">
                <a:solidFill>
                  <a:srgbClr val="FFFF00"/>
                </a:solidFill>
              </a:rPr>
              <a:t>) </a:t>
            </a:r>
          </a:p>
          <a:p>
            <a:pPr eaLnBrk="1" hangingPunct="1">
              <a:defRPr/>
            </a:pPr>
            <a:r>
              <a:rPr lang="ru-RU" dirty="0" err="1" smtClean="0">
                <a:solidFill>
                  <a:srgbClr val="FFFF00"/>
                </a:solidFill>
              </a:rPr>
              <a:t>Аляксандр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Альтшулер</a:t>
            </a:r>
            <a:r>
              <a:rPr lang="ru-RU" dirty="0" smtClean="0">
                <a:solidFill>
                  <a:srgbClr val="FFFF00"/>
                </a:solidFill>
              </a:rPr>
              <a:t> (</a:t>
            </a:r>
            <a:r>
              <a:rPr lang="ru-RU" dirty="0" err="1" smtClean="0">
                <a:solidFill>
                  <a:srgbClr val="FFFF00"/>
                </a:solidFill>
              </a:rPr>
              <a:t>оперны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спявак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рэжысёр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Альтуці</a:t>
            </a:r>
            <a:r>
              <a:rPr lang="ru-RU" dirty="0" smtClean="0">
                <a:solidFill>
                  <a:srgbClr val="FFFF00"/>
                </a:solidFill>
              </a:rPr>
              <a:t>) </a:t>
            </a:r>
          </a:p>
          <a:p>
            <a:pPr eaLnBrk="1" hangingPunct="1">
              <a:defRPr/>
            </a:pPr>
            <a:r>
              <a:rPr lang="ru-RU" dirty="0" err="1" smtClean="0">
                <a:solidFill>
                  <a:srgbClr val="FFFF00"/>
                </a:solidFill>
              </a:rPr>
              <a:t>Савелій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Сорын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ru-RU" dirty="0" err="1" smtClean="0">
                <a:solidFill>
                  <a:srgbClr val="FFFF00"/>
                </a:solidFill>
              </a:rPr>
              <a:t>Барыс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Галёркін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ru-RU" dirty="0" err="1" smtClean="0">
                <a:solidFill>
                  <a:srgbClr val="FFFF00"/>
                </a:solidFill>
              </a:rPr>
              <a:t>Гельштэйн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Элізар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Маркавіч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Каем </a:t>
            </a:r>
            <a:r>
              <a:rPr lang="ru-RU" dirty="0" err="1" smtClean="0">
                <a:solidFill>
                  <a:srgbClr val="FFFF00"/>
                </a:solidFill>
              </a:rPr>
              <a:t>Язэп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Юр'евіч</a:t>
            </a:r>
            <a:endParaRPr lang="ru-RU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ru-RU" dirty="0" err="1" smtClean="0">
                <a:solidFill>
                  <a:srgbClr val="FFFF00"/>
                </a:solidFill>
              </a:rPr>
              <a:t>Рэйнус</a:t>
            </a:r>
            <a:r>
              <a:rPr lang="ru-RU" dirty="0" smtClean="0">
                <a:solidFill>
                  <a:srgbClr val="FFFF00"/>
                </a:solidFill>
              </a:rPr>
              <a:t> Абрам </a:t>
            </a:r>
            <a:r>
              <a:rPr lang="ru-RU" dirty="0" err="1" smtClean="0">
                <a:solidFill>
                  <a:srgbClr val="FFFF00"/>
                </a:solidFill>
              </a:rPr>
              <a:t>Міхайлавіч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0" smtClean="0">
                <a:solidFill>
                  <a:schemeClr val="bg1"/>
                </a:solidFill>
                <a:effectLst/>
              </a:rPr>
              <a:t/>
            </a:r>
            <a:br>
              <a:rPr lang="ru-RU" sz="4000" b="0" smtClean="0">
                <a:solidFill>
                  <a:schemeClr val="bg1"/>
                </a:solidFill>
                <a:effectLst/>
              </a:rPr>
            </a:br>
            <a:r>
              <a:rPr lang="ru-RU" sz="4000" b="0" smtClean="0">
                <a:effectLst/>
              </a:rPr>
              <a:t>Знакамітыя прадстаўнікі</a:t>
            </a:r>
            <a:br>
              <a:rPr lang="ru-RU" sz="4000" b="0" smtClean="0">
                <a:effectLst/>
              </a:rPr>
            </a:br>
            <a:r>
              <a:rPr lang="ru-RU" sz="4000" b="0" smtClean="0">
                <a:effectLst/>
              </a:rPr>
              <a:t>яўрэйскага народу</a:t>
            </a:r>
          </a:p>
        </p:txBody>
      </p:sp>
      <p:pic>
        <p:nvPicPr>
          <p:cNvPr id="10246" name="Picture 6" descr="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3213100"/>
            <a:ext cx="2843212" cy="3644900"/>
          </a:xfrm>
          <a:prstGeom prst="rect">
            <a:avLst/>
          </a:prstGeom>
          <a:noFill/>
        </p:spPr>
      </p:pic>
      <p:pic>
        <p:nvPicPr>
          <p:cNvPr id="10247" name="Picture 7" descr="phot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1900" y="3213100"/>
            <a:ext cx="2832100" cy="3644900"/>
          </a:xfrm>
          <a:prstGeom prst="rect">
            <a:avLst/>
          </a:prstGeom>
          <a:noFill/>
        </p:spPr>
      </p:pic>
      <p:pic>
        <p:nvPicPr>
          <p:cNvPr id="10248" name="Picture 8" descr="Савелий Сорин Портрет Анны Павловой в балете Сильфид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3213100"/>
            <a:ext cx="2924175" cy="3644900"/>
          </a:xfrm>
          <a:prstGeom prst="rect">
            <a:avLst/>
          </a:prstGeom>
          <a:noFill/>
        </p:spPr>
      </p:pic>
      <p:pic>
        <p:nvPicPr>
          <p:cNvPr id="10249" name="Picture 9" descr="Сорин Савелий Абрамович Портрет неизвестно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3141663"/>
            <a:ext cx="3132137" cy="3716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600" decel="100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132138" y="3141663"/>
            <a:ext cx="302418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Arial"/>
                <a:cs typeface="Arial"/>
              </a:rPr>
              <a:t>Дзякўй за ўвагу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be-BY" sz="3600" i="1" dirty="0" smtClean="0"/>
              <a:t>Магутная сіла беларускай зямлі дала асобны духоўны і знешні воблік беларускім яўрэям.</a:t>
            </a:r>
            <a:endParaRPr lang="ru-RU" sz="3600" dirty="0" smtClean="0"/>
          </a:p>
          <a:p>
            <a:pPr algn="r">
              <a:buNone/>
            </a:pPr>
            <a:r>
              <a:rPr lang="be-BY" sz="3600" i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Змітрок Бядуля</a:t>
            </a:r>
            <a:endParaRPr lang="ru-RU" sz="3600" dirty="0" smtClean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be-BY" sz="3600" dirty="0" smtClean="0"/>
              <a:t>даследаваць жыццё і дзейнасць яўрэйскага насельніцтва ў Полацку </a:t>
            </a:r>
            <a:r>
              <a:rPr lang="en-US" sz="3600" dirty="0" smtClean="0"/>
              <a:t>XIX</a:t>
            </a:r>
            <a:r>
              <a:rPr lang="be-BY" sz="3600" dirty="0" smtClean="0"/>
              <a:t>- пач. </a:t>
            </a:r>
            <a:r>
              <a:rPr lang="en-US" sz="3600" dirty="0" smtClean="0"/>
              <a:t>XX</a:t>
            </a:r>
            <a:r>
              <a:rPr lang="be-BY" sz="3600" dirty="0" smtClean="0"/>
              <a:t> стст</a:t>
            </a:r>
            <a:r>
              <a:rPr lang="be-BY" sz="3600" i="1" dirty="0" smtClean="0"/>
              <a:t>.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b="1" dirty="0" smtClean="0">
                <a:ln w="3200">
                  <a:solidFill>
                    <a:sysClr val="windowText" lastClr="000000">
                      <a:alpha val="25000"/>
                    </a:sysClr>
                  </a:solidFill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</a:rPr>
              <a:t>Мэта работы</a:t>
            </a:r>
            <a:r>
              <a:rPr lang="be-BY" dirty="0" smtClean="0">
                <a:ln w="3200">
                  <a:solidFill>
                    <a:sysClr val="windowText" lastClr="000000">
                      <a:alpha val="25000"/>
                    </a:sysClr>
                  </a:solidFill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</a:rPr>
              <a:t>: </a:t>
            </a:r>
            <a:endParaRPr lang="ru-RU" dirty="0">
              <a:ln w="3200">
                <a:solidFill>
                  <a:sysClr val="windowText" lastClr="000000">
                    <a:alpha val="25000"/>
                  </a:sysClr>
                </a:solidFill>
                <a:prstDash val="solid"/>
                <a:round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e-BY" sz="3200" dirty="0" smtClean="0"/>
              <a:t>1. Абагульненне матэрыялаў аб яўрэйскім насельніцтве горада ў  </a:t>
            </a:r>
            <a:r>
              <a:rPr lang="en-US" sz="3200" dirty="0" smtClean="0"/>
              <a:t>XIX</a:t>
            </a:r>
            <a:r>
              <a:rPr lang="be-BY" sz="3200" dirty="0" smtClean="0"/>
              <a:t>- пач. </a:t>
            </a:r>
            <a:r>
              <a:rPr lang="en-US" sz="3200" dirty="0" smtClean="0"/>
              <a:t>XX</a:t>
            </a:r>
            <a:r>
              <a:rPr lang="be-BY" sz="3200" dirty="0" smtClean="0"/>
              <a:t> стст.</a:t>
            </a:r>
          </a:p>
          <a:p>
            <a:endParaRPr lang="be-BY" sz="3200" dirty="0" smtClean="0"/>
          </a:p>
          <a:p>
            <a:pPr>
              <a:buNone/>
            </a:pPr>
            <a:r>
              <a:rPr lang="be-BY" sz="3200" dirty="0" smtClean="0"/>
              <a:t> </a:t>
            </a:r>
          </a:p>
          <a:p>
            <a:r>
              <a:rPr lang="be-BY" sz="3200" dirty="0" smtClean="0"/>
              <a:t>2. Вывучэнне жыццёвай дзейнасці яўрэйскага насельніцтва ў Полацку </a:t>
            </a:r>
            <a:r>
              <a:rPr lang="en-US" sz="3200" dirty="0" smtClean="0"/>
              <a:t>XIX</a:t>
            </a:r>
            <a:r>
              <a:rPr lang="be-BY" sz="3200" dirty="0" smtClean="0"/>
              <a:t>- пач. </a:t>
            </a:r>
            <a:r>
              <a:rPr lang="en-US" sz="3200" dirty="0" smtClean="0"/>
              <a:t>XX</a:t>
            </a:r>
            <a:r>
              <a:rPr lang="be-BY" sz="3200" dirty="0" smtClean="0"/>
              <a:t> стст</a:t>
            </a:r>
            <a:r>
              <a:rPr lang="be-BY" sz="3200" i="1" dirty="0" smtClean="0"/>
              <a:t>.</a:t>
            </a:r>
            <a:endParaRPr lang="ru-RU" sz="3200" dirty="0" smtClean="0"/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b="1" dirty="0" smtClean="0">
                <a:solidFill>
                  <a:schemeClr val="tx2">
                    <a:lumMod val="75000"/>
                  </a:schemeClr>
                </a:solidFill>
              </a:rPr>
              <a:t>Задачы:</a:t>
            </a:r>
            <a:r>
              <a:rPr lang="be-BY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be-BY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Захаваліся крыніцы, якія сведчаць пра знаходжанне яўрэяў у Полацку ў 1490 годзе (XV ст.)</a:t>
            </a:r>
            <a:endParaRPr lang="ru-RU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12700">
                  <a:solidFill>
                    <a:schemeClr val="bg1"/>
                  </a:solidFill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be-BY" dirty="0" smtClean="0">
                <a:ln w="12700">
                  <a:solidFill>
                    <a:schemeClr val="bg1"/>
                  </a:solidFill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</a:rPr>
              <a:t>ершыя звесткі аб яўрэях у Полацку</a:t>
            </a:r>
            <a:endParaRPr lang="ru-RU" dirty="0">
              <a:ln w="12700">
                <a:solidFill>
                  <a:schemeClr val="bg1"/>
                </a:solidFill>
                <a:prstDash val="solid"/>
                <a:round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28604"/>
            <a:ext cx="4500594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dirty="0" smtClean="0"/>
              <a:t>	</a:t>
            </a:r>
          </a:p>
          <a:p>
            <a:pPr>
              <a:buNone/>
            </a:pPr>
            <a:endParaRPr lang="be-BY" dirty="0" smtClean="0"/>
          </a:p>
          <a:p>
            <a:pPr algn="ctr">
              <a:buNone/>
            </a:pPr>
            <a:r>
              <a:rPr lang="be-BY" dirty="0" smtClean="0"/>
              <a:t>У 1563 годзе рускі цар Іван IV (Грозны), заняўшы Полацк, падчас Лівонскай вайны распарадзіўся, каб усе яўрэі горада хрысціліся. Тых, хто адмовіўся выконваць гэты загад (каля 300 чалавек) утапілі ў рацэ Заходняя Дзвіна.</a:t>
            </a:r>
            <a:endParaRPr lang="ru-RU" dirty="0"/>
          </a:p>
        </p:txBody>
      </p:sp>
      <p:pic>
        <p:nvPicPr>
          <p:cNvPr id="39939" name="Picture 3" descr="C:\Documents and Settings\SERJ&amp;DIMA\Рабочий стол\Iioa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642918"/>
            <a:ext cx="35941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dirty="0" smtClean="0"/>
              <a:t>Статыстычныя дадзеныя па насельніцтву г. Полацка 18-20 стст.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5357850"/>
          </a:xfrm>
        </p:spPr>
        <p:txBody>
          <a:bodyPr>
            <a:normAutofit/>
          </a:bodyPr>
          <a:lstStyle/>
          <a:p>
            <a:endParaRPr lang="be-BY" sz="2400" dirty="0" smtClean="0"/>
          </a:p>
          <a:p>
            <a:pPr>
              <a:buNone/>
            </a:pPr>
            <a:endParaRPr lang="be-BY" sz="2400" dirty="0" smtClean="0"/>
          </a:p>
          <a:p>
            <a:r>
              <a:rPr lang="be-BY" sz="2400" dirty="0" smtClean="0"/>
              <a:t>Яўрэі Полацка ўдзельнічалі ў палітычным жыцці таго бурнага часу, падтрымліваючы розныя партыі, першым чынам “Бунд” (Яўрэйская працоўная сацыял-дэмакратычная партыя)</a:t>
            </a:r>
          </a:p>
          <a:p>
            <a:r>
              <a:rPr lang="be-BY" sz="2400" dirty="0" smtClean="0"/>
              <a:t> Вынікам гэтага стаў яўрэйскі пагром 23 кастрычніка 1905 года.</a:t>
            </a:r>
          </a:p>
          <a:p>
            <a:r>
              <a:rPr lang="be-BY" sz="2400" dirty="0" smtClean="0"/>
              <a:t> Гэтыя падзеі былі асвечаны ў перыядычных выданнях таго часу.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13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387922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119</TotalTime>
  <Words>437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Навукова-даследчая работа на тэму:</vt:lpstr>
      <vt:lpstr>Слайд 2</vt:lpstr>
      <vt:lpstr>Мэта работы: </vt:lpstr>
      <vt:lpstr>Задачы: </vt:lpstr>
      <vt:lpstr>Першыя звесткі аб яўрэях у Полацку</vt:lpstr>
      <vt:lpstr>Слайд 6</vt:lpstr>
      <vt:lpstr>Статыстычныя дадзеныя па насельніцтву г. Полацка 18-20 стст.</vt:lpstr>
      <vt:lpstr>Слайд 8</vt:lpstr>
      <vt:lpstr>Слайд 9</vt:lpstr>
      <vt:lpstr>Асноўныя заняткі яўрэйскага насельніцтва Полацка у 19-пач 20 ст.</vt:lpstr>
      <vt:lpstr>Статыстычныя дадзеныя заняткаў насельніцтва г. Полацка 19-20 стст.</vt:lpstr>
      <vt:lpstr>Слайд 12</vt:lpstr>
      <vt:lpstr>Полацкае гета</vt:lpstr>
      <vt:lpstr>Слайд 14</vt:lpstr>
      <vt:lpstr>Слайд 15</vt:lpstr>
      <vt:lpstr> Знакамітыя прадстаўнікі яўрэйскага народу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Навукова-даследчая работа на тэму:</dc:title>
  <dc:creator>NEITRINO</dc:creator>
  <cp:lastModifiedBy>Admin</cp:lastModifiedBy>
  <cp:revision>22</cp:revision>
  <dcterms:created xsi:type="dcterms:W3CDTF">2010-12-01T19:24:32Z</dcterms:created>
  <dcterms:modified xsi:type="dcterms:W3CDTF">2010-12-02T05:16:02Z</dcterms:modified>
</cp:coreProperties>
</file>