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5D69D-A060-49C3-99F5-23367115DF1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B443A-DF36-48C8-BE1A-D8B140029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4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DB010-D154-92C6-1398-F23C53484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F5B2D6-C134-96B5-3E0A-EB79753BD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E89F8E-4FC7-CCB7-C753-A77075E5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06D0-B1BA-49F4-9919-6ED08EDAB92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81D7AB-743F-DE01-B1C0-8EEB0920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14AF10-7300-2C5D-A399-E71B2FF1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FBEE-0814-4CFC-AAD1-09CCBC47F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59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6C3C4-78C4-77E7-7A3E-F8E8E8BD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D0FCF0-98C5-0877-4D81-5E0DA4315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DCF0C1-6536-386F-24D8-30BAF4F3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06D0-B1BA-49F4-9919-6ED08EDAB92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AAF7AA-38A4-EC81-F9A6-1E40A589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14DE19-5A3A-703A-B68A-8FB29C5C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FBEE-0814-4CFC-AAD1-09CCBC47F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9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5A837B-1027-F49D-1E8C-414E3959FE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E10E14-EB8B-C8CC-3B1D-D0A041C73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4BAAE-F508-D09A-9654-0B9624CA1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06D0-B1BA-49F4-9919-6ED08EDAB92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257339-51CE-4A4D-6D36-E3DC1E2F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75252-CCA8-AFAA-E749-7464488A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FBEE-0814-4CFC-AAD1-09CCBC47F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77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09610-C238-5734-689E-874EE7AA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062F60-5A1A-1A57-CB05-852476FFA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B3E5A7-5AA1-46D2-F762-9E32955C3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06D0-B1BA-49F4-9919-6ED08EDAB92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6ABD5-F943-4BA6-F478-BD9D582A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A0A78D-FC7C-3324-B2C1-DAA34CAC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FBEE-0814-4CFC-AAD1-09CCBC47F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8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9417C-CB6E-F57C-A74F-941715CE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6E79B3-4765-738E-0C9B-54582AB6E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8829D7-A0AA-4226-56D5-8FFCF477E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06D0-B1BA-49F4-9919-6ED08EDAB92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C7FD0-3D36-326E-A866-1B713A2B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544A5E-E035-F3B9-6DB7-DF384584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FBEE-0814-4CFC-AAD1-09CCBC47F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22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7CBFC-CA57-BC4A-CC59-2AB63A61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CB000C-91EB-BB02-12F0-DDE17BFA7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401B81-FD5F-2068-DE78-F5CA31C68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CE9E9B-89E4-02BB-2609-7F13665A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06D0-B1BA-49F4-9919-6ED08EDAB92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71D14C-C709-BE0E-7803-C54B2462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35FADC-7DFA-76A0-6E59-AC28BD4C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FBEE-0814-4CFC-AAD1-09CCBC47F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8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339A9-DDA6-2A06-9128-F14F3761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E6FFEB-C9D5-C2D0-2034-0E62FF62D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43F720-5463-4CAA-79F6-2F12C6923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DBDF3F-BF9B-2216-69E2-DE8BE777B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00A3C9-6015-0C3A-015D-A5D9CA227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F63CAD-011C-A6DE-974A-59DE8CBD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06D0-B1BA-49F4-9919-6ED08EDAB92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3CC885-8E39-54FF-CB3D-01C3A4D6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A968C8-525E-DAD8-740E-B64109FDC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FBEE-0814-4CFC-AAD1-09CCBC47F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30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0D087-5CD8-BEA6-1BF6-45300762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CD452C-5701-EC8D-423F-ECEAC349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06D0-B1BA-49F4-9919-6ED08EDAB92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4ECCDA-68D8-BBF8-4D48-0EA26976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773C05-5784-7D80-CEDE-C4DF7BBC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FBEE-0814-4CFC-AAD1-09CCBC47F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6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B60145-58BF-3DA1-A0CA-47F7D760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06D0-B1BA-49F4-9919-6ED08EDAB92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EAA96F-8174-2E50-25B5-CF6B91F1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72826A-7F63-97C8-2E76-F4445C89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FBEE-0814-4CFC-AAD1-09CCBC47F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6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17196-0831-73E2-8291-0722D8C2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C26C94-264C-8AAB-4767-0B4D9D364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70BE5F-16C4-A43B-1275-1B60AB8CB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B6602B-750E-20E8-9053-090121009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06D0-B1BA-49F4-9919-6ED08EDAB92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8DA1B1-2E51-5F0B-E073-E0C345397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458064-6CEA-DE11-121E-3AE843A3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FBEE-0814-4CFC-AAD1-09CCBC47F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4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9720E-3373-9FA3-2B71-ED6D15B0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FF7A16-8CDB-1B4A-F335-AFBC13955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A39B24-065A-9388-6BED-143D4C9BF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E487FC-E88F-E8AD-3BB0-C02AC772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06D0-B1BA-49F4-9919-6ED08EDAB92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CCC11-32D9-9188-DCF8-72919048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4DD686-C36C-FEE8-4E8D-9FDBC54B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FBEE-0814-4CFC-AAD1-09CCBC47F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1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A7EB1-AF5D-0913-9BE1-AEB11459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E5E974-D989-8D4A-FEA6-66EACB088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EF4BB5-B189-B621-392A-85F4EEFD0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A06D0-B1BA-49F4-9919-6ED08EDAB92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AE0C2F-B020-5DFC-F139-181534BFB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5BFFD-6EF4-3C45-EAAE-750BC5ADF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EFBEE-0814-4CFC-AAD1-09CCBC47F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3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0x4lTLI0UU?start=8&amp;feature=oembed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5 июля 1240 года состоялась знаменитая Невская битва - Российское  историческое общество">
            <a:extLst>
              <a:ext uri="{FF2B5EF4-FFF2-40B4-BE49-F238E27FC236}">
                <a16:creationId xmlns:a16="http://schemas.microsoft.com/office/drawing/2014/main" id="{E521819F-B73F-3F89-30AE-836D1154D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728E5-6F70-84E1-58FA-0282E014FC46}"/>
              </a:ext>
            </a:extLst>
          </p:cNvPr>
          <p:cNvSpPr txBox="1"/>
          <p:nvPr/>
        </p:nvSpPr>
        <p:spPr>
          <a:xfrm>
            <a:off x="3630967" y="0"/>
            <a:ext cx="4473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Яков </a:t>
            </a:r>
            <a:r>
              <a:rPr lang="ru-RU" sz="4800" dirty="0" err="1">
                <a:solidFill>
                  <a:schemeClr val="bg1"/>
                </a:solidFill>
              </a:rPr>
              <a:t>Полочанин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032" name="Picture 8" descr="Работа из серии &quot;Герои Невской битвы&quot;.-&quot; Яков Полочанин&quot;.В поиске образа  дружинника Якова, из числа полоцких воинов князя,.. | ВКонтакте">
            <a:extLst>
              <a:ext uri="{FF2B5EF4-FFF2-40B4-BE49-F238E27FC236}">
                <a16:creationId xmlns:a16="http://schemas.microsoft.com/office/drawing/2014/main" id="{E240163D-CA6E-D25B-93C0-751E0D815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40" y="1070977"/>
            <a:ext cx="3197857" cy="526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редневековый фон для презентации - 72 фото">
            <a:extLst>
              <a:ext uri="{FF2B5EF4-FFF2-40B4-BE49-F238E27FC236}">
                <a16:creationId xmlns:a16="http://schemas.microsoft.com/office/drawing/2014/main" id="{C3FF421E-1B97-3F8C-4569-28743DE07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D16E5B-172E-B480-031A-CBC49E6B18FB}"/>
              </a:ext>
            </a:extLst>
          </p:cNvPr>
          <p:cNvSpPr txBox="1"/>
          <p:nvPr/>
        </p:nvSpPr>
        <p:spPr>
          <a:xfrm>
            <a:off x="357326" y="755433"/>
            <a:ext cx="28475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Яков (Иаков) </a:t>
            </a:r>
            <a:r>
              <a:rPr lang="ru-RU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Полочанин</a:t>
            </a:r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в качестве ловчего Новгородского князя Александра Ярославича (Невского) принимал участие в битве со шведами (1240 г.); отважно сражаясь, Яков</a:t>
            </a:r>
          </a:p>
          <a:p>
            <a:pPr algn="l"/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наеха</a:t>
            </a:r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на полк с мечем и мужествовав крепко, и похвали его князь".</a:t>
            </a:r>
            <a:b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Летопись упоминает его в числе шести храбрейших воинов дружины Александра Невского.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9A7906-9703-474D-4994-794C95AD9A43}"/>
              </a:ext>
            </a:extLst>
          </p:cNvPr>
          <p:cNvSpPr txBox="1"/>
          <p:nvPr/>
        </p:nvSpPr>
        <p:spPr>
          <a:xfrm>
            <a:off x="2987971" y="115410"/>
            <a:ext cx="6079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Участие в Невской Битве</a:t>
            </a:r>
          </a:p>
        </p:txBody>
      </p:sp>
      <p:pic>
        <p:nvPicPr>
          <p:cNvPr id="2054" name="Picture 6" descr="Якаў Палачанін — Вікіпедыя">
            <a:extLst>
              <a:ext uri="{FF2B5EF4-FFF2-40B4-BE49-F238E27FC236}">
                <a16:creationId xmlns:a16="http://schemas.microsoft.com/office/drawing/2014/main" id="{2FA414B5-B18D-A698-1E45-621822B8A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508" y="1000261"/>
            <a:ext cx="3386368" cy="42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1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редневековый фон для презентации - 72 фото">
            <a:extLst>
              <a:ext uri="{FF2B5EF4-FFF2-40B4-BE49-F238E27FC236}">
                <a16:creationId xmlns:a16="http://schemas.microsoft.com/office/drawing/2014/main" id="{A453AEB8-93C4-94EA-ED6A-811BB8D55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4D8D06-1387-9BE7-0204-E0E438DAF3E0}"/>
              </a:ext>
            </a:extLst>
          </p:cNvPr>
          <p:cNvSpPr txBox="1"/>
          <p:nvPr/>
        </p:nvSpPr>
        <p:spPr>
          <a:xfrm>
            <a:off x="1821032" y="284873"/>
            <a:ext cx="85499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Невская битва. Яков </a:t>
            </a:r>
            <a:r>
              <a:rPr lang="ru-RU" sz="40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Полочанин</a:t>
            </a:r>
            <a:r>
              <a:rPr lang="ru-RU" sz="4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ctr"/>
            <a:r>
              <a:rPr lang="ru-RU" sz="4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Краткий пересказ событий.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9EFD7-EBD9-3D12-0878-82CD2C79824A}"/>
              </a:ext>
            </a:extLst>
          </p:cNvPr>
          <p:cNvSpPr txBox="1"/>
          <p:nvPr/>
        </p:nvSpPr>
        <p:spPr>
          <a:xfrm>
            <a:off x="5018780" y="1609289"/>
            <a:ext cx="17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Кликабельно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2" name="Мультимедиа в Интернете 1" title="1240г. 15 июля. Невская битва. Яков Полочанин.">
            <a:hlinkClick r:id="" action="ppaction://media"/>
            <a:extLst>
              <a:ext uri="{FF2B5EF4-FFF2-40B4-BE49-F238E27FC236}">
                <a16:creationId xmlns:a16="http://schemas.microsoft.com/office/drawing/2014/main" id="{06269783-DFFC-7E8E-A7CF-A666B52147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03750" y="1978621"/>
            <a:ext cx="4739951" cy="35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3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редневековый фон для презентации - 72 фото">
            <a:extLst>
              <a:ext uri="{FF2B5EF4-FFF2-40B4-BE49-F238E27FC236}">
                <a16:creationId xmlns:a16="http://schemas.microsoft.com/office/drawing/2014/main" id="{FA02BAB4-6A30-8C71-F655-15253FBE8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26A51E-3804-D2CF-FC42-CC168C84D81C}"/>
              </a:ext>
            </a:extLst>
          </p:cNvPr>
          <p:cNvSpPr txBox="1"/>
          <p:nvPr/>
        </p:nvSpPr>
        <p:spPr>
          <a:xfrm>
            <a:off x="273876" y="979944"/>
            <a:ext cx="604347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Вот описание той битвы Н. Карамзиным: «Александр собственным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копием</a:t>
            </a:r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возложил печать на лице Биргера. Витязь российский Гавриил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Олексич</a:t>
            </a:r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гнал принца, его сына, до самой ладьи, упал с конем в воду, вышел невредимым и бодро сразился с воеводою шведским. Новгородец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Сбыслав</a:t>
            </a:r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Якунович</a:t>
            </a:r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с одним топором вломился в середину неприятелей; другой, именем Миша, с отрядом пехоты истребил шнеки их или суда. Княжий ловчий Яков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Полочанин</a:t>
            </a:r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(наличие в свите Александра выходцев из Полоцкой земли, возможно, объясняется тем, что он был женат на дочери полоцкого князя), предводительствуя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горстию</a:t>
            </a:r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смелых, ударил на целый полк и заслужил отменное благоволение Александра, который везде был сам и все видел. Ратмир, верный слуга князя, не уступал никому в храбрости: бился пеший, ослабел от ран и пал мертвым, к общему сожалению наших. Еще стоял златоверхий шатер Биргеров: отрок Александров, Савва, подсек его столп, шатер упал, и россияне возгласили победу. Темная ночь спасла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отстатки</a:t>
            </a:r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шведов».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3893-345C-DAB3-47AA-F1F288A76295}"/>
              </a:ext>
            </a:extLst>
          </p:cNvPr>
          <p:cNvSpPr txBox="1"/>
          <p:nvPr/>
        </p:nvSpPr>
        <p:spPr>
          <a:xfrm>
            <a:off x="1427973" y="363984"/>
            <a:ext cx="9609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Описание битвы </a:t>
            </a:r>
            <a:r>
              <a:rPr lang="ru-RU" sz="4000" b="0" i="0" dirty="0">
                <a:solidFill>
                  <a:srgbClr val="202124"/>
                </a:solidFill>
                <a:effectLst/>
                <a:latin typeface="Google Sans"/>
              </a:rPr>
              <a:t>Николаем Карамзиным</a:t>
            </a:r>
            <a:endParaRPr lang="ru-RU" sz="4000" dirty="0"/>
          </a:p>
        </p:txBody>
      </p:sp>
      <p:pic>
        <p:nvPicPr>
          <p:cNvPr id="4100" name="Picture 4" descr="В описаниях знаменитой Невской битвы, случившейся 15 июля 1240 года, есть упоминания о шести &quot;храбрых мужах&quot;. И даже приводятся их имена с описаниями конкретных подвигов.">
            <a:extLst>
              <a:ext uri="{FF2B5EF4-FFF2-40B4-BE49-F238E27FC236}">
                <a16:creationId xmlns:a16="http://schemas.microsoft.com/office/drawing/2014/main" id="{9BEDBBAB-721C-F696-785A-4E496429F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350" y="1071870"/>
            <a:ext cx="5358500" cy="282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В описаниях знаменитой Невской битвы, случившейся 15 июля 1240 года, есть упоминания о шести &quot;храбрых мужах&quot;. И даже приводятся их имена с описаниями конкретных подвигов.-2">
            <a:extLst>
              <a:ext uri="{FF2B5EF4-FFF2-40B4-BE49-F238E27FC236}">
                <a16:creationId xmlns:a16="http://schemas.microsoft.com/office/drawing/2014/main" id="{1DD05191-A316-A0AE-12E8-305300B24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350" y="3989223"/>
            <a:ext cx="5358500" cy="266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6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редневековый фон для презентации - 72 фото">
            <a:extLst>
              <a:ext uri="{FF2B5EF4-FFF2-40B4-BE49-F238E27FC236}">
                <a16:creationId xmlns:a16="http://schemas.microsoft.com/office/drawing/2014/main" id="{7D9E07BB-3E92-8FB3-41CB-1EFB8EB8A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180D47-0F00-302A-F0AE-AD33396ACB51}"/>
              </a:ext>
            </a:extLst>
          </p:cNvPr>
          <p:cNvSpPr txBox="1"/>
          <p:nvPr/>
        </p:nvSpPr>
        <p:spPr>
          <a:xfrm>
            <a:off x="2067063" y="126977"/>
            <a:ext cx="7603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Строчки про Якова с «</a:t>
            </a:r>
            <a:r>
              <a:rPr lang="ru-RU" sz="36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Наўгародскага</a:t>
            </a:r>
            <a:br>
              <a:rPr lang="ru-RU" sz="3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36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першага</a:t>
            </a:r>
            <a:r>
              <a:rPr lang="ru-RU" sz="3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летапісу</a:t>
            </a:r>
            <a:r>
              <a:rPr lang="ru-RU" sz="3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</a:t>
            </a:r>
            <a:r>
              <a:rPr lang="ru-RU" sz="3600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A0D9F0-E59F-53FF-55B8-FC18ADCCB4ED}"/>
              </a:ext>
            </a:extLst>
          </p:cNvPr>
          <p:cNvSpPr txBox="1"/>
          <p:nvPr/>
        </p:nvSpPr>
        <p:spPr>
          <a:xfrm>
            <a:off x="609601" y="1570888"/>
            <a:ext cx="616989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«Мужествовав крепко» —</a:t>
            </a:r>
            <a:b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Колькі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ў 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гэтым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сказе!</a:t>
            </a:r>
            <a:b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«Мужествовав крепко» —</a:t>
            </a:r>
            <a:b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Хіба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лепей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скажаш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?</a:t>
            </a:r>
            <a:b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...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Чуеш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</a:t>
            </a:r>
            <a:b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як па 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лёдзе</a:t>
            </a:r>
            <a:b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Капыты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малоцяць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?</a:t>
            </a:r>
            <a:b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Бачыш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той 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вунь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</a:t>
            </a:r>
            <a:b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смелы,</a:t>
            </a:r>
            <a:b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З 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сінімі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вачамі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</a:t>
            </a:r>
            <a:b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Родам з 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Русі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Белай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</a:t>
            </a:r>
            <a:b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Якаў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</a:t>
            </a:r>
            <a:b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Палачанін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У баях,</a:t>
            </a:r>
          </a:p>
          <a:p>
            <a:pPr algn="l"/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AEC67B-D788-9FFA-8217-676937C5403A}"/>
              </a:ext>
            </a:extLst>
          </p:cNvPr>
          <p:cNvSpPr txBox="1"/>
          <p:nvPr/>
        </p:nvSpPr>
        <p:spPr>
          <a:xfrm>
            <a:off x="9209809" y="1570887"/>
            <a:ext cx="298219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/>
              </a:rPr>
              <a:t>на ловах,</a:t>
            </a:r>
            <a:br>
              <a:rPr lang="ru-RU" sz="2000" b="1" dirty="0">
                <a:solidFill>
                  <a:schemeClr val="bg1"/>
                </a:solidFill>
                <a:effectLst/>
              </a:rPr>
            </a:br>
            <a:r>
              <a:rPr lang="ru-RU" sz="2000" b="1" dirty="0">
                <a:solidFill>
                  <a:schemeClr val="bg1"/>
                </a:solidFill>
                <a:effectLst/>
              </a:rPr>
              <a:t>Як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мядзведзь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,</a:t>
            </a:r>
            <a:br>
              <a:rPr lang="ru-RU" sz="2000" b="1" dirty="0">
                <a:solidFill>
                  <a:schemeClr val="bg1"/>
                </a:solidFill>
                <a:effectLst/>
              </a:rPr>
            </a:br>
            <a:r>
              <a:rPr lang="ru-RU" sz="2000" b="1" dirty="0" err="1">
                <a:solidFill>
                  <a:schemeClr val="bg1"/>
                </a:solidFill>
                <a:effectLst/>
              </a:rPr>
              <a:t>ён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дужы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,</a:t>
            </a:r>
            <a:br>
              <a:rPr lang="ru-RU" sz="2000" b="1" dirty="0">
                <a:solidFill>
                  <a:schemeClr val="bg1"/>
                </a:solidFill>
                <a:effectLst/>
              </a:rPr>
            </a:br>
            <a:r>
              <a:rPr lang="ru-RU" sz="2000" b="1" dirty="0">
                <a:solidFill>
                  <a:schemeClr val="bg1"/>
                </a:solidFill>
                <a:effectLst/>
              </a:rPr>
              <a:t>На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пірах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князёвых</a:t>
            </a:r>
            <a:br>
              <a:rPr lang="ru-RU" sz="2000" b="1" dirty="0">
                <a:solidFill>
                  <a:schemeClr val="bg1"/>
                </a:solidFill>
                <a:effectLst/>
              </a:rPr>
            </a:br>
            <a:r>
              <a:rPr lang="en-US" sz="2000" b="1" dirty="0">
                <a:solidFill>
                  <a:schemeClr val="bg1"/>
                </a:solidFill>
                <a:effectLst/>
              </a:rPr>
              <a:t>He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гаворыць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дужа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.</a:t>
            </a:r>
            <a:br>
              <a:rPr lang="ru-RU" sz="2000" b="1" dirty="0">
                <a:solidFill>
                  <a:schemeClr val="bg1"/>
                </a:solidFill>
                <a:effectLst/>
              </a:rPr>
            </a:br>
            <a:r>
              <a:rPr lang="ru-RU" sz="2000" b="1" dirty="0">
                <a:solidFill>
                  <a:schemeClr val="bg1"/>
                </a:solidFill>
                <a:effectLst/>
              </a:rPr>
              <a:t>Па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крывавым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лёдзе</a:t>
            </a:r>
            <a:br>
              <a:rPr lang="ru-RU" sz="2000" b="1" dirty="0">
                <a:solidFill>
                  <a:schemeClr val="bg1"/>
                </a:solidFill>
                <a:effectLst/>
              </a:rPr>
            </a:br>
            <a:r>
              <a:rPr lang="ru-RU" sz="2000" b="1" dirty="0" err="1">
                <a:solidFill>
                  <a:schemeClr val="bg1"/>
                </a:solidFill>
                <a:effectLst/>
              </a:rPr>
              <a:t>Капыты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малоцяць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.</a:t>
            </a:r>
            <a:br>
              <a:rPr lang="ru-RU" sz="2000" b="1" dirty="0">
                <a:solidFill>
                  <a:schemeClr val="bg1"/>
                </a:solidFill>
                <a:effectLst/>
              </a:rPr>
            </a:br>
            <a:r>
              <a:rPr lang="ru-RU" sz="2000" b="1" dirty="0">
                <a:solidFill>
                  <a:schemeClr val="bg1"/>
                </a:solidFill>
                <a:effectLst/>
              </a:rPr>
              <a:t>На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гарачым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лёдзе</a:t>
            </a:r>
            <a:br>
              <a:rPr lang="ru-RU" sz="2000" b="1" dirty="0">
                <a:solidFill>
                  <a:schemeClr val="bg1"/>
                </a:solidFill>
                <a:effectLst/>
              </a:rPr>
            </a:br>
            <a:r>
              <a:rPr lang="ru-RU" sz="2000" b="1" dirty="0">
                <a:solidFill>
                  <a:schemeClr val="bg1"/>
                </a:solidFill>
                <a:effectLst/>
              </a:rPr>
              <a:t>Смерч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мячоў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і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дзідаў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...</a:t>
            </a:r>
            <a:br>
              <a:rPr lang="ru-RU" sz="2000" b="1" dirty="0">
                <a:solidFill>
                  <a:schemeClr val="bg1"/>
                </a:solidFill>
                <a:effectLst/>
              </a:rPr>
            </a:br>
            <a:r>
              <a:rPr lang="ru-RU" sz="2000" b="1" dirty="0" err="1">
                <a:solidFill>
                  <a:schemeClr val="bg1"/>
                </a:solidFill>
                <a:effectLst/>
              </a:rPr>
              <a:t>Колькі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не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народзяць</a:t>
            </a:r>
            <a:br>
              <a:rPr lang="ru-RU" sz="2000" b="1" dirty="0">
                <a:solidFill>
                  <a:schemeClr val="bg1"/>
                </a:solidFill>
                <a:effectLst/>
              </a:rPr>
            </a:br>
            <a:r>
              <a:rPr lang="ru-RU" sz="2000" b="1" dirty="0" err="1">
                <a:solidFill>
                  <a:schemeClr val="bg1"/>
                </a:solidFill>
                <a:effectLst/>
              </a:rPr>
              <a:t>Хлопцаў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маладзіцы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!</a:t>
            </a:r>
            <a:br>
              <a:rPr lang="ru-RU" sz="2000" b="1" dirty="0">
                <a:solidFill>
                  <a:schemeClr val="bg1"/>
                </a:solidFill>
                <a:effectLst/>
              </a:rPr>
            </a:br>
            <a:r>
              <a:rPr lang="ru-RU" sz="2000" b="1" dirty="0" err="1">
                <a:solidFill>
                  <a:schemeClr val="bg1"/>
                </a:solidFill>
                <a:effectLst/>
              </a:rPr>
              <a:t>Летапісец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рупны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—</a:t>
            </a:r>
            <a:br>
              <a:rPr lang="ru-RU" sz="2000" b="1" dirty="0">
                <a:solidFill>
                  <a:schemeClr val="bg1"/>
                </a:solidFill>
                <a:effectLst/>
              </a:rPr>
            </a:br>
            <a:r>
              <a:rPr lang="ru-RU" sz="2000" b="1" dirty="0" err="1">
                <a:solidFill>
                  <a:schemeClr val="bg1"/>
                </a:solidFill>
                <a:effectLst/>
              </a:rPr>
              <a:t>Сведка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дзён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крывавых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.</a:t>
            </a:r>
            <a:br>
              <a:rPr lang="ru-RU" sz="2000" b="1" dirty="0">
                <a:solidFill>
                  <a:schemeClr val="bg1"/>
                </a:solidFill>
                <a:effectLst/>
              </a:rPr>
            </a:br>
            <a:r>
              <a:rPr lang="ru-RU" sz="2000" b="1" dirty="0">
                <a:solidFill>
                  <a:schemeClr val="bg1"/>
                </a:solidFill>
                <a:effectLst/>
              </a:rPr>
              <a:t>...</a:t>
            </a:r>
            <a:r>
              <a:rPr lang="ru-RU" sz="2000" b="1" dirty="0" err="1">
                <a:solidFill>
                  <a:schemeClr val="bg1"/>
                </a:solidFill>
                <a:effectLst/>
              </a:rPr>
              <a:t>Летапісцы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скупа</a:t>
            </a:r>
            <a:br>
              <a:rPr lang="ru-RU" sz="2000" b="1" dirty="0">
                <a:solidFill>
                  <a:schemeClr val="bg1"/>
                </a:solidFill>
                <a:effectLst/>
              </a:rPr>
            </a:br>
            <a:r>
              <a:rPr lang="ru-RU" sz="2000" b="1" dirty="0" err="1">
                <a:solidFill>
                  <a:schemeClr val="bg1"/>
                </a:solidFill>
                <a:effectLst/>
              </a:rPr>
              <a:t>Раздавалі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славу.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D7C8EB-44FC-2E56-CF70-24B82AF47153}"/>
              </a:ext>
            </a:extLst>
          </p:cNvPr>
          <p:cNvSpPr txBox="1"/>
          <p:nvPr/>
        </p:nvSpPr>
        <p:spPr>
          <a:xfrm>
            <a:off x="4809836" y="5962442"/>
            <a:ext cx="2101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Алесь </a:t>
            </a:r>
            <a:r>
              <a:rPr lang="ru-RU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Пісьмянкоў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ГЕРОИ НЕВСКОЙ БИТВЫ» И «ЭХО ПРОШЕДШЕЙ ВОЙНЫ» | Культура и Армия">
            <a:extLst>
              <a:ext uri="{FF2B5EF4-FFF2-40B4-BE49-F238E27FC236}">
                <a16:creationId xmlns:a16="http://schemas.microsoft.com/office/drawing/2014/main" id="{2E18DB97-2845-C6D4-8C14-8D5EE61EA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4" y="1570887"/>
            <a:ext cx="5466411" cy="37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редневековый фон для презентации - 72 фото">
            <a:extLst>
              <a:ext uri="{FF2B5EF4-FFF2-40B4-BE49-F238E27FC236}">
                <a16:creationId xmlns:a16="http://schemas.microsoft.com/office/drawing/2014/main" id="{2276C178-836B-D1D8-64B9-2E97F5DF1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7D91F9-785D-473D-C711-B556A5F23A8E}"/>
              </a:ext>
            </a:extLst>
          </p:cNvPr>
          <p:cNvSpPr txBox="1"/>
          <p:nvPr/>
        </p:nvSpPr>
        <p:spPr>
          <a:xfrm>
            <a:off x="1651247" y="292963"/>
            <a:ext cx="8361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/>
              <a:t>Жители Полоцка воссоздают образ Якова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325CF9C3-B0F9-FF15-8A47-6B35B7EB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39" y="1305017"/>
            <a:ext cx="3249928" cy="48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1E8AC761-93BC-2565-4830-80A343E0A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628" y="1232257"/>
            <a:ext cx="2966491" cy="48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403</Words>
  <Application>Microsoft Office PowerPoint</Application>
  <PresentationFormat>Широкоэкранный</PresentationFormat>
  <Paragraphs>16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Google Sans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Ирина Недокунева</cp:lastModifiedBy>
  <cp:revision>2</cp:revision>
  <dcterms:created xsi:type="dcterms:W3CDTF">2024-03-06T15:40:05Z</dcterms:created>
  <dcterms:modified xsi:type="dcterms:W3CDTF">2024-03-06T17:14:51Z</dcterms:modified>
</cp:coreProperties>
</file>