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6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</p:sldIdLst>
  <p:sldSz cx="9144000" cy="5143500" type="screen16x9"/>
  <p:notesSz cx="6858000" cy="9144000"/>
  <p:embeddedFontLst>
    <p:embeddedFont>
      <p:font typeface="Book Antiqua" panose="02040602050305030304" pitchFamily="18" charset="0"/>
      <p:regular r:id="rId67"/>
      <p:bold r:id="rId68"/>
      <p:italic r:id="rId69"/>
      <p:boldItalic r:id="rId70"/>
    </p:embeddedFont>
    <p:embeddedFont>
      <p:font typeface="Caveat" panose="020B0604020202020204" charset="0"/>
      <p:regular r:id="rId71"/>
      <p:bold r:id="rId72"/>
    </p:embeddedFont>
    <p:embeddedFont>
      <p:font typeface="Comic Sans MS" panose="030F0702030302020204" pitchFamily="66" charset="0"/>
      <p:regular r:id="rId73"/>
      <p:bold r:id="rId74"/>
      <p:italic r:id="rId75"/>
      <p:boldItalic r:id="rId76"/>
    </p:embeddedFont>
    <p:embeddedFont>
      <p:font typeface="Georgia" panose="02040502050405020303" pitchFamily="18" charset="0"/>
      <p:regular r:id="rId77"/>
      <p:bold r:id="rId78"/>
      <p:italic r:id="rId79"/>
      <p:boldItalic r:id="rId80"/>
    </p:embeddedFont>
    <p:embeddedFont>
      <p:font typeface="Lato" panose="020F0502020204030203" pitchFamily="34" charset="0"/>
      <p:regular r:id="rId81"/>
      <p:bold r:id="rId82"/>
      <p:italic r:id="rId83"/>
      <p:boldItalic r:id="rId84"/>
    </p:embeddedFont>
    <p:embeddedFont>
      <p:font typeface="Oswald" panose="00000500000000000000" pitchFamily="2" charset="-52"/>
      <p:regular r:id="rId85"/>
      <p:bold r:id="rId86"/>
    </p:embeddedFont>
    <p:embeddedFont>
      <p:font typeface="Playfair Display" panose="00000500000000000000" pitchFamily="2" charset="-52"/>
      <p:regular r:id="rId87"/>
      <p:bold r:id="rId88"/>
      <p:italic r:id="rId89"/>
      <p:boldItalic r:id="rId90"/>
    </p:embeddedFont>
    <p:embeddedFont>
      <p:font typeface="Roboto" panose="02000000000000000000" pitchFamily="2" charset="0"/>
      <p:regular r:id="rId91"/>
      <p:bold r:id="rId92"/>
      <p:italic r:id="rId93"/>
      <p:boldItalic r:id="rId9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311" autoAdjust="0"/>
  </p:normalViewPr>
  <p:slideViewPr>
    <p:cSldViewPr snapToGrid="0">
      <p:cViewPr varScale="1">
        <p:scale>
          <a:sx n="106" d="100"/>
          <a:sy n="106" d="100"/>
        </p:scale>
        <p:origin x="778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font" Target="fonts/font2.fntdata"/><Relationship Id="rId76" Type="http://schemas.openxmlformats.org/officeDocument/2006/relationships/font" Target="fonts/font10.fntdata"/><Relationship Id="rId84" Type="http://schemas.openxmlformats.org/officeDocument/2006/relationships/font" Target="fonts/font18.fntdata"/><Relationship Id="rId89" Type="http://schemas.openxmlformats.org/officeDocument/2006/relationships/font" Target="fonts/font23.fntdata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font" Target="fonts/font5.fntdata"/><Relationship Id="rId92" Type="http://schemas.openxmlformats.org/officeDocument/2006/relationships/font" Target="fonts/font2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74" Type="http://schemas.openxmlformats.org/officeDocument/2006/relationships/font" Target="fonts/font8.fntdata"/><Relationship Id="rId79" Type="http://schemas.openxmlformats.org/officeDocument/2006/relationships/font" Target="fonts/font13.fntdata"/><Relationship Id="rId87" Type="http://schemas.openxmlformats.org/officeDocument/2006/relationships/font" Target="fonts/font21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16.fntdata"/><Relationship Id="rId90" Type="http://schemas.openxmlformats.org/officeDocument/2006/relationships/font" Target="fonts/font24.fntdata"/><Relationship Id="rId95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3.fntdata"/><Relationship Id="rId77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6.fntdata"/><Relationship Id="rId80" Type="http://schemas.openxmlformats.org/officeDocument/2006/relationships/font" Target="fonts/font14.fntdata"/><Relationship Id="rId85" Type="http://schemas.openxmlformats.org/officeDocument/2006/relationships/font" Target="fonts/font19.fntdata"/><Relationship Id="rId93" Type="http://schemas.openxmlformats.org/officeDocument/2006/relationships/font" Target="fonts/font27.fntdata"/><Relationship Id="rId98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4.fntdata"/><Relationship Id="rId75" Type="http://schemas.openxmlformats.org/officeDocument/2006/relationships/font" Target="fonts/font9.fntdata"/><Relationship Id="rId83" Type="http://schemas.openxmlformats.org/officeDocument/2006/relationships/font" Target="fonts/font17.fntdata"/><Relationship Id="rId88" Type="http://schemas.openxmlformats.org/officeDocument/2006/relationships/font" Target="fonts/font22.fntdata"/><Relationship Id="rId91" Type="http://schemas.openxmlformats.org/officeDocument/2006/relationships/font" Target="fonts/font25.fntdata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7.fntdata"/><Relationship Id="rId78" Type="http://schemas.openxmlformats.org/officeDocument/2006/relationships/font" Target="fonts/font12.fntdata"/><Relationship Id="rId81" Type="http://schemas.openxmlformats.org/officeDocument/2006/relationships/font" Target="fonts/font15.fntdata"/><Relationship Id="rId86" Type="http://schemas.openxmlformats.org/officeDocument/2006/relationships/font" Target="fonts/font20.fntdata"/><Relationship Id="rId94" Type="http://schemas.openxmlformats.org/officeDocument/2006/relationships/font" Target="fonts/font2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c6f83aa91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c6f83aa91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6e191f1219_16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6e191f1219_16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6e191f1219_2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6e191f1219_2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6e191f1219_2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6e191f1219_2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6e191f1219_22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6e191f1219_22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6e191f1219_39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6e191f1219_39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6e191f1219_39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6e191f1219_39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6e191f1219_39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6e191f1219_39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59b1f2c173998849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59b1f2c173998849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76a28aff21_3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76a28aff21_3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76a28aff21_3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76a28aff21_3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6e191f1219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6e191f1219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76a28aff21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76a28aff21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76a28aff21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76a28aff21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76a28aff21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76a28aff21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76a28aff21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76a28aff21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76a28aff21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76a28aff21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76a28aff21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76a28aff21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76a28aff21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76a28aff21_5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76a28aff21_5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76a28aff21_5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76a28aff21_5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76a28aff21_5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76a28aff21_2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76a28aff21_2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6e191f1219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6e191f1219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76a28aff21_2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76a28aff21_2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76a28aff21_2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76a28aff21_2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76a28aff21_1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76a28aff21_1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76a28aff21_1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76a28aff21_1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76a28aff21_1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76a28aff21_1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6e2007333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6e2007333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6e20073336_1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6e20073336_1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6e20073336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6e20073336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6b1ef0c9d52daf48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6b1ef0c9d52daf48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bb2c821212128f6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bb2c821212128f6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6e191f1219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6e191f1219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6e20073336_2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" name="Google Shape;410;g6e20073336_2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6e20073336_9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6e20073336_9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6e20073336_9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6e20073336_9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6e20073336_8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6e20073336_8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6e20073336_8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6e20073336_8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6e20073336_8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Google Shape;453;g6e20073336_8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6e237f7c2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6e237f7c25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65212870e621ec4b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65212870e621ec4b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9eb361426c913b6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9eb361426c913b6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39cab71677244f9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39cab71677244f9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e191f1219_6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e191f1219_6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6e20073336_1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6e20073336_1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6e20073336_13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6e20073336_13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6e20073336_13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6e20073336_13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7c77cb54486eaaee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" name="Google Shape;545;g7c77cb54486eaaee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g7c77cb54486eaaee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4" name="Google Shape;554;g7c77cb54486eaaee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g7c77cb54486eaaee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2" name="Google Shape;562;g7c77cb54486eaaee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6e237f7c25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" name="Google Shape;572;g6e237f7c25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6e237f7c25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1" name="Google Shape;581;g6e237f7c25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6e237f7c25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6e237f7c25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6a793e3b40b1e254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6a793e3b40b1e254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6e191f1219_6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6e191f1219_6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6a793e3b40b1e254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6" name="Google Shape;606;g6a793e3b40b1e254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6a793e3b40b1e254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" name="Google Shape;614;g6a793e3b40b1e254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22f2baba0943bdc6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" name="Google Shape;622;g22f2baba0943bdc6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22f2baba0943bdc6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" name="Google Shape;633;g22f2baba0943bdc6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22f2baba0943bdc6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22f2baba0943bdc6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6e191f1219_6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6e191f1219_6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6e191f1219_16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6e191f1219_16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6e191f1219_16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6e191f1219_16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749050" y="748800"/>
            <a:ext cx="3645900" cy="36459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2992950" y="992700"/>
            <a:ext cx="3158100" cy="3158100"/>
          </a:xfrm>
          <a:prstGeom prst="rect">
            <a:avLst/>
          </a:prstGeom>
          <a:noFill/>
          <a:ln w="28575" cap="flat" cmpd="sng">
            <a:solidFill>
              <a:schemeClr val="l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096250" y="1627200"/>
            <a:ext cx="2951400" cy="158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Lato"/>
              <a:buNone/>
              <a:defRPr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096363" y="3266930"/>
            <a:ext cx="2951400" cy="701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layfair Display"/>
              <a:buNone/>
              <a:defRPr sz="1800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33100"/>
            <a:ext cx="8520600" cy="1610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0000"/>
              <a:buFont typeface="Lato"/>
              <a:buNone/>
              <a:defRPr sz="10000"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>
            <a:spLocks noGrp="1"/>
          </p:cNvSpPr>
          <p:nvPr>
            <p:ph type="body" idx="1"/>
          </p:nvPr>
        </p:nvSpPr>
        <p:spPr>
          <a:xfrm>
            <a:off x="311700" y="291945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2" name="Google Shape;52;p1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509550" y="1423875"/>
            <a:ext cx="8124900" cy="179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1"/>
          </p:nvPr>
        </p:nvSpPr>
        <p:spPr>
          <a:xfrm>
            <a:off x="311700" y="1391378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dk2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Lato"/>
              <a:buNone/>
              <a:defRPr sz="4800" b="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37" name="Google Shape;37;p8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265500" y="1107950"/>
            <a:ext cx="4045200" cy="168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coral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91350"/>
            <a:ext cx="85206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"/>
              <a:buNone/>
              <a:defRPr sz="32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0250" y="46810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artchive.ru/salvadordali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24smi.org/celebrity/83027-rene-magritt.html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lanetabelarus.by/publications/pyat-znamenitykh-kartin-marka-shagala-o-vitebske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24smi.org/celebrity/4624-klod-mone.html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losko.ru/georgia-o-keeffe/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contemporary-artists.ru/Keith_Haring.html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hyperlink" Target="https://muzei-mira.com/biografia_hudojnikov/1231-pol-sezann-biografiya-i-kartiny-hudozhnika.html" TargetMode="External"/><Relationship Id="rId3" Type="http://schemas.openxmlformats.org/officeDocument/2006/relationships/image" Target="../media/image52.jpg"/><Relationship Id="rId7" Type="http://schemas.openxmlformats.org/officeDocument/2006/relationships/image" Target="../media/image56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10" Type="http://schemas.openxmlformats.org/officeDocument/2006/relationships/hyperlink" Target="https://ru.citaty.net/avtory/pol-sezann/" TargetMode="External"/><Relationship Id="rId4" Type="http://schemas.openxmlformats.org/officeDocument/2006/relationships/image" Target="../media/image53.jpg"/><Relationship Id="rId9" Type="http://schemas.openxmlformats.org/officeDocument/2006/relationships/hyperlink" Target="https://kulturologia.ru/blogs/190116/28099/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24smi.org/celebrity/61530-benksi.html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9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planetabelarus.by/publications/pyat-znamenitykh-kartin-marka-shagala-o-vitebske/" TargetMode="Externa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2.jpg"/><Relationship Id="rId4" Type="http://schemas.openxmlformats.org/officeDocument/2006/relationships/hyperlink" Target="https://jewishnews.com.ua/society/10-yarkix-faktov-o-marke-rotko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rts-dnevnik.ru/van-gog-kartiny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adindex.ru/publication/gallery/2012/08/29/92762.phtml" TargetMode="Externa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5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adindex.ru/public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timeout.ru/msk/feature/461448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/>
          <p:nvPr/>
        </p:nvSpPr>
        <p:spPr>
          <a:xfrm>
            <a:off x="4341000" y="347475"/>
            <a:ext cx="4572000" cy="4796100"/>
          </a:xfrm>
          <a:prstGeom prst="rect">
            <a:avLst/>
          </a:prstGeom>
          <a:solidFill>
            <a:srgbClr val="9FC5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body" idx="2"/>
          </p:nvPr>
        </p:nvSpPr>
        <p:spPr>
          <a:xfrm>
            <a:off x="4572000" y="11178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 b="1" i="1">
                <a:solidFill>
                  <a:srgbClr val="CC0000"/>
                </a:solidFill>
              </a:rPr>
              <a:t>Аквариум удивительных художников</a:t>
            </a:r>
            <a:endParaRPr sz="3600" b="1" i="1">
              <a:solidFill>
                <a:srgbClr val="CC0000"/>
              </a:solidFill>
            </a:endParaRPr>
          </a:p>
          <a:p>
            <a:pPr marL="0" lvl="0" indent="0" algn="r" rtl="0">
              <a:spcBef>
                <a:spcPts val="1600"/>
              </a:spcBef>
              <a:spcAft>
                <a:spcPts val="0"/>
              </a:spcAft>
              <a:buNone/>
            </a:pPr>
            <a:endParaRPr sz="900" b="1">
              <a:solidFill>
                <a:srgbClr val="CC0000"/>
              </a:solidFill>
            </a:endParaRPr>
          </a:p>
          <a:p>
            <a:pPr marL="0" lvl="0" indent="0" algn="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2400" b="1">
                <a:solidFill>
                  <a:srgbClr val="000000"/>
                </a:solidFill>
              </a:rPr>
              <a:t>IX “Б” класс</a:t>
            </a:r>
            <a:endParaRPr sz="2400" b="1">
              <a:solidFill>
                <a:srgbClr val="000000"/>
              </a:solidFill>
            </a:endParaRPr>
          </a:p>
          <a:p>
            <a:pPr marL="0" lvl="0" indent="0" algn="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2400" b="1">
                <a:solidFill>
                  <a:srgbClr val="000000"/>
                </a:solidFill>
              </a:rPr>
              <a:t>Гимназия №34</a:t>
            </a:r>
            <a:endParaRPr sz="2400" b="1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b="1">
              <a:solidFill>
                <a:srgbClr val="CC0000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ru" b="1">
                <a:solidFill>
                  <a:srgbClr val="000000"/>
                </a:solidFill>
              </a:rPr>
              <a:t>Минск 2020</a:t>
            </a:r>
            <a:endParaRPr b="1">
              <a:solidFill>
                <a:srgbClr val="000000"/>
              </a:solidFill>
            </a:endParaRPr>
          </a:p>
        </p:txBody>
      </p:sp>
      <p:pic>
        <p:nvPicPr>
          <p:cNvPr id="61" name="Google Shape;61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550" y="54525"/>
            <a:ext cx="267357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2"/>
          <p:cNvSpPr/>
          <p:nvPr/>
        </p:nvSpPr>
        <p:spPr>
          <a:xfrm>
            <a:off x="4204025" y="347475"/>
            <a:ext cx="4726500" cy="4796100"/>
          </a:xfrm>
          <a:prstGeom prst="rect">
            <a:avLst/>
          </a:prstGeom>
          <a:solidFill>
            <a:srgbClr val="9FC5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22"/>
          <p:cNvSpPr txBox="1">
            <a:spLocks noGrp="1"/>
          </p:cNvSpPr>
          <p:nvPr>
            <p:ph type="body" idx="2"/>
          </p:nvPr>
        </p:nvSpPr>
        <p:spPr>
          <a:xfrm>
            <a:off x="4405075" y="1265975"/>
            <a:ext cx="4391100" cy="274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333333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ru" sz="3000" b="1" i="1">
                <a:solidFill>
                  <a:srgbClr val="CC0000"/>
                </a:solidFill>
              </a:rPr>
              <a:t>“В конце концов, мы можем вынести гораздо больше, чем мы думаем“</a:t>
            </a:r>
            <a:endParaRPr sz="3000" b="1" i="1">
              <a:solidFill>
                <a:srgbClr val="CC0000"/>
              </a:solidFill>
            </a:endParaRPr>
          </a:p>
          <a:p>
            <a:pPr marL="0" lvl="0" indent="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ru" sz="3400" b="1" i="1">
                <a:solidFill>
                  <a:srgbClr val="000000"/>
                </a:solidFill>
              </a:rPr>
              <a:t>Фрида Кало</a:t>
            </a:r>
            <a:endParaRPr sz="3400" b="1" i="1">
              <a:solidFill>
                <a:srgbClr val="CC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400" b="1" i="1">
              <a:solidFill>
                <a:srgbClr val="000000"/>
              </a:solidFill>
            </a:endParaRPr>
          </a:p>
        </p:txBody>
      </p:sp>
      <p:sp>
        <p:nvSpPr>
          <p:cNvPr id="135" name="Google Shape;135;p22"/>
          <p:cNvSpPr txBox="1"/>
          <p:nvPr/>
        </p:nvSpPr>
        <p:spPr>
          <a:xfrm>
            <a:off x="7340225" y="4733100"/>
            <a:ext cx="15903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i="1">
                <a:latin typeface="Lato"/>
                <a:ea typeface="Lato"/>
                <a:cs typeface="Lato"/>
                <a:sym typeface="Lato"/>
              </a:rPr>
              <a:t>Руслана Коранец</a:t>
            </a:r>
            <a:endParaRPr sz="1200" i="1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36" name="Google Shape;13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7025" y="177787"/>
            <a:ext cx="3557401" cy="4677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3"/>
          <p:cNvSpPr/>
          <p:nvPr/>
        </p:nvSpPr>
        <p:spPr>
          <a:xfrm>
            <a:off x="4204025" y="347475"/>
            <a:ext cx="4726500" cy="4796100"/>
          </a:xfrm>
          <a:prstGeom prst="rect">
            <a:avLst/>
          </a:prstGeom>
          <a:solidFill>
            <a:srgbClr val="9FC5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23"/>
          <p:cNvSpPr txBox="1">
            <a:spLocks noGrp="1"/>
          </p:cNvSpPr>
          <p:nvPr>
            <p:ph type="body" idx="2"/>
          </p:nvPr>
        </p:nvSpPr>
        <p:spPr>
          <a:xfrm>
            <a:off x="4204025" y="347475"/>
            <a:ext cx="4726500" cy="45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b="1" i="1" dirty="0">
                <a:solidFill>
                  <a:srgbClr val="CC0000"/>
                </a:solidFill>
              </a:rPr>
              <a:t>                                        СЮРРЕАЛИЗМ</a:t>
            </a:r>
            <a:endParaRPr sz="2000" b="1" i="1" dirty="0">
              <a:solidFill>
                <a:srgbClr val="CC0000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★"/>
            </a:pPr>
            <a:r>
              <a:rPr lang="ru" sz="1600" b="1" i="1" dirty="0">
                <a:solidFill>
                  <a:srgbClr val="000000"/>
                </a:solidFill>
              </a:rPr>
              <a:t>Один из известнейших художников Испании. Работал в разных стилях - начиная с импрессионизма и кубизма, заканчивая неоклассицизмомом.</a:t>
            </a:r>
            <a:endParaRPr sz="1600" b="1" i="1" dirty="0"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★"/>
            </a:pPr>
            <a:r>
              <a:rPr lang="ru" sz="1600" b="1" i="1" dirty="0">
                <a:solidFill>
                  <a:srgbClr val="000000"/>
                </a:solidFill>
              </a:rPr>
              <a:t>В возрасте 5 лет, родители Дали отвели его на могилу брата и сказали, что он - его реинкарнация.  Дали верил в эту концепцию, хотя однажды признался - он долгое время хотел себе доказать, что он-это он, а не новая версия покойного брата.</a:t>
            </a:r>
            <a:endParaRPr sz="1600" b="1" i="1" dirty="0">
              <a:solidFill>
                <a:srgbClr val="0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★"/>
            </a:pPr>
            <a:r>
              <a:rPr lang="ru" sz="1600" b="1" i="1" dirty="0">
                <a:solidFill>
                  <a:srgbClr val="000000"/>
                </a:solidFill>
              </a:rPr>
              <a:t>Был женат на своей единственной и неповторимой Гала. Она стала его музой на всю жизнь. После её смерти Дали стал переживать глубокую депрессию.</a:t>
            </a:r>
            <a:endParaRPr sz="1600" b="1" i="1" dirty="0">
              <a:solidFill>
                <a:srgbClr val="000000"/>
              </a:solidFill>
            </a:endParaRPr>
          </a:p>
        </p:txBody>
      </p:sp>
      <p:sp>
        <p:nvSpPr>
          <p:cNvPr id="143" name="Google Shape;143;p23"/>
          <p:cNvSpPr txBox="1"/>
          <p:nvPr/>
        </p:nvSpPr>
        <p:spPr>
          <a:xfrm>
            <a:off x="258750" y="3864075"/>
            <a:ext cx="3791400" cy="8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 b="1" i="1" dirty="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Сальвадор Дали</a:t>
            </a:r>
            <a:endParaRPr sz="3200" b="1" i="1" dirty="0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 i="1" dirty="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(1904-1989 гг.)</a:t>
            </a:r>
            <a:endParaRPr sz="1600" b="1" i="1" dirty="0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sz="2400" b="1" i="1" u="sng" dirty="0">
              <a:solidFill>
                <a:srgbClr val="E0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4" name="Google Shape;144;p23"/>
          <p:cNvSpPr txBox="1"/>
          <p:nvPr/>
        </p:nvSpPr>
        <p:spPr>
          <a:xfrm>
            <a:off x="7340225" y="4720575"/>
            <a:ext cx="15903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i="1">
                <a:latin typeface="Lato"/>
                <a:ea typeface="Lato"/>
                <a:cs typeface="Lato"/>
                <a:sym typeface="Lato"/>
              </a:rPr>
              <a:t>Катя Водянина </a:t>
            </a:r>
            <a:endParaRPr sz="1200" i="1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45" name="Google Shape;14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4600" y="172500"/>
            <a:ext cx="3182849" cy="3745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4"/>
          <p:cNvSpPr/>
          <p:nvPr/>
        </p:nvSpPr>
        <p:spPr>
          <a:xfrm>
            <a:off x="4348325" y="347475"/>
            <a:ext cx="4582200" cy="4796100"/>
          </a:xfrm>
          <a:prstGeom prst="rect">
            <a:avLst/>
          </a:prstGeom>
          <a:solidFill>
            <a:srgbClr val="9FC5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24"/>
          <p:cNvSpPr txBox="1">
            <a:spLocks noGrp="1"/>
          </p:cNvSpPr>
          <p:nvPr>
            <p:ph type="body" idx="2"/>
          </p:nvPr>
        </p:nvSpPr>
        <p:spPr>
          <a:xfrm>
            <a:off x="4428850" y="556800"/>
            <a:ext cx="4501800" cy="426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 b="1" i="1" dirty="0">
                <a:solidFill>
                  <a:srgbClr val="CC0000"/>
                </a:solidFill>
              </a:rPr>
              <a:t>  </a:t>
            </a:r>
            <a:endParaRPr sz="3000" b="1" i="1" dirty="0">
              <a:solidFill>
                <a:srgbClr val="CC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1" i="1" dirty="0">
              <a:solidFill>
                <a:srgbClr val="CC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 b="1" i="1" dirty="0">
                <a:solidFill>
                  <a:srgbClr val="CC0000"/>
                </a:solidFill>
              </a:rPr>
              <a:t>“</a:t>
            </a:r>
            <a:r>
              <a:rPr lang="ru" sz="2400" b="1" i="1" dirty="0">
                <a:solidFill>
                  <a:srgbClr val="CC0000"/>
                </a:solidFill>
              </a:rPr>
              <a:t>Постоянство памяти ”   </a:t>
            </a:r>
            <a:endParaRPr sz="2800" b="1" i="1" dirty="0">
              <a:solidFill>
                <a:srgbClr val="CC0000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 i="1" dirty="0">
                <a:solidFill>
                  <a:srgbClr val="CC0000"/>
                </a:solidFill>
              </a:rPr>
              <a:t>(1931 г.)                        </a:t>
            </a:r>
            <a:endParaRPr sz="1600" b="1" i="1" dirty="0">
              <a:solidFill>
                <a:srgbClr val="CC0000"/>
              </a:solidFill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600"/>
              <a:buChar char="★"/>
            </a:pPr>
            <a:r>
              <a:rPr lang="ru" sz="1400" b="1" i="1" dirty="0">
                <a:solidFill>
                  <a:srgbClr val="000000"/>
                </a:solidFill>
              </a:rPr>
              <a:t>Идея создания картины “Постоянство памяти” была  навеяна художнику видом плавленого сыра камамбер.</a:t>
            </a:r>
            <a:endParaRPr sz="1400" b="1" i="1" dirty="0">
              <a:solidFill>
                <a:srgbClr val="000000"/>
              </a:solidFill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★"/>
            </a:pPr>
            <a:r>
              <a:rPr lang="ru" sz="1400" b="1" i="1" dirty="0">
                <a:solidFill>
                  <a:srgbClr val="000000"/>
                </a:solidFill>
              </a:rPr>
              <a:t>Открыто очаровался фигурой Гитлера. Нарисовал картину , в которой образ Гитлера преподнесен как пейзаж. Сюрреалисты видели в этом нацизм и исключили Дали из своей компании.</a:t>
            </a:r>
            <a:endParaRPr sz="1400" b="1" i="1" dirty="0">
              <a:solidFill>
                <a:srgbClr val="000000"/>
              </a:solidFill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★"/>
            </a:pPr>
            <a:r>
              <a:rPr lang="ru" sz="1400" b="1" i="1" dirty="0">
                <a:solidFill>
                  <a:srgbClr val="000000"/>
                </a:solidFill>
              </a:rPr>
              <a:t>Является автором логотипа леденцов “Чупа-Чупс”. В качестве вознаграждения потребовал ежедневно поставлять ему коробку леденцов. С ними он приходил на детскую площадку, демонстративно облизывал леденец и выбрасывал его на землю</a:t>
            </a:r>
            <a:endParaRPr sz="1400" b="1" i="1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400" b="1" i="1" dirty="0">
              <a:solidFill>
                <a:srgbClr val="000000"/>
              </a:solidFill>
            </a:endParaRPr>
          </a:p>
        </p:txBody>
      </p:sp>
      <p:sp>
        <p:nvSpPr>
          <p:cNvPr id="152" name="Google Shape;152;p24"/>
          <p:cNvSpPr txBox="1"/>
          <p:nvPr/>
        </p:nvSpPr>
        <p:spPr>
          <a:xfrm>
            <a:off x="7243025" y="4819800"/>
            <a:ext cx="15903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i="1">
                <a:latin typeface="Lato"/>
                <a:ea typeface="Lato"/>
                <a:cs typeface="Lato"/>
                <a:sym typeface="Lato"/>
              </a:rPr>
              <a:t>Катя Водянина </a:t>
            </a:r>
            <a:endParaRPr sz="1200" i="1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53" name="Google Shape;15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274" y="185600"/>
            <a:ext cx="4177326" cy="42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4"/>
          <p:cNvSpPr txBox="1"/>
          <p:nvPr/>
        </p:nvSpPr>
        <p:spPr>
          <a:xfrm>
            <a:off x="90600" y="4409400"/>
            <a:ext cx="42576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1800" b="1" i="1" dirty="0">
                <a:latin typeface="Lato"/>
                <a:ea typeface="Lato"/>
                <a:cs typeface="Lato"/>
                <a:sym typeface="Lato"/>
              </a:rPr>
              <a:t>Узнать больше: </a:t>
            </a:r>
            <a:r>
              <a:rPr lang="ru" u="sng" dirty="0">
                <a:solidFill>
                  <a:schemeClr val="accent5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https://artchive.ru/salvadordali</a:t>
            </a:r>
            <a:r>
              <a:rPr lang="ru" dirty="0"/>
              <a:t> </a:t>
            </a:r>
            <a:endParaRPr b="1" i="1" dirty="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5"/>
          <p:cNvSpPr/>
          <p:nvPr/>
        </p:nvSpPr>
        <p:spPr>
          <a:xfrm>
            <a:off x="4390050" y="347475"/>
            <a:ext cx="4540500" cy="4796100"/>
          </a:xfrm>
          <a:prstGeom prst="rect">
            <a:avLst/>
          </a:prstGeom>
          <a:solidFill>
            <a:srgbClr val="9FC5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25"/>
          <p:cNvSpPr txBox="1">
            <a:spLocks noGrp="1"/>
          </p:cNvSpPr>
          <p:nvPr>
            <p:ph type="body" idx="2"/>
          </p:nvPr>
        </p:nvSpPr>
        <p:spPr>
          <a:xfrm>
            <a:off x="4484650" y="1456425"/>
            <a:ext cx="4391100" cy="25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 i="1" dirty="0">
                <a:solidFill>
                  <a:srgbClr val="CC0000"/>
                </a:solidFill>
              </a:rPr>
              <a:t>“Ещё в раннем детстве я приобрел порочную привычку считать себя не таким как все, и вести себя иначе, чем прочие смертные. Как оказалось, это золотая жила! ”</a:t>
            </a:r>
            <a:endParaRPr sz="2400" b="1" i="1" dirty="0">
              <a:solidFill>
                <a:srgbClr val="CC0000"/>
              </a:solidFill>
            </a:endParaRPr>
          </a:p>
          <a:p>
            <a:pPr marL="0" lvl="0" indent="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ru" sz="2800" b="1" i="1" dirty="0">
                <a:solidFill>
                  <a:srgbClr val="000000"/>
                </a:solidFill>
              </a:rPr>
              <a:t>Сальвадор Дали</a:t>
            </a:r>
            <a:endParaRPr sz="2800" b="1" i="1" dirty="0">
              <a:solidFill>
                <a:srgbClr val="CC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400" b="1" i="1" dirty="0">
              <a:solidFill>
                <a:srgbClr val="000000"/>
              </a:solidFill>
            </a:endParaRPr>
          </a:p>
        </p:txBody>
      </p:sp>
      <p:sp>
        <p:nvSpPr>
          <p:cNvPr id="161" name="Google Shape;161;p25"/>
          <p:cNvSpPr txBox="1"/>
          <p:nvPr/>
        </p:nvSpPr>
        <p:spPr>
          <a:xfrm>
            <a:off x="7340225" y="4733100"/>
            <a:ext cx="15903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i="1">
                <a:latin typeface="Lato"/>
                <a:ea typeface="Lato"/>
                <a:cs typeface="Lato"/>
                <a:sym typeface="Lato"/>
              </a:rPr>
              <a:t>Катя Водянина </a:t>
            </a:r>
            <a:endParaRPr sz="1200" i="1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62" name="Google Shape;16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300" y="421925"/>
            <a:ext cx="4137174" cy="4118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6"/>
          <p:cNvSpPr txBox="1">
            <a:spLocks noGrp="1"/>
          </p:cNvSpPr>
          <p:nvPr>
            <p:ph type="title"/>
          </p:nvPr>
        </p:nvSpPr>
        <p:spPr>
          <a:xfrm>
            <a:off x="265500" y="1107950"/>
            <a:ext cx="4045200" cy="168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26"/>
          <p:cNvSpPr txBox="1">
            <a:spLocks noGrp="1"/>
          </p:cNvSpPr>
          <p:nvPr>
            <p:ph type="subTitle" idx="1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26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70" name="Google Shape;170;p26"/>
          <p:cNvSpPr txBox="1"/>
          <p:nvPr/>
        </p:nvSpPr>
        <p:spPr>
          <a:xfrm>
            <a:off x="32900" y="3849900"/>
            <a:ext cx="4284300" cy="3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 i="1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Мэри Стивенсон Кэссетт</a:t>
            </a:r>
            <a:endParaRPr sz="2400" b="1" i="1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 i="1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(1844-1926 гг.)</a:t>
            </a:r>
            <a:endParaRPr sz="2400" b="1" i="1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sz="2400" b="1" i="1" u="sng">
              <a:solidFill>
                <a:srgbClr val="E06666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1" i="1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71" name="Google Shape;17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062" y="166550"/>
            <a:ext cx="3407976" cy="3566401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26"/>
          <p:cNvSpPr/>
          <p:nvPr/>
        </p:nvSpPr>
        <p:spPr>
          <a:xfrm>
            <a:off x="4204025" y="347475"/>
            <a:ext cx="4726500" cy="4796100"/>
          </a:xfrm>
          <a:prstGeom prst="rect">
            <a:avLst/>
          </a:prstGeom>
          <a:solidFill>
            <a:srgbClr val="9FC5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26"/>
          <p:cNvSpPr txBox="1"/>
          <p:nvPr/>
        </p:nvSpPr>
        <p:spPr>
          <a:xfrm>
            <a:off x="4204025" y="246725"/>
            <a:ext cx="4673100" cy="2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 i="1" dirty="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   ИМПРЕССИОНИЗМ</a:t>
            </a:r>
            <a:endParaRPr sz="1800" b="1" i="1" dirty="0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ato"/>
              <a:buChar char="★"/>
            </a:pPr>
            <a:r>
              <a:rPr lang="ru" sz="1600" b="1" i="1" dirty="0">
                <a:latin typeface="Lato"/>
                <a:ea typeface="Lato"/>
                <a:cs typeface="Lato"/>
                <a:sym typeface="Lato"/>
              </a:rPr>
              <a:t>Американская художница и график, кавалер ордена Почетного легиона, одна из трех “гранд-дам” импрессионизма.</a:t>
            </a:r>
            <a:endParaRPr sz="1600" b="1" i="1" dirty="0"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ato"/>
              <a:buChar char="★"/>
            </a:pPr>
            <a:r>
              <a:rPr lang="ru" sz="1600" b="1" i="1" dirty="0">
                <a:latin typeface="Lato"/>
                <a:ea typeface="Lato"/>
                <a:cs typeface="Lato"/>
                <a:sym typeface="Lato"/>
              </a:rPr>
              <a:t>Создала множество глубоких женственных образов, воспевала материнство, но ни своих детей, как и мужа у нее не было.</a:t>
            </a:r>
            <a:endParaRPr sz="1600" b="1" i="1" dirty="0"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ato"/>
              <a:buChar char="★"/>
            </a:pPr>
            <a:r>
              <a:rPr lang="ru" sz="1600" b="1" i="1" dirty="0">
                <a:latin typeface="Lato"/>
                <a:ea typeface="Lato"/>
                <a:cs typeface="Lato"/>
                <a:sym typeface="Lato"/>
              </a:rPr>
              <a:t>Парижский салон несколько раз отклонял работы Кэссетт. К картинам женщин, у которых не было покровителей в жюри, постоянно придирались, но мысль о том, чтобы флиртовать с жюри, для Мэри Кэссетт была омерзительной.</a:t>
            </a:r>
            <a:endParaRPr sz="1600" b="1" i="1" dirty="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4" name="Google Shape;174;p26"/>
          <p:cNvSpPr txBox="1"/>
          <p:nvPr/>
        </p:nvSpPr>
        <p:spPr>
          <a:xfrm>
            <a:off x="5930525" y="47245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i="1">
                <a:latin typeface="Lato"/>
                <a:ea typeface="Lato"/>
                <a:cs typeface="Lato"/>
                <a:sym typeface="Lato"/>
              </a:rPr>
              <a:t>Даша Волощук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7"/>
          <p:cNvSpPr txBox="1">
            <a:spLocks noGrp="1"/>
          </p:cNvSpPr>
          <p:nvPr>
            <p:ph type="title"/>
          </p:nvPr>
        </p:nvSpPr>
        <p:spPr>
          <a:xfrm>
            <a:off x="265500" y="1107950"/>
            <a:ext cx="4045200" cy="168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27"/>
          <p:cNvSpPr txBox="1">
            <a:spLocks noGrp="1"/>
          </p:cNvSpPr>
          <p:nvPr>
            <p:ph type="subTitle" idx="1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27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82" name="Google Shape;182;p27"/>
          <p:cNvSpPr/>
          <p:nvPr/>
        </p:nvSpPr>
        <p:spPr>
          <a:xfrm>
            <a:off x="4204025" y="347475"/>
            <a:ext cx="4726500" cy="4796100"/>
          </a:xfrm>
          <a:prstGeom prst="rect">
            <a:avLst/>
          </a:prstGeom>
          <a:solidFill>
            <a:srgbClr val="9FC5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27"/>
          <p:cNvSpPr txBox="1"/>
          <p:nvPr/>
        </p:nvSpPr>
        <p:spPr>
          <a:xfrm>
            <a:off x="4052675" y="417376"/>
            <a:ext cx="5029200" cy="5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 i="1" dirty="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“</a:t>
            </a:r>
            <a:r>
              <a:rPr lang="ru" sz="2400" b="1" i="1" dirty="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Маленькая девочка в голубом кресле</a:t>
            </a:r>
            <a:r>
              <a:rPr lang="ru" sz="1800" b="1" i="1" dirty="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”</a:t>
            </a:r>
            <a:endParaRPr sz="1800" b="1" i="1" dirty="0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Aft>
                <a:spcPts val="0"/>
              </a:spcAft>
              <a:buNone/>
            </a:pPr>
            <a:r>
              <a:rPr lang="ru" sz="1800" b="1" i="1" dirty="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(1878 г.)</a:t>
            </a:r>
            <a:endParaRPr sz="1800" b="1" i="1" dirty="0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spcAft>
                <a:spcPts val="0"/>
              </a:spcAft>
              <a:buClr>
                <a:srgbClr val="000000"/>
              </a:buClr>
              <a:buSzPts val="1800"/>
              <a:buFont typeface="Lato"/>
              <a:buChar char="★"/>
            </a:pPr>
            <a:r>
              <a:rPr lang="ru" sz="1600" b="1" i="1" dirty="0">
                <a:latin typeface="Lato"/>
                <a:ea typeface="Lato"/>
                <a:cs typeface="Lato"/>
                <a:sym typeface="Lato"/>
              </a:rPr>
              <a:t>Искусствовед Петра Чу назвала эту картину “радикально новым образом детства”, поскольку маленькая девочка в голубом кресле - первый в искусстве образ уставшего и раздраженного ребенка.</a:t>
            </a:r>
            <a:endParaRPr sz="1600" b="1" i="1" dirty="0"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ato"/>
              <a:buChar char="★"/>
            </a:pPr>
            <a:r>
              <a:rPr lang="ru" sz="1600" b="1" i="1" dirty="0">
                <a:latin typeface="Lato"/>
                <a:ea typeface="Lato"/>
                <a:cs typeface="Lato"/>
                <a:sym typeface="Lato"/>
              </a:rPr>
              <a:t>В знак признания её вклада в искусство, Мэри Кэссетт в 1904 году получила орден Почётного легиона.</a:t>
            </a:r>
            <a:endParaRPr sz="1600" b="1" i="1" dirty="0"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Lato"/>
              <a:buChar char="★"/>
            </a:pPr>
            <a:r>
              <a:rPr lang="ru" sz="1600" b="1" i="1" dirty="0">
                <a:latin typeface="Lato"/>
                <a:ea typeface="Lato"/>
                <a:cs typeface="Lato"/>
                <a:sym typeface="Lato"/>
              </a:rPr>
              <a:t>Большое влияние на формирование её художественного метода оказало творчество французских импрессионистов, в особенности Дега и Моне.</a:t>
            </a:r>
            <a:endParaRPr sz="1200" dirty="0"/>
          </a:p>
        </p:txBody>
      </p:sp>
      <p:pic>
        <p:nvPicPr>
          <p:cNvPr id="184" name="Google Shape;184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00" y="347475"/>
            <a:ext cx="4045200" cy="395090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7"/>
          <p:cNvSpPr txBox="1"/>
          <p:nvPr/>
        </p:nvSpPr>
        <p:spPr>
          <a:xfrm>
            <a:off x="69600" y="4244350"/>
            <a:ext cx="3491400" cy="233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1800" b="1" i="1">
                <a:latin typeface="Lato"/>
                <a:ea typeface="Lato"/>
                <a:cs typeface="Lato"/>
                <a:sym typeface="Lato"/>
              </a:rPr>
              <a:t>Узнать больше: </a:t>
            </a:r>
            <a:r>
              <a:rPr lang="ru"/>
              <a:t>https://artchive.ru/marycassatt</a:t>
            </a:r>
            <a:endParaRPr/>
          </a:p>
        </p:txBody>
      </p:sp>
      <p:sp>
        <p:nvSpPr>
          <p:cNvPr id="186" name="Google Shape;186;p27"/>
          <p:cNvSpPr txBox="1"/>
          <p:nvPr/>
        </p:nvSpPr>
        <p:spPr>
          <a:xfrm>
            <a:off x="5930525" y="478175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i="1">
                <a:latin typeface="Lato"/>
                <a:ea typeface="Lato"/>
                <a:cs typeface="Lato"/>
                <a:sym typeface="Lato"/>
              </a:rPr>
              <a:t>Даша Волощук</a:t>
            </a:r>
            <a:endParaRPr sz="1200" i="1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8"/>
          <p:cNvSpPr txBox="1">
            <a:spLocks noGrp="1"/>
          </p:cNvSpPr>
          <p:nvPr>
            <p:ph type="title"/>
          </p:nvPr>
        </p:nvSpPr>
        <p:spPr>
          <a:xfrm>
            <a:off x="265500" y="1107950"/>
            <a:ext cx="4045200" cy="168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28"/>
          <p:cNvSpPr txBox="1">
            <a:spLocks noGrp="1"/>
          </p:cNvSpPr>
          <p:nvPr>
            <p:ph type="subTitle" idx="1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28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94" name="Google Shape;19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188" y="347475"/>
            <a:ext cx="3627725" cy="4396076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8"/>
          <p:cNvSpPr/>
          <p:nvPr/>
        </p:nvSpPr>
        <p:spPr>
          <a:xfrm>
            <a:off x="4204025" y="347475"/>
            <a:ext cx="4726500" cy="4796100"/>
          </a:xfrm>
          <a:prstGeom prst="rect">
            <a:avLst/>
          </a:prstGeom>
          <a:solidFill>
            <a:srgbClr val="9FC5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28"/>
          <p:cNvSpPr txBox="1"/>
          <p:nvPr/>
        </p:nvSpPr>
        <p:spPr>
          <a:xfrm>
            <a:off x="4420000" y="455300"/>
            <a:ext cx="4418700" cy="5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 i="1" dirty="0">
                <a:solidFill>
                  <a:srgbClr val="CC0000"/>
                </a:solidFill>
                <a:latin typeface="Book Antiqua" panose="02040602050305030304" pitchFamily="18" charset="0"/>
                <a:ea typeface="Lato"/>
                <a:cs typeface="Lato"/>
                <a:sym typeface="Lato"/>
              </a:rPr>
              <a:t>“Раньше я приходила и прижимала свой нос к витрине и впитывала всё, что можно в искусстве Дега. Это изменило мою жизнь. Тогда я видела искусство таким, каким хотела его видеть”</a:t>
            </a:r>
            <a:endParaRPr sz="2400" b="1" i="1" dirty="0">
              <a:solidFill>
                <a:srgbClr val="CC0000"/>
              </a:solidFill>
              <a:latin typeface="Book Antiqua" panose="02040602050305030304" pitchFamily="18" charset="0"/>
              <a:ea typeface="Lato"/>
              <a:cs typeface="Lato"/>
              <a:sym typeface="Lato"/>
            </a:endParaRPr>
          </a:p>
          <a:p>
            <a:pPr marL="0" lvl="0" indent="0" algn="r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ru" sz="3000" b="1" i="1" dirty="0">
                <a:latin typeface="Lato"/>
                <a:ea typeface="Lato"/>
                <a:cs typeface="Lato"/>
                <a:sym typeface="Lato"/>
              </a:rPr>
              <a:t>Мэри Стивенсон Кэссетт</a:t>
            </a:r>
            <a:r>
              <a:rPr lang="ru" sz="3400" b="1" i="1" dirty="0">
                <a:latin typeface="Lato"/>
                <a:ea typeface="Lato"/>
                <a:cs typeface="Lato"/>
                <a:sym typeface="Lato"/>
              </a:rPr>
              <a:t> </a:t>
            </a:r>
            <a:endParaRPr dirty="0"/>
          </a:p>
        </p:txBody>
      </p:sp>
      <p:sp>
        <p:nvSpPr>
          <p:cNvPr id="197" name="Google Shape;197;p28"/>
          <p:cNvSpPr txBox="1"/>
          <p:nvPr/>
        </p:nvSpPr>
        <p:spPr>
          <a:xfrm>
            <a:off x="5776500" y="479307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i="1">
                <a:latin typeface="Lato"/>
                <a:ea typeface="Lato"/>
                <a:cs typeface="Lato"/>
                <a:sym typeface="Lato"/>
              </a:rPr>
              <a:t>Даша Волощук</a:t>
            </a:r>
            <a:endParaRPr sz="1200" i="1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9"/>
          <p:cNvSpPr txBox="1">
            <a:spLocks noGrp="1"/>
          </p:cNvSpPr>
          <p:nvPr>
            <p:ph type="title"/>
          </p:nvPr>
        </p:nvSpPr>
        <p:spPr>
          <a:xfrm>
            <a:off x="0" y="3314000"/>
            <a:ext cx="4203900" cy="155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 i="1" dirty="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Рене Франсуа Гилен Магритт</a:t>
            </a:r>
            <a:endParaRPr sz="3600" i="1" dirty="0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i="1" dirty="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(1898-1967гг.)</a:t>
            </a:r>
            <a:endParaRPr sz="1600" i="1" dirty="0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3" name="Google Shape;203;p2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04" name="Google Shape;204;p29"/>
          <p:cNvSpPr/>
          <p:nvPr/>
        </p:nvSpPr>
        <p:spPr>
          <a:xfrm>
            <a:off x="4204025" y="347475"/>
            <a:ext cx="4726500" cy="4796100"/>
          </a:xfrm>
          <a:prstGeom prst="rect">
            <a:avLst/>
          </a:prstGeom>
          <a:solidFill>
            <a:srgbClr val="9FC5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29"/>
          <p:cNvSpPr txBox="1"/>
          <p:nvPr/>
        </p:nvSpPr>
        <p:spPr>
          <a:xfrm>
            <a:off x="5930525" y="347475"/>
            <a:ext cx="3000000" cy="3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2500" b="1" i="1">
                <a:solidFill>
                  <a:srgbClr val="FF0000"/>
                </a:solidFill>
              </a:rPr>
              <a:t>СЮРРЕАЛИЗМ </a:t>
            </a:r>
            <a:endParaRPr sz="2500" b="1" i="1">
              <a:solidFill>
                <a:srgbClr val="FF0000"/>
              </a:solidFill>
            </a:endParaRPr>
          </a:p>
        </p:txBody>
      </p:sp>
      <p:sp>
        <p:nvSpPr>
          <p:cNvPr id="206" name="Google Shape;206;p29"/>
          <p:cNvSpPr txBox="1"/>
          <p:nvPr/>
        </p:nvSpPr>
        <p:spPr>
          <a:xfrm>
            <a:off x="5930525" y="4785683"/>
            <a:ext cx="3000000" cy="4487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i="1">
                <a:latin typeface="Lato"/>
                <a:ea typeface="Lato"/>
                <a:cs typeface="Lato"/>
                <a:sym typeface="Lato"/>
              </a:rPr>
              <a:t>Вероника Куликова</a:t>
            </a:r>
            <a:endParaRPr sz="1200" i="1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07" name="Google Shape;20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001" y="385245"/>
            <a:ext cx="3980875" cy="2888509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29"/>
          <p:cNvSpPr txBox="1">
            <a:spLocks noGrp="1"/>
          </p:cNvSpPr>
          <p:nvPr>
            <p:ph type="body" idx="2"/>
          </p:nvPr>
        </p:nvSpPr>
        <p:spPr>
          <a:xfrm>
            <a:off x="4277174" y="447900"/>
            <a:ext cx="4726500" cy="441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1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1" dirty="0">
              <a:solidFill>
                <a:srgbClr val="000000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★"/>
            </a:pPr>
            <a:r>
              <a:rPr lang="ru" sz="1400" b="1" i="1" dirty="0">
                <a:solidFill>
                  <a:srgbClr val="000000"/>
                </a:solidFill>
              </a:rPr>
              <a:t>Рене Магритт ненавидел так называемые «культпоездки». Однажды жена и друзья уговорили его отправиться на выставку. У входа в музей художник сообщил, что его собака Лулу не хочет смотреть выставку и отправился в кафе пить ликер.</a:t>
            </a:r>
            <a:endParaRPr sz="1400" b="1" i="1" dirty="0">
              <a:solidFill>
                <a:srgbClr val="000000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★"/>
            </a:pPr>
            <a:r>
              <a:rPr lang="ru" sz="1400" b="1" i="1" dirty="0">
                <a:solidFill>
                  <a:srgbClr val="000000"/>
                </a:solidFill>
              </a:rPr>
              <a:t>Художник ненавидел путешествия, особенно на самолете и автомобиле. Единственный автомобиль художника прослужил пять дней, основным средством передвижения его были трамваи.</a:t>
            </a:r>
            <a:endParaRPr sz="1400" b="1" i="1" dirty="0">
              <a:solidFill>
                <a:srgbClr val="000000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★"/>
            </a:pPr>
            <a:r>
              <a:rPr lang="ru" sz="1400" b="1" i="1" dirty="0">
                <a:solidFill>
                  <a:srgbClr val="000000"/>
                </a:solidFill>
              </a:rPr>
              <a:t>Рене Магритт редко появлялся в Академии изящных искусств, в которой учился. Но при этом, когда увольняли преподавателя истории и литературы Жоржа Экаута — известного бельгийского писателя-социалиста — Рене возглавил студенческое движение в его защиту.</a:t>
            </a:r>
            <a:endParaRPr sz="1400" b="1" i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30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14" name="Google Shape;214;p30"/>
          <p:cNvSpPr/>
          <p:nvPr/>
        </p:nvSpPr>
        <p:spPr>
          <a:xfrm>
            <a:off x="4204025" y="347475"/>
            <a:ext cx="4726500" cy="4796400"/>
          </a:xfrm>
          <a:prstGeom prst="rect">
            <a:avLst/>
          </a:prstGeom>
          <a:solidFill>
            <a:srgbClr val="9FC5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30"/>
          <p:cNvSpPr txBox="1"/>
          <p:nvPr/>
        </p:nvSpPr>
        <p:spPr>
          <a:xfrm>
            <a:off x="4572000" y="347475"/>
            <a:ext cx="4358400" cy="11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2800" b="1" i="1">
                <a:solidFill>
                  <a:srgbClr val="FF0000"/>
                </a:solidFill>
              </a:rPr>
              <a:t>“Фальшивое зеркало” </a:t>
            </a:r>
            <a:r>
              <a:rPr lang="ru" sz="1800" b="1" i="1">
                <a:solidFill>
                  <a:srgbClr val="FF0000"/>
                </a:solidFill>
              </a:rPr>
              <a:t>(1928 г.) </a:t>
            </a:r>
            <a:endParaRPr sz="1800" b="1" i="1">
              <a:solidFill>
                <a:srgbClr val="FF0000"/>
              </a:solidFill>
            </a:endParaRPr>
          </a:p>
        </p:txBody>
      </p:sp>
      <p:sp>
        <p:nvSpPr>
          <p:cNvPr id="216" name="Google Shape;216;p30"/>
          <p:cNvSpPr txBox="1"/>
          <p:nvPr/>
        </p:nvSpPr>
        <p:spPr>
          <a:xfrm>
            <a:off x="5930525" y="4785683"/>
            <a:ext cx="3000000" cy="25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i="1">
                <a:latin typeface="Lato"/>
                <a:ea typeface="Lato"/>
                <a:cs typeface="Lato"/>
                <a:sym typeface="Lato"/>
              </a:rPr>
              <a:t>Вероника Куликова</a:t>
            </a:r>
            <a:endParaRPr sz="1200" i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7" name="Google Shape;217;p30"/>
          <p:cNvSpPr txBox="1">
            <a:spLocks noGrp="1"/>
          </p:cNvSpPr>
          <p:nvPr>
            <p:ph type="body" idx="2"/>
          </p:nvPr>
        </p:nvSpPr>
        <p:spPr>
          <a:xfrm>
            <a:off x="4311425" y="1301775"/>
            <a:ext cx="4511700" cy="384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★"/>
            </a:pPr>
            <a:r>
              <a:rPr lang="ru" sz="1400" b="1" i="1">
                <a:solidFill>
                  <a:srgbClr val="000000"/>
                </a:solidFill>
              </a:rPr>
              <a:t>Магритта недооценивали во Франции, зато полюбили в США, где целое поколение художников было под впечатлением от его работ. В 1954 году в Америке прошла выставка произведений автора</a:t>
            </a:r>
            <a:r>
              <a:rPr lang="ru" sz="1400" b="1" i="1">
                <a:solidFill>
                  <a:srgbClr val="2A2A2C"/>
                </a:solidFill>
              </a:rPr>
              <a:t>.</a:t>
            </a:r>
            <a:endParaRPr sz="1400" b="1" i="1">
              <a:solidFill>
                <a:srgbClr val="2A2A2C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★"/>
            </a:pPr>
            <a:r>
              <a:rPr lang="ru" sz="1400" b="1" i="1">
                <a:solidFill>
                  <a:srgbClr val="000000"/>
                </a:solidFill>
              </a:rPr>
              <a:t>В более 50-ти его картинах была изображена шляпа-котелок</a:t>
            </a:r>
            <a:endParaRPr sz="1400" b="1" i="1">
              <a:solidFill>
                <a:srgbClr val="000000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A2A2C"/>
              </a:buClr>
              <a:buSzPts val="1400"/>
              <a:buChar char="★"/>
            </a:pPr>
            <a:r>
              <a:rPr lang="ru" sz="1400" b="1" i="1">
                <a:solidFill>
                  <a:srgbClr val="000000"/>
                </a:solidFill>
              </a:rPr>
              <a:t>Несмотря на тесные связи с сюром, Магритт не любил, когда его называли сюрреалистом. Для своего творчества он придумал название «магический реализм», потому что его работы не столько обращены к подсознанию, сколько побуждают к активному размышлению и поиску ответов на вечные вопросы.</a:t>
            </a:r>
            <a:r>
              <a:rPr lang="ru" sz="1400" b="1" i="1">
                <a:solidFill>
                  <a:srgbClr val="363C5C"/>
                </a:solidFill>
              </a:rPr>
              <a:t> </a:t>
            </a:r>
            <a:endParaRPr sz="1400" b="1" i="1">
              <a:solidFill>
                <a:srgbClr val="2A2A2C"/>
              </a:solidFill>
            </a:endParaRPr>
          </a:p>
        </p:txBody>
      </p:sp>
      <p:pic>
        <p:nvPicPr>
          <p:cNvPr id="218" name="Google Shape;21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836999" cy="2577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85849" y="2319625"/>
            <a:ext cx="2118179" cy="282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1"/>
          <p:cNvSpPr txBox="1">
            <a:spLocks noGrp="1"/>
          </p:cNvSpPr>
          <p:nvPr>
            <p:ph type="title"/>
          </p:nvPr>
        </p:nvSpPr>
        <p:spPr>
          <a:xfrm>
            <a:off x="0" y="3459900"/>
            <a:ext cx="4045200" cy="168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Узнать больше:</a:t>
            </a:r>
            <a:endParaRPr sz="1400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400" b="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https://24smi.org/celebrity/83027-rene-magritt.html</a:t>
            </a:r>
            <a:endParaRPr sz="1400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5" name="Google Shape;225;p31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26" name="Google Shape;226;p31"/>
          <p:cNvSpPr/>
          <p:nvPr/>
        </p:nvSpPr>
        <p:spPr>
          <a:xfrm>
            <a:off x="4204025" y="347475"/>
            <a:ext cx="4726500" cy="4796100"/>
          </a:xfrm>
          <a:prstGeom prst="rect">
            <a:avLst/>
          </a:prstGeom>
          <a:solidFill>
            <a:srgbClr val="9FC5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31"/>
          <p:cNvSpPr txBox="1"/>
          <p:nvPr/>
        </p:nvSpPr>
        <p:spPr>
          <a:xfrm>
            <a:off x="5930525" y="4785683"/>
            <a:ext cx="3000000" cy="25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i="1">
                <a:latin typeface="Lato"/>
                <a:ea typeface="Lato"/>
                <a:cs typeface="Lato"/>
                <a:sym typeface="Lato"/>
              </a:rPr>
              <a:t>Вероника Куликова</a:t>
            </a:r>
            <a:endParaRPr sz="1200" i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8" name="Google Shape;228;p31"/>
          <p:cNvSpPr txBox="1">
            <a:spLocks noGrp="1"/>
          </p:cNvSpPr>
          <p:nvPr>
            <p:ph type="body" idx="2"/>
          </p:nvPr>
        </p:nvSpPr>
        <p:spPr>
          <a:xfrm>
            <a:off x="4526100" y="1269375"/>
            <a:ext cx="4526100" cy="295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3600"/>
              </a:spcBef>
              <a:spcAft>
                <a:spcPts val="3600"/>
              </a:spcAft>
              <a:buNone/>
            </a:pPr>
            <a:r>
              <a:rPr lang="ru" sz="2400" b="1" i="1">
                <a:solidFill>
                  <a:srgbClr val="000000"/>
                </a:solidFill>
              </a:rPr>
              <a:t>„Когда вы думаете о толпе, вы ведь не думаете об индивидууме, поэтому все люди одеты одинаково, как можно проще, чтобы проще было представить толпу.“</a:t>
            </a:r>
            <a:endParaRPr sz="2400" b="1" i="1">
              <a:solidFill>
                <a:srgbClr val="000000"/>
              </a:solidFill>
            </a:endParaRPr>
          </a:p>
        </p:txBody>
      </p:sp>
      <p:pic>
        <p:nvPicPr>
          <p:cNvPr id="229" name="Google Shape;22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47475"/>
            <a:ext cx="4526099" cy="25459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/>
          <p:nvPr/>
        </p:nvSpPr>
        <p:spPr>
          <a:xfrm>
            <a:off x="4204025" y="347475"/>
            <a:ext cx="4726500" cy="4796100"/>
          </a:xfrm>
          <a:prstGeom prst="rect">
            <a:avLst/>
          </a:prstGeom>
          <a:solidFill>
            <a:srgbClr val="9FC5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4"/>
          <p:cNvSpPr txBox="1">
            <a:spLocks noGrp="1"/>
          </p:cNvSpPr>
          <p:nvPr>
            <p:ph type="body" idx="2"/>
          </p:nvPr>
        </p:nvSpPr>
        <p:spPr>
          <a:xfrm>
            <a:off x="4204025" y="1025475"/>
            <a:ext cx="47265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 i="1">
                <a:solidFill>
                  <a:srgbClr val="CC0000"/>
                </a:solidFill>
              </a:rPr>
              <a:t>АВАНГАРДИЗМ</a:t>
            </a:r>
            <a:endParaRPr sz="2400" b="1" i="1">
              <a:solidFill>
                <a:srgbClr val="CC0000"/>
              </a:solidFill>
            </a:endParaRP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i="1">
              <a:solidFill>
                <a:srgbClr val="CC0000"/>
              </a:solidFill>
            </a:endParaRP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i="1">
              <a:solidFill>
                <a:srgbClr val="CC0000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★"/>
            </a:pPr>
            <a:r>
              <a:rPr lang="ru" b="1" i="1">
                <a:solidFill>
                  <a:srgbClr val="000000"/>
                </a:solidFill>
              </a:rPr>
              <a:t>белорусский еврей, большую часть жизни работал во Франции, приехав в Париж, поселился в “Улье” - дом, где жили и работали бедные иностранные художники</a:t>
            </a:r>
            <a:endParaRPr b="1" i="1"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★"/>
            </a:pPr>
            <a:r>
              <a:rPr lang="ru" b="1" i="1">
                <a:solidFill>
                  <a:srgbClr val="000000"/>
                </a:solidFill>
              </a:rPr>
              <a:t>читая автобиографию “Моя жизнь”, можно узнать не только о детстве и молодости Шагала, но и изучать историю начала ХХ в.</a:t>
            </a:r>
            <a:endParaRPr b="1" i="1"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★"/>
            </a:pPr>
            <a:r>
              <a:rPr lang="ru" b="1" i="1">
                <a:solidFill>
                  <a:srgbClr val="000000"/>
                </a:solidFill>
              </a:rPr>
              <a:t>самым главным во Вселенной и жизни считал любовь</a:t>
            </a:r>
            <a:endParaRPr b="1" i="1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b="1">
              <a:solidFill>
                <a:srgbClr val="000000"/>
              </a:solidFill>
            </a:endParaRPr>
          </a:p>
        </p:txBody>
      </p:sp>
      <p:pic>
        <p:nvPicPr>
          <p:cNvPr id="68" name="Google Shape;6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750" y="441500"/>
            <a:ext cx="3791400" cy="335905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4"/>
          <p:cNvSpPr txBox="1"/>
          <p:nvPr/>
        </p:nvSpPr>
        <p:spPr>
          <a:xfrm>
            <a:off x="258750" y="3864075"/>
            <a:ext cx="3791400" cy="8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 b="1" i="1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Марк Шагал</a:t>
            </a:r>
            <a:endParaRPr sz="3600" b="1" i="1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 i="1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(1887-1985 гг.)</a:t>
            </a:r>
            <a:endParaRPr sz="1800" b="1" i="1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sz="2400" b="1" i="1" u="sng">
              <a:solidFill>
                <a:srgbClr val="E0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0" name="Google Shape;70;p14"/>
          <p:cNvSpPr txBox="1"/>
          <p:nvPr/>
        </p:nvSpPr>
        <p:spPr>
          <a:xfrm>
            <a:off x="7206125" y="4660050"/>
            <a:ext cx="15903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i="1">
                <a:latin typeface="Lato"/>
                <a:ea typeface="Lato"/>
                <a:cs typeface="Lato"/>
                <a:sym typeface="Lato"/>
              </a:rPr>
              <a:t>Дарья Косякова</a:t>
            </a:r>
            <a:endParaRPr sz="1200" i="1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2"/>
          <p:cNvSpPr/>
          <p:nvPr/>
        </p:nvSpPr>
        <p:spPr>
          <a:xfrm>
            <a:off x="4204025" y="347475"/>
            <a:ext cx="4726500" cy="4796100"/>
          </a:xfrm>
          <a:prstGeom prst="rect">
            <a:avLst/>
          </a:prstGeom>
          <a:solidFill>
            <a:srgbClr val="9FC5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32"/>
          <p:cNvSpPr txBox="1">
            <a:spLocks noGrp="1"/>
          </p:cNvSpPr>
          <p:nvPr>
            <p:ph type="body" idx="2"/>
          </p:nvPr>
        </p:nvSpPr>
        <p:spPr>
          <a:xfrm>
            <a:off x="4257926" y="720000"/>
            <a:ext cx="4726500" cy="38806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i="1" dirty="0">
              <a:solidFill>
                <a:srgbClr val="CC0000"/>
              </a:solidFill>
            </a:endParaRP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 i="1" dirty="0">
                <a:solidFill>
                  <a:srgbClr val="CC0000"/>
                </a:solidFill>
              </a:rPr>
              <a:t>ПОП-АРТ, АРТ-ФЕМЕНИЗМ</a:t>
            </a:r>
            <a:endParaRPr sz="2400" b="1" i="1" dirty="0">
              <a:solidFill>
                <a:srgbClr val="CC0000"/>
              </a:solidFill>
            </a:endParaRP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i="1" dirty="0">
              <a:solidFill>
                <a:srgbClr val="CC0000"/>
              </a:solidFill>
            </a:endParaRP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i="1" dirty="0">
              <a:solidFill>
                <a:srgbClr val="CC0000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★"/>
            </a:pPr>
            <a:r>
              <a:rPr lang="ru" sz="1600" b="1" i="1" dirty="0">
                <a:solidFill>
                  <a:srgbClr val="000000"/>
                </a:solidFill>
              </a:rPr>
              <a:t>Японская художница, страдала галлюцинациями и навязчивыми мыслями суицидального характера</a:t>
            </a:r>
            <a:endParaRPr sz="1600" b="1" i="1" dirty="0"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★"/>
            </a:pPr>
            <a:r>
              <a:rPr lang="ru" sz="1600" b="1" i="1" dirty="0">
                <a:solidFill>
                  <a:srgbClr val="000000"/>
                </a:solidFill>
              </a:rPr>
              <a:t>Мать Яёй всячески препятствовала ее развитию как художницы: уничтожала картины, выкидывала краски, наносила телесные повреждения. Когда в 28 лет девушка решила уехать из Японии в США, мать дала дочке миллион йен и приказала никогда больше не возвращаться</a:t>
            </a:r>
            <a:endParaRPr sz="1600" b="1" i="1" dirty="0"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★"/>
            </a:pPr>
            <a:r>
              <a:rPr lang="ru" sz="1600" b="1" i="1" dirty="0">
                <a:solidFill>
                  <a:srgbClr val="000000"/>
                </a:solidFill>
              </a:rPr>
              <a:t>В 2011 году совместно с американским модельером Кусама работала над коллекцией для бренда   Louis  Vouitton.</a:t>
            </a:r>
            <a:endParaRPr sz="1600" b="1" i="1" dirty="0">
              <a:solidFill>
                <a:srgbClr val="000000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b="1" dirty="0">
              <a:solidFill>
                <a:srgbClr val="000000"/>
              </a:solidFill>
            </a:endParaRPr>
          </a:p>
        </p:txBody>
      </p:sp>
      <p:sp>
        <p:nvSpPr>
          <p:cNvPr id="236" name="Google Shape;236;p32"/>
          <p:cNvSpPr txBox="1"/>
          <p:nvPr/>
        </p:nvSpPr>
        <p:spPr>
          <a:xfrm>
            <a:off x="258750" y="3864075"/>
            <a:ext cx="3791400" cy="8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 b="1" i="1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Яёй Кусама</a:t>
            </a:r>
            <a:endParaRPr sz="3600" b="1" i="1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 i="1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(1929 г. -по наше время)</a:t>
            </a:r>
            <a:endParaRPr sz="1800" b="1" i="1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sz="2400" b="1" i="1" u="sng">
              <a:solidFill>
                <a:srgbClr val="E0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7" name="Google Shape;237;p32"/>
          <p:cNvSpPr txBox="1"/>
          <p:nvPr/>
        </p:nvSpPr>
        <p:spPr>
          <a:xfrm>
            <a:off x="7168075" y="4720575"/>
            <a:ext cx="1884000" cy="4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i="1">
                <a:latin typeface="Lato"/>
                <a:ea typeface="Lato"/>
                <a:cs typeface="Lato"/>
                <a:sym typeface="Lato"/>
              </a:rPr>
              <a:t>Настя  Апанасевич</a:t>
            </a:r>
            <a:endParaRPr sz="1200" i="1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38" name="Google Shape;23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825" y="590275"/>
            <a:ext cx="3899226" cy="31681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3"/>
          <p:cNvSpPr/>
          <p:nvPr/>
        </p:nvSpPr>
        <p:spPr>
          <a:xfrm>
            <a:off x="4348325" y="347475"/>
            <a:ext cx="4582200" cy="4796100"/>
          </a:xfrm>
          <a:prstGeom prst="rect">
            <a:avLst/>
          </a:prstGeom>
          <a:solidFill>
            <a:srgbClr val="9FC5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33"/>
          <p:cNvSpPr txBox="1">
            <a:spLocks noGrp="1"/>
          </p:cNvSpPr>
          <p:nvPr>
            <p:ph type="body" idx="2"/>
          </p:nvPr>
        </p:nvSpPr>
        <p:spPr>
          <a:xfrm>
            <a:off x="4388525" y="23675"/>
            <a:ext cx="4582200" cy="479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 b="1" i="1" dirty="0">
                <a:solidFill>
                  <a:srgbClr val="CC0000"/>
                </a:solidFill>
              </a:rPr>
              <a:t>  </a:t>
            </a:r>
            <a:endParaRPr sz="3000" b="1" i="1" dirty="0">
              <a:solidFill>
                <a:srgbClr val="CC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1" i="1" dirty="0">
              <a:solidFill>
                <a:srgbClr val="CC0000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b="1" i="1" dirty="0">
                <a:solidFill>
                  <a:srgbClr val="CC0000"/>
                </a:solidFill>
              </a:rPr>
              <a:t>“Души в миллионах световых лет от нас”   </a:t>
            </a:r>
            <a:r>
              <a:rPr lang="ru" sz="1600" b="1" i="1" dirty="0">
                <a:solidFill>
                  <a:srgbClr val="CC0000"/>
                </a:solidFill>
              </a:rPr>
              <a:t>(20138 г.)                        </a:t>
            </a:r>
            <a:endParaRPr sz="1600" b="1" i="1" dirty="0">
              <a:solidFill>
                <a:srgbClr val="CC0000"/>
              </a:solidFill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600"/>
              <a:buChar char="★"/>
            </a:pPr>
            <a:r>
              <a:rPr lang="ru" sz="1400" b="1" i="1" dirty="0">
                <a:solidFill>
                  <a:srgbClr val="000000"/>
                </a:solidFill>
              </a:rPr>
              <a:t>Свои работы Кусама наполняет автобиографическим, психологическим и сексуальным содержанием.  У отца Яёй были романы на стороне, и мать отправляла девочку следить за ним. Такой травматический опыт сильно отразился на творчестве художницы. </a:t>
            </a:r>
            <a:endParaRPr sz="1400" b="1" i="1" dirty="0">
              <a:solidFill>
                <a:srgbClr val="000000"/>
              </a:solidFill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★"/>
            </a:pPr>
            <a:r>
              <a:rPr lang="ru" sz="1400" b="1" i="1" dirty="0">
                <a:solidFill>
                  <a:srgbClr val="000000"/>
                </a:solidFill>
              </a:rPr>
              <a:t>Фирменным знаком Кусамы стал рисунок в горошек, который художница увидела в галлюцинациях.</a:t>
            </a:r>
            <a:endParaRPr sz="1400" b="1" i="1" dirty="0">
              <a:solidFill>
                <a:srgbClr val="000000"/>
              </a:solidFill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★"/>
            </a:pPr>
            <a:r>
              <a:rPr lang="ru" sz="1400" b="1" i="1" dirty="0">
                <a:solidFill>
                  <a:srgbClr val="000000"/>
                </a:solidFill>
              </a:rPr>
              <a:t>теперь Кусама решила поэкспериментировать с зеркалами . в итоге появилась инсталляция  с названием Бесконечная зеркальная комната. </a:t>
            </a:r>
            <a:endParaRPr sz="1400" b="1" i="1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400" b="1" i="1" dirty="0">
              <a:solidFill>
                <a:srgbClr val="000000"/>
              </a:solidFill>
            </a:endParaRPr>
          </a:p>
        </p:txBody>
      </p:sp>
      <p:sp>
        <p:nvSpPr>
          <p:cNvPr id="245" name="Google Shape;245;p33"/>
          <p:cNvSpPr txBox="1"/>
          <p:nvPr/>
        </p:nvSpPr>
        <p:spPr>
          <a:xfrm>
            <a:off x="7241650" y="4819875"/>
            <a:ext cx="16890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i="1">
                <a:latin typeface="Lato"/>
                <a:ea typeface="Lato"/>
                <a:cs typeface="Lato"/>
                <a:sym typeface="Lato"/>
              </a:rPr>
              <a:t>Настя Апанасевич </a:t>
            </a:r>
            <a:endParaRPr sz="1200" i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46" name="Google Shape;246;p33"/>
          <p:cNvSpPr txBox="1"/>
          <p:nvPr/>
        </p:nvSpPr>
        <p:spPr>
          <a:xfrm>
            <a:off x="0" y="4094475"/>
            <a:ext cx="4043400" cy="72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1800" b="1" i="1">
                <a:latin typeface="Lato"/>
                <a:ea typeface="Lato"/>
                <a:cs typeface="Lato"/>
                <a:sym typeface="Lato"/>
              </a:rPr>
              <a:t>Узнать больше: https://artchive.ru/publications/3917~10_znakovykh_proektov_Jaei_Kusamy</a:t>
            </a:r>
            <a:endParaRPr b="1" i="1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47" name="Google Shape;24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625" y="347475"/>
            <a:ext cx="4043526" cy="3819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4"/>
          <p:cNvSpPr/>
          <p:nvPr/>
        </p:nvSpPr>
        <p:spPr>
          <a:xfrm>
            <a:off x="4390050" y="347475"/>
            <a:ext cx="4540500" cy="4796100"/>
          </a:xfrm>
          <a:prstGeom prst="rect">
            <a:avLst/>
          </a:prstGeom>
          <a:solidFill>
            <a:srgbClr val="9FC5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34"/>
          <p:cNvSpPr txBox="1">
            <a:spLocks noGrp="1"/>
          </p:cNvSpPr>
          <p:nvPr>
            <p:ph type="body" idx="2"/>
          </p:nvPr>
        </p:nvSpPr>
        <p:spPr>
          <a:xfrm>
            <a:off x="4335250" y="1456425"/>
            <a:ext cx="4540500" cy="25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b="1" i="1" dirty="0">
                <a:solidFill>
                  <a:srgbClr val="CC0000"/>
                </a:solidFill>
              </a:rPr>
              <a:t>“Я борюсь с болью и страхом ежедневно, и единственный метод, который помогает мне справляться с болезнью - это искусство”</a:t>
            </a:r>
            <a:endParaRPr sz="2800" b="1" i="1" dirty="0">
              <a:solidFill>
                <a:srgbClr val="CC0000"/>
              </a:solidFill>
            </a:endParaRPr>
          </a:p>
          <a:p>
            <a:pPr marL="0" lvl="0" indent="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ru" sz="3400" b="1" i="1" dirty="0">
                <a:solidFill>
                  <a:srgbClr val="000000"/>
                </a:solidFill>
              </a:rPr>
              <a:t>Яёй Кусама</a:t>
            </a:r>
            <a:endParaRPr sz="3400" b="1" i="1" dirty="0">
              <a:solidFill>
                <a:srgbClr val="CC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400" b="1" i="1" dirty="0">
              <a:solidFill>
                <a:srgbClr val="000000"/>
              </a:solidFill>
            </a:endParaRPr>
          </a:p>
        </p:txBody>
      </p:sp>
      <p:sp>
        <p:nvSpPr>
          <p:cNvPr id="254" name="Google Shape;254;p34"/>
          <p:cNvSpPr txBox="1"/>
          <p:nvPr/>
        </p:nvSpPr>
        <p:spPr>
          <a:xfrm>
            <a:off x="7340225" y="4733100"/>
            <a:ext cx="15903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i="1">
                <a:latin typeface="Lato"/>
                <a:ea typeface="Lato"/>
                <a:cs typeface="Lato"/>
                <a:sym typeface="Lato"/>
              </a:rPr>
              <a:t>Настя Апанасевич </a:t>
            </a:r>
            <a:endParaRPr sz="1200" i="1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55" name="Google Shape;25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8750" y="173700"/>
            <a:ext cx="4221576" cy="479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5"/>
          <p:cNvSpPr/>
          <p:nvPr/>
        </p:nvSpPr>
        <p:spPr>
          <a:xfrm>
            <a:off x="4204025" y="347475"/>
            <a:ext cx="4726500" cy="4796100"/>
          </a:xfrm>
          <a:prstGeom prst="rect">
            <a:avLst/>
          </a:prstGeom>
          <a:solidFill>
            <a:srgbClr val="9FC5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35"/>
          <p:cNvSpPr txBox="1">
            <a:spLocks noGrp="1"/>
          </p:cNvSpPr>
          <p:nvPr>
            <p:ph type="body" idx="2"/>
          </p:nvPr>
        </p:nvSpPr>
        <p:spPr>
          <a:xfrm>
            <a:off x="4204025" y="1059100"/>
            <a:ext cx="4726500" cy="383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 i="1" dirty="0">
                <a:solidFill>
                  <a:srgbClr val="CC0000"/>
                </a:solidFill>
              </a:rPr>
              <a:t>АБСТРАКЦИОНИЗМ</a:t>
            </a:r>
            <a:endParaRPr b="1" i="1" dirty="0">
              <a:solidFill>
                <a:srgbClr val="CC0000"/>
              </a:solidFill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★"/>
            </a:pPr>
            <a:r>
              <a:rPr lang="ru" sz="1400" b="1" i="1" dirty="0">
                <a:solidFill>
                  <a:srgbClr val="000000"/>
                </a:solidFill>
                <a:highlight>
                  <a:srgbClr val="A4C2F4"/>
                </a:highlight>
              </a:rPr>
              <a:t>Американский художник, который всю жизнь боролся с алкоголизмом. При написании картин, он разбрызгивал и лил краску на холст. Не любил мольберты и кисти, а предпочитал палочки и лопатки. Сам художник назвал свой метод льющейся техникой.</a:t>
            </a:r>
            <a:endParaRPr sz="1400" b="1" i="1" dirty="0">
              <a:solidFill>
                <a:srgbClr val="000000"/>
              </a:solidFill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★"/>
            </a:pPr>
            <a:r>
              <a:rPr lang="ru" sz="1400" b="1" i="1" dirty="0">
                <a:solidFill>
                  <a:srgbClr val="000000"/>
                </a:solidFill>
                <a:highlight>
                  <a:srgbClr val="A4C2F4"/>
                </a:highlight>
              </a:rPr>
              <a:t>Движения художника при разбрызгивании не были случайными — он рисовал всем телом. Поллок оттачивал технику и рассчитывал, как краска польётся на холст, что впоследствии изучалось многими искусствоведами.</a:t>
            </a:r>
            <a:endParaRPr sz="1400" b="1" i="1" dirty="0">
              <a:solidFill>
                <a:srgbClr val="000000"/>
              </a:solidFill>
              <a:highlight>
                <a:srgbClr val="A4C2F4"/>
              </a:highlight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424"/>
              </a:buClr>
              <a:buSzPts val="1600"/>
              <a:buChar char="★"/>
            </a:pPr>
            <a:r>
              <a:rPr lang="ru" sz="1400" b="1" i="1" dirty="0">
                <a:solidFill>
                  <a:srgbClr val="000000"/>
                </a:solidFill>
              </a:rPr>
              <a:t>Умер в 44 года, потому что сел за руль в нетрезвом состоянии. Его любовница утверждает, что это был суицид</a:t>
            </a:r>
            <a:r>
              <a:rPr lang="ru" sz="1600" b="1" i="1" dirty="0">
                <a:solidFill>
                  <a:srgbClr val="000000"/>
                </a:solidFill>
              </a:rPr>
              <a:t>.</a:t>
            </a:r>
            <a:endParaRPr sz="1600" b="1" i="1" dirty="0">
              <a:solidFill>
                <a:srgbClr val="242424"/>
              </a:solidFill>
              <a:highlight>
                <a:srgbClr val="A4C2F4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b="1" dirty="0">
              <a:solidFill>
                <a:srgbClr val="000000"/>
              </a:solidFill>
            </a:endParaRPr>
          </a:p>
        </p:txBody>
      </p:sp>
      <p:sp>
        <p:nvSpPr>
          <p:cNvPr id="262" name="Google Shape;262;p35"/>
          <p:cNvSpPr txBox="1"/>
          <p:nvPr/>
        </p:nvSpPr>
        <p:spPr>
          <a:xfrm>
            <a:off x="258750" y="3864075"/>
            <a:ext cx="3791400" cy="8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 b="1" i="1" dirty="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Джексон Поллок</a:t>
            </a:r>
            <a:endParaRPr sz="3200" b="1" i="1" dirty="0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 b="1" i="1" dirty="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( 1912-1956 гг.)</a:t>
            </a:r>
            <a:endParaRPr sz="1600" b="1" i="1" dirty="0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sz="2400" b="1" i="1" u="sng" dirty="0">
              <a:solidFill>
                <a:srgbClr val="E0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3" name="Google Shape;263;p35"/>
          <p:cNvSpPr txBox="1"/>
          <p:nvPr/>
        </p:nvSpPr>
        <p:spPr>
          <a:xfrm>
            <a:off x="7340225" y="4720575"/>
            <a:ext cx="15903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i="1">
                <a:latin typeface="Lato"/>
                <a:ea typeface="Lato"/>
                <a:cs typeface="Lato"/>
                <a:sym typeface="Lato"/>
              </a:rPr>
              <a:t>Ульяна Куксюк</a:t>
            </a:r>
            <a:endParaRPr sz="1200" i="1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64" name="Google Shape;26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9963" y="304800"/>
            <a:ext cx="3428974" cy="355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6"/>
          <p:cNvSpPr/>
          <p:nvPr/>
        </p:nvSpPr>
        <p:spPr>
          <a:xfrm>
            <a:off x="4348325" y="347475"/>
            <a:ext cx="4582200" cy="4796100"/>
          </a:xfrm>
          <a:prstGeom prst="rect">
            <a:avLst/>
          </a:prstGeom>
          <a:solidFill>
            <a:srgbClr val="9FC5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36"/>
          <p:cNvSpPr txBox="1">
            <a:spLocks noGrp="1"/>
          </p:cNvSpPr>
          <p:nvPr>
            <p:ph type="body" idx="2"/>
          </p:nvPr>
        </p:nvSpPr>
        <p:spPr>
          <a:xfrm>
            <a:off x="4428850" y="347475"/>
            <a:ext cx="4501800" cy="44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 b="1" i="1">
                <a:solidFill>
                  <a:srgbClr val="CC0000"/>
                </a:solidFill>
              </a:rPr>
              <a:t>  </a:t>
            </a:r>
            <a:endParaRPr sz="3000" b="1" i="1">
              <a:solidFill>
                <a:srgbClr val="CC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1" i="1">
              <a:solidFill>
                <a:srgbClr val="CC0000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 b="1" i="1">
                <a:solidFill>
                  <a:srgbClr val="CC0000"/>
                </a:solidFill>
              </a:rPr>
              <a:t>“Номер 5” </a:t>
            </a:r>
            <a:endParaRPr sz="3000" b="1" i="1">
              <a:solidFill>
                <a:srgbClr val="CC0000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b="1" i="1">
                <a:solidFill>
                  <a:srgbClr val="CC0000"/>
                </a:solidFill>
              </a:rPr>
              <a:t>(1948 г.)                        </a:t>
            </a:r>
            <a:endParaRPr b="1" i="1">
              <a:solidFill>
                <a:srgbClr val="CC0000"/>
              </a:solidFill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600"/>
              <a:buChar char="★"/>
            </a:pPr>
            <a:r>
              <a:rPr lang="ru" sz="1600" b="1" i="1">
                <a:solidFill>
                  <a:srgbClr val="000000"/>
                </a:solidFill>
              </a:rPr>
              <a:t>Самая дорогая картина Джексона Поллока, проданная за 140 миллионов долларов США. До 2011 года являлась самой дорогой картиной в мире.</a:t>
            </a:r>
            <a:endParaRPr sz="1600" b="1" i="1">
              <a:solidFill>
                <a:srgbClr val="000000"/>
              </a:solidFill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★"/>
            </a:pPr>
            <a:r>
              <a:rPr lang="ru" sz="1600" b="1" i="1">
                <a:solidFill>
                  <a:srgbClr val="000000"/>
                </a:solidFill>
              </a:rPr>
              <a:t>Он не подписывал некоторые свои картины и назвал их номерами, чтобы </a:t>
            </a:r>
            <a:r>
              <a:rPr lang="ru" sz="1600" b="1" i="1">
                <a:solidFill>
                  <a:srgbClr val="242424"/>
                </a:solidFill>
                <a:highlight>
                  <a:srgbClr val="A4C2F4"/>
                </a:highlight>
              </a:rPr>
              <a:t>люди воспринимали его полотна с ясной головой, не имея предустановленных идей.</a:t>
            </a:r>
            <a:endParaRPr sz="1600" b="1" i="1">
              <a:solidFill>
                <a:srgbClr val="000000"/>
              </a:solidFill>
              <a:highlight>
                <a:srgbClr val="A4C2F4"/>
              </a:highlight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★"/>
            </a:pPr>
            <a:r>
              <a:rPr lang="ru" sz="1600" b="1" i="1">
                <a:solidFill>
                  <a:srgbClr val="242424"/>
                </a:solidFill>
                <a:highlight>
                  <a:srgbClr val="A4C2F4"/>
                </a:highlight>
              </a:rPr>
              <a:t>Джексон сомневался в «капельной технике» и не мог даже для себя ответить на вопрос, не является ли его творчество шарлатанством.</a:t>
            </a:r>
            <a:endParaRPr sz="1600" b="1" i="1">
              <a:solidFill>
                <a:srgbClr val="000000"/>
              </a:solidFill>
              <a:highlight>
                <a:srgbClr val="A4C2F4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400" b="1" i="1">
              <a:solidFill>
                <a:srgbClr val="000000"/>
              </a:solidFill>
            </a:endParaRPr>
          </a:p>
        </p:txBody>
      </p:sp>
      <p:sp>
        <p:nvSpPr>
          <p:cNvPr id="271" name="Google Shape;271;p36"/>
          <p:cNvSpPr txBox="1"/>
          <p:nvPr/>
        </p:nvSpPr>
        <p:spPr>
          <a:xfrm>
            <a:off x="7243025" y="4819800"/>
            <a:ext cx="15903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i="1">
                <a:latin typeface="Lato"/>
                <a:ea typeface="Lato"/>
                <a:cs typeface="Lato"/>
                <a:sym typeface="Lato"/>
              </a:rPr>
              <a:t>Ульяна Куксюк </a:t>
            </a:r>
            <a:endParaRPr sz="1200" i="1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72" name="Google Shape;27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7325" y="1115100"/>
            <a:ext cx="4043526" cy="2526625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36"/>
          <p:cNvSpPr txBox="1"/>
          <p:nvPr/>
        </p:nvSpPr>
        <p:spPr>
          <a:xfrm>
            <a:off x="147325" y="4086200"/>
            <a:ext cx="3586500" cy="4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1800" b="1" i="1">
                <a:latin typeface="Lato"/>
                <a:ea typeface="Lato"/>
                <a:cs typeface="Lato"/>
                <a:sym typeface="Lato"/>
              </a:rPr>
              <a:t>Узнать больше: 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4" name="Google Shape;274;p36"/>
          <p:cNvSpPr txBox="1"/>
          <p:nvPr/>
        </p:nvSpPr>
        <p:spPr>
          <a:xfrm>
            <a:off x="333075" y="4377900"/>
            <a:ext cx="37434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Lato"/>
                <a:ea typeface="Lato"/>
                <a:cs typeface="Lato"/>
                <a:sym typeface="Lato"/>
              </a:rPr>
              <a:t>https://kulturologia.ru/blogs/050216/28322/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7"/>
          <p:cNvSpPr/>
          <p:nvPr/>
        </p:nvSpPr>
        <p:spPr>
          <a:xfrm>
            <a:off x="4390050" y="347475"/>
            <a:ext cx="4540500" cy="4796100"/>
          </a:xfrm>
          <a:prstGeom prst="rect">
            <a:avLst/>
          </a:prstGeom>
          <a:solidFill>
            <a:srgbClr val="9FC5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37"/>
          <p:cNvSpPr txBox="1">
            <a:spLocks noGrp="1"/>
          </p:cNvSpPr>
          <p:nvPr>
            <p:ph type="body" idx="2"/>
          </p:nvPr>
        </p:nvSpPr>
        <p:spPr>
          <a:xfrm>
            <a:off x="4484650" y="1456425"/>
            <a:ext cx="4391100" cy="25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 b="1" i="1">
                <a:solidFill>
                  <a:srgbClr val="CC0000"/>
                </a:solidFill>
              </a:rPr>
              <a:t>“Единственное оправдание быть человеком - это быть художником”</a:t>
            </a:r>
            <a:endParaRPr sz="3000" b="1" i="1">
              <a:solidFill>
                <a:srgbClr val="CC0000"/>
              </a:solidFill>
            </a:endParaRPr>
          </a:p>
          <a:p>
            <a:pPr marL="0" lvl="0" indent="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ru" sz="3400" b="1" i="1">
                <a:solidFill>
                  <a:srgbClr val="000000"/>
                </a:solidFill>
              </a:rPr>
              <a:t>Джексон Поллок</a:t>
            </a:r>
            <a:endParaRPr sz="3400" b="1" i="1">
              <a:solidFill>
                <a:srgbClr val="CC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400" b="1" i="1">
              <a:solidFill>
                <a:srgbClr val="000000"/>
              </a:solidFill>
            </a:endParaRPr>
          </a:p>
        </p:txBody>
      </p:sp>
      <p:sp>
        <p:nvSpPr>
          <p:cNvPr id="281" name="Google Shape;281;p37"/>
          <p:cNvSpPr txBox="1"/>
          <p:nvPr/>
        </p:nvSpPr>
        <p:spPr>
          <a:xfrm>
            <a:off x="7340225" y="4733100"/>
            <a:ext cx="15903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i="1">
                <a:latin typeface="Lato"/>
                <a:ea typeface="Lato"/>
                <a:cs typeface="Lato"/>
                <a:sym typeface="Lato"/>
              </a:rPr>
              <a:t>Ульяна Куксюк</a:t>
            </a:r>
            <a:endParaRPr sz="1200" i="1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82" name="Google Shape;28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275" y="882025"/>
            <a:ext cx="4085251" cy="30639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8"/>
          <p:cNvSpPr/>
          <p:nvPr/>
        </p:nvSpPr>
        <p:spPr>
          <a:xfrm>
            <a:off x="4204025" y="347475"/>
            <a:ext cx="4726500" cy="4796100"/>
          </a:xfrm>
          <a:prstGeom prst="rect">
            <a:avLst/>
          </a:prstGeom>
          <a:solidFill>
            <a:srgbClr val="9FC5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38"/>
          <p:cNvSpPr txBox="1">
            <a:spLocks noGrp="1"/>
          </p:cNvSpPr>
          <p:nvPr>
            <p:ph type="body" idx="2"/>
          </p:nvPr>
        </p:nvSpPr>
        <p:spPr>
          <a:xfrm>
            <a:off x="4204025" y="964950"/>
            <a:ext cx="47265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" sz="2400" b="1" i="1" dirty="0">
              <a:solidFill>
                <a:srgbClr val="CC0000"/>
              </a:solidFill>
            </a:endParaRP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 i="1" dirty="0">
                <a:solidFill>
                  <a:srgbClr val="CC0000"/>
                </a:solidFill>
              </a:rPr>
              <a:t>Экспрессионизм</a:t>
            </a:r>
            <a:endParaRPr b="1" i="1" dirty="0">
              <a:solidFill>
                <a:srgbClr val="CC0000"/>
              </a:solidFill>
            </a:endParaRP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i="1" dirty="0">
              <a:solidFill>
                <a:srgbClr val="CC0000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★"/>
            </a:pPr>
            <a:r>
              <a:rPr lang="ru" b="1" i="1" dirty="0">
                <a:solidFill>
                  <a:srgbClr val="000000"/>
                </a:solidFill>
              </a:rPr>
              <a:t>Норвежский живописец и график,один из первых представителей экспрессионизма,самым узнаваемым образом которого стала картина ‘Крик’.</a:t>
            </a:r>
            <a:endParaRPr b="1" i="1" dirty="0"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★"/>
            </a:pPr>
            <a:r>
              <a:rPr lang="ru" b="1" i="1" dirty="0">
                <a:solidFill>
                  <a:srgbClr val="000000"/>
                </a:solidFill>
              </a:rPr>
              <a:t>Его творчество охвачено мотивами смерти,одиночества,но при этом и жаждой жизни.</a:t>
            </a:r>
            <a:endParaRPr b="1" i="1" dirty="0"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★"/>
            </a:pPr>
            <a:r>
              <a:rPr lang="ru" b="1" i="1" dirty="0">
                <a:solidFill>
                  <a:srgbClr val="000000"/>
                </a:solidFill>
              </a:rPr>
              <a:t>Из-за ранней смерти сестры,его первоначальные рисунки отчасти были связаны с образами сестры и матери.</a:t>
            </a:r>
            <a:endParaRPr b="1" i="1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b="1" dirty="0">
              <a:solidFill>
                <a:srgbClr val="000000"/>
              </a:solidFill>
            </a:endParaRPr>
          </a:p>
        </p:txBody>
      </p:sp>
      <p:sp>
        <p:nvSpPr>
          <p:cNvPr id="289" name="Google Shape;289;p38"/>
          <p:cNvSpPr txBox="1"/>
          <p:nvPr/>
        </p:nvSpPr>
        <p:spPr>
          <a:xfrm>
            <a:off x="38550" y="3994650"/>
            <a:ext cx="4231800" cy="10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250">
                <a:solidFill>
                  <a:srgbClr val="CC0000"/>
                </a:solidFill>
                <a:highlight>
                  <a:srgbClr val="FFFFFF"/>
                </a:highlight>
              </a:rPr>
              <a:t>Эдвард Мунк</a:t>
            </a:r>
            <a:endParaRPr sz="3600" b="1" i="1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 i="1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1863г-1944г</a:t>
            </a:r>
            <a:endParaRPr sz="1800" b="1" i="1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sz="2400" b="1" i="1" u="sng">
              <a:solidFill>
                <a:srgbClr val="E0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0" name="Google Shape;290;p38"/>
          <p:cNvSpPr txBox="1"/>
          <p:nvPr/>
        </p:nvSpPr>
        <p:spPr>
          <a:xfrm>
            <a:off x="7206125" y="4660050"/>
            <a:ext cx="15903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i="1">
                <a:latin typeface="Lato"/>
                <a:ea typeface="Lato"/>
                <a:cs typeface="Lato"/>
                <a:sym typeface="Lato"/>
              </a:rPr>
              <a:t>Полина Дрижинская</a:t>
            </a:r>
            <a:endParaRPr sz="1200" i="1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91" name="Google Shape;29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7850" y="120550"/>
            <a:ext cx="2873200" cy="3830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9"/>
          <p:cNvSpPr/>
          <p:nvPr/>
        </p:nvSpPr>
        <p:spPr>
          <a:xfrm>
            <a:off x="4204025" y="347475"/>
            <a:ext cx="4726500" cy="4796100"/>
          </a:xfrm>
          <a:prstGeom prst="rect">
            <a:avLst/>
          </a:prstGeom>
          <a:solidFill>
            <a:srgbClr val="9FC5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39"/>
          <p:cNvSpPr txBox="1">
            <a:spLocks noGrp="1"/>
          </p:cNvSpPr>
          <p:nvPr>
            <p:ph type="body" idx="2"/>
          </p:nvPr>
        </p:nvSpPr>
        <p:spPr>
          <a:xfrm>
            <a:off x="4204025" y="1025475"/>
            <a:ext cx="47265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" sz="2400" b="1" i="1" dirty="0">
              <a:solidFill>
                <a:srgbClr val="CC0000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 i="1" dirty="0">
                <a:solidFill>
                  <a:srgbClr val="CC0000"/>
                </a:solidFill>
              </a:rPr>
              <a:t>“КРИК”</a:t>
            </a:r>
            <a:endParaRPr sz="2400" b="1" i="1" dirty="0">
              <a:solidFill>
                <a:srgbClr val="CC0000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 i="1" dirty="0">
                <a:solidFill>
                  <a:srgbClr val="CC0000"/>
                </a:solidFill>
              </a:rPr>
              <a:t>(1893 г.)</a:t>
            </a:r>
            <a:endParaRPr b="1" i="1" dirty="0">
              <a:solidFill>
                <a:srgbClr val="CC0000"/>
              </a:solidFill>
            </a:endParaRP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i="1" dirty="0">
              <a:solidFill>
                <a:srgbClr val="CC0000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★"/>
            </a:pPr>
            <a:r>
              <a:rPr lang="ru" b="1" i="1" dirty="0">
                <a:solidFill>
                  <a:srgbClr val="000000"/>
                </a:solidFill>
              </a:rPr>
              <a:t>Картина “Крик” является самой известной работой Мунка</a:t>
            </a:r>
            <a:endParaRPr b="1" i="1" dirty="0"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★"/>
            </a:pPr>
            <a:r>
              <a:rPr lang="ru" b="1" i="1" dirty="0">
                <a:solidFill>
                  <a:srgbClr val="000000"/>
                </a:solidFill>
              </a:rPr>
              <a:t>Существует четыре ее экземпляра, написанных между 1893 и 1910 гг.</a:t>
            </a:r>
            <a:endParaRPr b="1" i="1" dirty="0"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★"/>
            </a:pPr>
            <a:r>
              <a:rPr lang="ru" b="1" i="1" dirty="0">
                <a:solidFill>
                  <a:srgbClr val="000000"/>
                </a:solidFill>
              </a:rPr>
              <a:t>Картины Эдварда Мунка неоднократно становились мишенями для злоумышленников. Так в 1994 г.  из Национальной галереи была похищена картина “Крик”,но спустя несколько месяцев  была найдена</a:t>
            </a:r>
            <a:endParaRPr b="1" i="1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b="1" dirty="0">
              <a:solidFill>
                <a:srgbClr val="000000"/>
              </a:solidFill>
            </a:endParaRPr>
          </a:p>
        </p:txBody>
      </p:sp>
      <p:sp>
        <p:nvSpPr>
          <p:cNvPr id="298" name="Google Shape;298;p39"/>
          <p:cNvSpPr txBox="1"/>
          <p:nvPr/>
        </p:nvSpPr>
        <p:spPr>
          <a:xfrm>
            <a:off x="38550" y="3994650"/>
            <a:ext cx="4231800" cy="10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i="1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sz="2400" b="1" i="1" u="sng">
              <a:solidFill>
                <a:srgbClr val="E0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99" name="Google Shape;299;p39"/>
          <p:cNvSpPr txBox="1"/>
          <p:nvPr/>
        </p:nvSpPr>
        <p:spPr>
          <a:xfrm>
            <a:off x="7206125" y="4660050"/>
            <a:ext cx="15903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i="1">
                <a:latin typeface="Lato"/>
                <a:ea typeface="Lato"/>
                <a:cs typeface="Lato"/>
                <a:sym typeface="Lato"/>
              </a:rPr>
              <a:t>Полина Дрижинская</a:t>
            </a:r>
            <a:endParaRPr sz="1200" i="1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00" name="Google Shape;30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597091" cy="4796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0"/>
          <p:cNvSpPr/>
          <p:nvPr/>
        </p:nvSpPr>
        <p:spPr>
          <a:xfrm>
            <a:off x="4204025" y="347475"/>
            <a:ext cx="4726500" cy="4796100"/>
          </a:xfrm>
          <a:prstGeom prst="rect">
            <a:avLst/>
          </a:prstGeom>
          <a:solidFill>
            <a:srgbClr val="9FC5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40"/>
          <p:cNvSpPr txBox="1">
            <a:spLocks noGrp="1"/>
          </p:cNvSpPr>
          <p:nvPr>
            <p:ph type="body" idx="2"/>
          </p:nvPr>
        </p:nvSpPr>
        <p:spPr>
          <a:xfrm>
            <a:off x="4204025" y="1025475"/>
            <a:ext cx="47265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 i="1">
                <a:solidFill>
                  <a:srgbClr val="CC0000"/>
                </a:solidFill>
              </a:rPr>
              <a:t>“Камера никого не будет конкурировать с кистью и палитрой. До тех пор как фотография не будет принята в рай или ад.”</a:t>
            </a:r>
            <a:endParaRPr sz="2400" b="1" i="1">
              <a:solidFill>
                <a:srgbClr val="CC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i="1">
              <a:solidFill>
                <a:srgbClr val="000000"/>
              </a:solidFill>
            </a:endParaRPr>
          </a:p>
          <a:p>
            <a:pPr marL="0" lvl="0" indent="0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ru" b="1">
                <a:solidFill>
                  <a:srgbClr val="000000"/>
                </a:solidFill>
              </a:rPr>
              <a:t>Эдвард Мунк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307" name="Google Shape;307;p40"/>
          <p:cNvSpPr txBox="1"/>
          <p:nvPr/>
        </p:nvSpPr>
        <p:spPr>
          <a:xfrm>
            <a:off x="38550" y="3994650"/>
            <a:ext cx="4231800" cy="10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i="1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sz="2400" b="1" i="1" u="sng">
              <a:solidFill>
                <a:srgbClr val="E0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8" name="Google Shape;308;p40"/>
          <p:cNvSpPr txBox="1"/>
          <p:nvPr/>
        </p:nvSpPr>
        <p:spPr>
          <a:xfrm>
            <a:off x="7206125" y="4660050"/>
            <a:ext cx="15903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i="1">
                <a:latin typeface="Lato"/>
                <a:ea typeface="Lato"/>
                <a:cs typeface="Lato"/>
                <a:sym typeface="Lato"/>
              </a:rPr>
              <a:t>Полина Дрижинская</a:t>
            </a:r>
            <a:endParaRPr sz="1200" i="1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09" name="Google Shape;30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9050" y="184250"/>
            <a:ext cx="3012295" cy="4918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41"/>
          <p:cNvSpPr txBox="1"/>
          <p:nvPr/>
        </p:nvSpPr>
        <p:spPr>
          <a:xfrm>
            <a:off x="572025" y="4361975"/>
            <a:ext cx="3144600" cy="8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Клод Моне</a:t>
            </a:r>
            <a:endParaRPr sz="2400" b="1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1840-1926 гг.</a:t>
            </a:r>
            <a:endParaRPr sz="1800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15" name="Google Shape;315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2425" y="162175"/>
            <a:ext cx="2583798" cy="4199799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p41"/>
          <p:cNvSpPr/>
          <p:nvPr/>
        </p:nvSpPr>
        <p:spPr>
          <a:xfrm>
            <a:off x="4348325" y="347475"/>
            <a:ext cx="4582200" cy="4796100"/>
          </a:xfrm>
          <a:prstGeom prst="rect">
            <a:avLst/>
          </a:prstGeom>
          <a:solidFill>
            <a:srgbClr val="9FC5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★"/>
            </a:pPr>
            <a:r>
              <a:rPr lang="ru" sz="1500">
                <a:solidFill>
                  <a:srgbClr val="333333"/>
                </a:solidFill>
              </a:rPr>
              <a:t>Само название жанра «импрессионизм» происходит от названия одной из картин Моне — «Впечатление» (impression).</a:t>
            </a:r>
            <a:endParaRPr sz="1500">
              <a:solidFill>
                <a:srgbClr val="33333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333333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500"/>
              <a:buChar char="★"/>
            </a:pPr>
            <a:r>
              <a:rPr lang="ru" sz="1500">
                <a:solidFill>
                  <a:srgbClr val="333333"/>
                </a:solidFill>
              </a:rPr>
              <a:t>На жизнь Клода Моне оказал влияние счастливый случай — он выиграл в лотерею довольно крупную сумму денег. Сразу после этого он решил оставить работу и целиком посвятить себя живописи.</a:t>
            </a:r>
            <a:endParaRPr sz="1500">
              <a:solidFill>
                <a:srgbClr val="33333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333333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500"/>
              <a:buChar char="★"/>
            </a:pPr>
            <a:r>
              <a:rPr lang="ru" sz="1500">
                <a:solidFill>
                  <a:srgbClr val="333333"/>
                </a:solidFill>
              </a:rPr>
              <a:t>Произведения Клода Моне входят в число самых дорогих в мире. В целом же он занимает третье место в списке самых «дорогих» живописцев всех времён.</a:t>
            </a:r>
            <a:endParaRPr sz="1500">
              <a:solidFill>
                <a:srgbClr val="333333"/>
              </a:solidFill>
            </a:endParaRPr>
          </a:p>
        </p:txBody>
      </p:sp>
      <p:sp>
        <p:nvSpPr>
          <p:cNvPr id="317" name="Google Shape;317;p41"/>
          <p:cNvSpPr txBox="1"/>
          <p:nvPr/>
        </p:nvSpPr>
        <p:spPr>
          <a:xfrm>
            <a:off x="4364175" y="347475"/>
            <a:ext cx="4566300" cy="59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latin typeface="Oswald"/>
                <a:ea typeface="Oswald"/>
                <a:cs typeface="Oswald"/>
                <a:sym typeface="Oswald"/>
              </a:rPr>
              <a:t>Импрессионизм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18" name="Google Shape;318;p41"/>
          <p:cNvSpPr txBox="1"/>
          <p:nvPr/>
        </p:nvSpPr>
        <p:spPr>
          <a:xfrm>
            <a:off x="6102650" y="4802550"/>
            <a:ext cx="2827800" cy="3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Oswald"/>
                <a:ea typeface="Oswald"/>
                <a:cs typeface="Oswald"/>
                <a:sym typeface="Oswald"/>
              </a:rPr>
              <a:t>Гнатенко Дарья 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/>
          <p:nvPr/>
        </p:nvSpPr>
        <p:spPr>
          <a:xfrm>
            <a:off x="4204025" y="347475"/>
            <a:ext cx="4726500" cy="4796100"/>
          </a:xfrm>
          <a:prstGeom prst="rect">
            <a:avLst/>
          </a:prstGeom>
          <a:solidFill>
            <a:srgbClr val="9FC5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5" descr="настя чемпион"/>
          <p:cNvSpPr txBox="1">
            <a:spLocks noGrp="1"/>
          </p:cNvSpPr>
          <p:nvPr>
            <p:ph type="body" idx="2"/>
          </p:nvPr>
        </p:nvSpPr>
        <p:spPr>
          <a:xfrm>
            <a:off x="4204025" y="893175"/>
            <a:ext cx="4726500" cy="392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 b="1" i="1">
                <a:solidFill>
                  <a:srgbClr val="CC0000"/>
                </a:solidFill>
              </a:rPr>
              <a:t>“Влюбленные”</a:t>
            </a:r>
            <a:endParaRPr sz="3600" b="1" i="1">
              <a:solidFill>
                <a:srgbClr val="CC0000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b="1" i="1">
                <a:solidFill>
                  <a:srgbClr val="CC0000"/>
                </a:solidFill>
              </a:rPr>
              <a:t>(1929 г.)</a:t>
            </a:r>
            <a:endParaRPr b="1" i="1">
              <a:solidFill>
                <a:srgbClr val="CC0000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★"/>
            </a:pPr>
            <a:r>
              <a:rPr lang="ru" b="1" i="1">
                <a:solidFill>
                  <a:srgbClr val="000000"/>
                </a:solidFill>
              </a:rPr>
              <a:t>на многих своих картинах изображал пейзажи родного Витебска и сюжеты местечковой жизни</a:t>
            </a:r>
            <a:endParaRPr b="1" i="1"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★"/>
            </a:pPr>
            <a:r>
              <a:rPr lang="ru" b="1" i="1">
                <a:solidFill>
                  <a:srgbClr val="000000"/>
                </a:solidFill>
              </a:rPr>
              <a:t>Белла стала не только женой, но и музой  художника</a:t>
            </a:r>
            <a:endParaRPr b="1" i="1"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★"/>
            </a:pPr>
            <a:r>
              <a:rPr lang="ru" b="1" i="1">
                <a:solidFill>
                  <a:srgbClr val="000000"/>
                </a:solidFill>
              </a:rPr>
              <a:t>люди на картинах Шагала  летают (“летать от любви”), а цвета - поют</a:t>
            </a:r>
            <a:endParaRPr b="1" i="1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ru" b="1" i="1">
                <a:solidFill>
                  <a:srgbClr val="000000"/>
                </a:solidFill>
              </a:rPr>
              <a:t>Узнать больше: </a:t>
            </a:r>
            <a:r>
              <a:rPr lang="ru" sz="14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https://planetabelarus.by/publications/pyat-znamenitykh-kartin-marka-shagala-o-vitebske/</a:t>
            </a:r>
            <a:endParaRPr sz="1400" b="1" i="1">
              <a:solidFill>
                <a:srgbClr val="000000"/>
              </a:solidFill>
            </a:endParaRPr>
          </a:p>
        </p:txBody>
      </p:sp>
      <p:pic>
        <p:nvPicPr>
          <p:cNvPr id="77" name="Google Shape;7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5200" y="152400"/>
            <a:ext cx="3243822" cy="4838701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5"/>
          <p:cNvSpPr txBox="1"/>
          <p:nvPr/>
        </p:nvSpPr>
        <p:spPr>
          <a:xfrm>
            <a:off x="7232975" y="4733100"/>
            <a:ext cx="15903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i="1">
                <a:latin typeface="Lato"/>
                <a:ea typeface="Lato"/>
                <a:cs typeface="Lato"/>
                <a:sym typeface="Lato"/>
              </a:rPr>
              <a:t>Дарья Косякова</a:t>
            </a:r>
            <a:endParaRPr sz="1200" i="1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2"/>
          <p:cNvSpPr/>
          <p:nvPr/>
        </p:nvSpPr>
        <p:spPr>
          <a:xfrm>
            <a:off x="4348325" y="347475"/>
            <a:ext cx="4582200" cy="4796100"/>
          </a:xfrm>
          <a:prstGeom prst="rect">
            <a:avLst/>
          </a:prstGeom>
          <a:solidFill>
            <a:srgbClr val="9FC5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Char char="★"/>
            </a:pPr>
            <a:r>
              <a:rPr lang="ru" sz="1500">
                <a:solidFill>
                  <a:srgbClr val="333333"/>
                </a:solidFill>
              </a:rPr>
              <a:t>Когда Клод Моне только начал писать свои знаменитые «Тополя», он узнал, что деревья, которые служили ему источником вдохновения, намереваются срубить. Тогда он, чтобы закончить картину, попросту выкупил участок земли с этими деревьями.</a:t>
            </a:r>
            <a:endParaRPr sz="1500">
              <a:solidFill>
                <a:srgbClr val="33333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333333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500"/>
              <a:buChar char="★"/>
            </a:pPr>
            <a:r>
              <a:rPr lang="ru" sz="1500">
                <a:solidFill>
                  <a:srgbClr val="333333"/>
                </a:solidFill>
              </a:rPr>
              <a:t>В детстве будущий художник ненавидел школу. Он предпочитал гулять в одиночестве, забираясь на скалы и гуляя вдоль реки, а не сидеть на уроках.</a:t>
            </a:r>
            <a:endParaRPr sz="1500">
              <a:solidFill>
                <a:srgbClr val="33333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333333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333333"/>
              </a:buClr>
              <a:buSzPts val="1500"/>
              <a:buChar char="★"/>
            </a:pPr>
            <a:r>
              <a:rPr lang="ru" sz="1500">
                <a:solidFill>
                  <a:srgbClr val="333333"/>
                </a:solidFill>
              </a:rPr>
              <a:t>Картины за авторством Моне есть в музеях разных стран мира, но больше всего их хранится в США, России и Великобритании.</a:t>
            </a:r>
            <a:endParaRPr sz="1500">
              <a:solidFill>
                <a:srgbClr val="33333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33333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i="1">
                <a:latin typeface="Lato"/>
                <a:ea typeface="Lato"/>
                <a:cs typeface="Lato"/>
                <a:sym typeface="Lato"/>
              </a:rPr>
              <a:t>Узнать больше</a:t>
            </a:r>
            <a:r>
              <a:rPr lang="ru" sz="1500">
                <a:latin typeface="Playfair Display"/>
                <a:ea typeface="Playfair Display"/>
                <a:cs typeface="Playfair Display"/>
                <a:sym typeface="Playfair Display"/>
              </a:rPr>
              <a:t>: </a:t>
            </a:r>
            <a:r>
              <a:rPr lang="ru" sz="1500">
                <a:solidFill>
                  <a:srgbClr val="CC0000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https://24smi.org/celebrity/4624-klod-mone.html</a:t>
            </a:r>
            <a:endParaRPr sz="1500">
              <a:solidFill>
                <a:srgbClr val="CC0000"/>
              </a:solidFill>
            </a:endParaRPr>
          </a:p>
        </p:txBody>
      </p:sp>
      <p:pic>
        <p:nvPicPr>
          <p:cNvPr id="324" name="Google Shape;324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0350" y="152400"/>
            <a:ext cx="4000796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42"/>
          <p:cNvSpPr txBox="1"/>
          <p:nvPr/>
        </p:nvSpPr>
        <p:spPr>
          <a:xfrm>
            <a:off x="6102650" y="4802550"/>
            <a:ext cx="2827800" cy="3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Oswald"/>
                <a:ea typeface="Oswald"/>
                <a:cs typeface="Oswald"/>
                <a:sym typeface="Oswald"/>
              </a:rPr>
              <a:t>Гнатенко Дарья 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3"/>
          <p:cNvSpPr/>
          <p:nvPr/>
        </p:nvSpPr>
        <p:spPr>
          <a:xfrm>
            <a:off x="4336325" y="347400"/>
            <a:ext cx="4582200" cy="4796100"/>
          </a:xfrm>
          <a:prstGeom prst="rect">
            <a:avLst/>
          </a:prstGeom>
          <a:solidFill>
            <a:srgbClr val="9FC5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>
                <a:solidFill>
                  <a:srgbClr val="333333"/>
                </a:solidFill>
                <a:latin typeface="Caveat"/>
                <a:ea typeface="Caveat"/>
                <a:cs typeface="Caveat"/>
                <a:sym typeface="Caveat"/>
              </a:rPr>
              <a:t>„Я пытался сделать невозможное — нарисовать сам свет.“</a:t>
            </a:r>
            <a:endParaRPr sz="3600">
              <a:solidFill>
                <a:srgbClr val="333333"/>
              </a:solidFill>
              <a:latin typeface="Caveat"/>
              <a:ea typeface="Caveat"/>
              <a:cs typeface="Caveat"/>
              <a:sym typeface="Cave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latin typeface="Caveat"/>
                <a:ea typeface="Caveat"/>
                <a:cs typeface="Caveat"/>
                <a:sym typeface="Caveat"/>
              </a:rPr>
              <a:t>Клод Моне</a:t>
            </a:r>
            <a:endParaRPr sz="3000"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331" name="Google Shape;331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3975" y="152400"/>
            <a:ext cx="2929779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43"/>
          <p:cNvSpPr txBox="1"/>
          <p:nvPr/>
        </p:nvSpPr>
        <p:spPr>
          <a:xfrm>
            <a:off x="6102650" y="4802550"/>
            <a:ext cx="2827800" cy="34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Oswald"/>
                <a:ea typeface="Oswald"/>
                <a:cs typeface="Oswald"/>
                <a:sym typeface="Oswald"/>
              </a:rPr>
              <a:t>Гнатенко Дарья 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4"/>
          <p:cNvSpPr/>
          <p:nvPr/>
        </p:nvSpPr>
        <p:spPr>
          <a:xfrm>
            <a:off x="4288475" y="232325"/>
            <a:ext cx="4726500" cy="4796100"/>
          </a:xfrm>
          <a:prstGeom prst="rect">
            <a:avLst/>
          </a:prstGeom>
          <a:solidFill>
            <a:srgbClr val="9FC5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44"/>
          <p:cNvSpPr txBox="1">
            <a:spLocks noGrp="1"/>
          </p:cNvSpPr>
          <p:nvPr>
            <p:ph type="body" idx="2"/>
          </p:nvPr>
        </p:nvSpPr>
        <p:spPr>
          <a:xfrm>
            <a:off x="4288475" y="594725"/>
            <a:ext cx="4726500" cy="407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914400" lvl="0" indent="0" algn="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Модернизм</a:t>
            </a:r>
            <a:endParaRPr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★"/>
            </a:pPr>
            <a:r>
              <a:rPr lang="ru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Джорджия О'Кифф — первая американская модернистка и ключевая фигура в искусстве ХХ века, одна из первых художниц, получивших всемирную известность еще при жизни.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★"/>
            </a:pPr>
            <a:r>
              <a:rPr lang="ru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Она  была пионером движения художниц-феминисток 1970-х годов.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★"/>
            </a:pPr>
            <a:r>
              <a:rPr lang="ru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Со своим будущим супругом — фотографом и знатоком искусства Альфредом Стиглицем, который был старше её на 23 года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★"/>
            </a:pPr>
            <a:r>
              <a:rPr lang="ru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На протяжении всей своей жизни О'Кифф пыталась освободиться от гендерных стереотипов и ярлыков. Во времена жесткого социального давления она все делала по-своему, не примыкая к течениям и не загоняя себя в рамки условностей. 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44"/>
          <p:cNvSpPr txBox="1"/>
          <p:nvPr/>
        </p:nvSpPr>
        <p:spPr>
          <a:xfrm>
            <a:off x="84350" y="4000000"/>
            <a:ext cx="3791400" cy="8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 i="1">
                <a:solidFill>
                  <a:srgbClr val="FF0000"/>
                </a:solidFill>
              </a:rPr>
              <a:t>О’Кифф Джорджия</a:t>
            </a:r>
            <a:endParaRPr sz="2400">
              <a:solidFill>
                <a:srgbClr val="FF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 i="1">
                <a:solidFill>
                  <a:srgbClr val="FF0000"/>
                </a:solidFill>
              </a:rPr>
              <a:t>1887-1986 гг.</a:t>
            </a:r>
            <a:endParaRPr sz="2400" b="1" i="1">
              <a:solidFill>
                <a:srgbClr val="FF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i="1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sz="2400" b="1" i="1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40" name="Google Shape;340;p44"/>
          <p:cNvSpPr txBox="1"/>
          <p:nvPr/>
        </p:nvSpPr>
        <p:spPr>
          <a:xfrm>
            <a:off x="7340225" y="4683075"/>
            <a:ext cx="15903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i="1">
                <a:latin typeface="Lato"/>
                <a:ea typeface="Lato"/>
                <a:cs typeface="Lato"/>
                <a:sym typeface="Lato"/>
              </a:rPr>
              <a:t>Шкред Диана</a:t>
            </a:r>
            <a:endParaRPr sz="1200" i="1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41" name="Google Shape;341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0500" y="129700"/>
            <a:ext cx="2519125" cy="387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45"/>
          <p:cNvSpPr/>
          <p:nvPr/>
        </p:nvSpPr>
        <p:spPr>
          <a:xfrm>
            <a:off x="4250300" y="395850"/>
            <a:ext cx="4726500" cy="5100900"/>
          </a:xfrm>
          <a:prstGeom prst="rect">
            <a:avLst/>
          </a:prstGeom>
          <a:solidFill>
            <a:srgbClr val="9FC5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45" descr="настя чемпион"/>
          <p:cNvSpPr txBox="1">
            <a:spLocks noGrp="1"/>
          </p:cNvSpPr>
          <p:nvPr>
            <p:ph type="body" idx="2"/>
          </p:nvPr>
        </p:nvSpPr>
        <p:spPr>
          <a:xfrm>
            <a:off x="4250300" y="357450"/>
            <a:ext cx="4726500" cy="388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i="1">
              <a:solidFill>
                <a:srgbClr val="CC0000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★"/>
            </a:pPr>
            <a:r>
              <a:rPr lang="ru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«Отличительным знаком» Джорджии О’Киф стали огромные цветы, которые она писала на протяжении всей жизни.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★"/>
            </a:pPr>
            <a:r>
              <a:rPr lang="ru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О’Кифф работала в любую погоду. Во время ливней она устанавливала палатки из брезента и рисовала в перчатках, когда становилось слишком холодно.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★"/>
            </a:pPr>
            <a:r>
              <a:rPr lang="ru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В 1970-х О’Кифф начала терять зрение, стала работать с керамикой, написала автобиографическую книгу</a:t>
            </a: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ru" b="1" i="1">
                <a:solidFill>
                  <a:srgbClr val="000000"/>
                </a:solidFill>
              </a:rPr>
              <a:t>Узнать больше: </a:t>
            </a:r>
            <a:r>
              <a:rPr lang="ru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https://losko.ru/georgia-o-keeffe/</a:t>
            </a:r>
            <a:endParaRPr sz="1400" b="1" i="1">
              <a:solidFill>
                <a:srgbClr val="000000"/>
              </a:solidFill>
            </a:endParaRPr>
          </a:p>
        </p:txBody>
      </p:sp>
      <p:sp>
        <p:nvSpPr>
          <p:cNvPr id="348" name="Google Shape;348;p45"/>
          <p:cNvSpPr txBox="1"/>
          <p:nvPr/>
        </p:nvSpPr>
        <p:spPr>
          <a:xfrm>
            <a:off x="7232975" y="5008025"/>
            <a:ext cx="1590300" cy="4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i="1">
                <a:latin typeface="Lato"/>
                <a:ea typeface="Lato"/>
                <a:cs typeface="Lato"/>
                <a:sym typeface="Lato"/>
              </a:rPr>
              <a:t>Диана Шкред</a:t>
            </a:r>
            <a:endParaRPr sz="1200" i="1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49" name="Google Shape;349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6575" y="251975"/>
            <a:ext cx="3194899" cy="3991974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45"/>
          <p:cNvSpPr txBox="1"/>
          <p:nvPr/>
        </p:nvSpPr>
        <p:spPr>
          <a:xfrm>
            <a:off x="652550" y="4337425"/>
            <a:ext cx="27036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highlight>
                  <a:srgbClr val="FFFFFF"/>
                </a:highlight>
              </a:rPr>
              <a:t>Дурман/Белый цветок № 1, 1932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46"/>
          <p:cNvSpPr/>
          <p:nvPr/>
        </p:nvSpPr>
        <p:spPr>
          <a:xfrm>
            <a:off x="4204025" y="347475"/>
            <a:ext cx="4726500" cy="4796100"/>
          </a:xfrm>
          <a:prstGeom prst="rect">
            <a:avLst/>
          </a:prstGeom>
          <a:solidFill>
            <a:srgbClr val="9FC5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46"/>
          <p:cNvSpPr txBox="1">
            <a:spLocks noGrp="1"/>
          </p:cNvSpPr>
          <p:nvPr>
            <p:ph type="body" idx="2"/>
          </p:nvPr>
        </p:nvSpPr>
        <p:spPr>
          <a:xfrm>
            <a:off x="4484650" y="1456425"/>
            <a:ext cx="4391100" cy="25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b="1" i="1">
                <a:solidFill>
                  <a:srgbClr val="CC0000"/>
                </a:solidFill>
              </a:rPr>
              <a:t>“На самом деле никто не видит цветка — он такой маленький. У нас нет времени. А ведь созерцание требует времени. Времени требует и дружба</a:t>
            </a:r>
            <a:r>
              <a:rPr lang="ru" sz="2400" b="1" i="1">
                <a:solidFill>
                  <a:srgbClr val="CC0000"/>
                </a:solidFill>
              </a:rPr>
              <a:t>”</a:t>
            </a:r>
            <a:endParaRPr b="1" i="1">
              <a:solidFill>
                <a:srgbClr val="CC0000"/>
              </a:solidFill>
            </a:endParaRPr>
          </a:p>
          <a:p>
            <a:pPr marL="0" lvl="0" indent="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ru" b="1" i="1">
                <a:solidFill>
                  <a:srgbClr val="000000"/>
                </a:solidFill>
              </a:rPr>
              <a:t>О’Кифф Джорджия</a:t>
            </a:r>
            <a:r>
              <a:rPr lang="ru" sz="3400" b="1" i="1">
                <a:solidFill>
                  <a:srgbClr val="000000"/>
                </a:solidFill>
              </a:rPr>
              <a:t> </a:t>
            </a:r>
            <a:endParaRPr sz="3400" b="1" i="1">
              <a:solidFill>
                <a:srgbClr val="CC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400" b="1" i="1">
              <a:solidFill>
                <a:srgbClr val="000000"/>
              </a:solidFill>
            </a:endParaRPr>
          </a:p>
        </p:txBody>
      </p:sp>
      <p:sp>
        <p:nvSpPr>
          <p:cNvPr id="357" name="Google Shape;357;p46"/>
          <p:cNvSpPr txBox="1"/>
          <p:nvPr/>
        </p:nvSpPr>
        <p:spPr>
          <a:xfrm>
            <a:off x="7340225" y="4733100"/>
            <a:ext cx="15903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i="1">
                <a:latin typeface="Lato"/>
                <a:ea typeface="Lato"/>
                <a:cs typeface="Lato"/>
                <a:sym typeface="Lato"/>
              </a:rPr>
              <a:t>Шкред Диана</a:t>
            </a:r>
            <a:endParaRPr sz="1200" i="1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58" name="Google Shape;358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0650" y="446413"/>
            <a:ext cx="3158420" cy="3882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47"/>
          <p:cNvSpPr/>
          <p:nvPr/>
        </p:nvSpPr>
        <p:spPr>
          <a:xfrm>
            <a:off x="4204025" y="347475"/>
            <a:ext cx="4726500" cy="4796100"/>
          </a:xfrm>
          <a:prstGeom prst="rect">
            <a:avLst/>
          </a:prstGeom>
          <a:solidFill>
            <a:srgbClr val="9FC5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47"/>
          <p:cNvSpPr txBox="1">
            <a:spLocks noGrp="1"/>
          </p:cNvSpPr>
          <p:nvPr>
            <p:ph type="body" idx="2"/>
          </p:nvPr>
        </p:nvSpPr>
        <p:spPr>
          <a:xfrm>
            <a:off x="4204025" y="948375"/>
            <a:ext cx="47265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 b="1" i="1" dirty="0">
                <a:solidFill>
                  <a:srgbClr val="CC0000"/>
                </a:solidFill>
              </a:rPr>
              <a:t>Поп-арт</a:t>
            </a:r>
            <a:endParaRPr sz="3000" b="1" i="1" dirty="0">
              <a:solidFill>
                <a:srgbClr val="CC0000"/>
              </a:solidFill>
            </a:endParaRP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i="1" dirty="0">
              <a:solidFill>
                <a:srgbClr val="CC0000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★"/>
            </a:pPr>
            <a:r>
              <a:rPr lang="ru" b="1" i="1" dirty="0">
                <a:solidFill>
                  <a:srgbClr val="000000"/>
                </a:solidFill>
              </a:rPr>
              <a:t>Интерес к живописи у Харинга появился еще в детстве.Этому поспособствовал его отец,который был карикатуристом</a:t>
            </a:r>
            <a:endParaRPr b="1" i="1" dirty="0"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★"/>
            </a:pPr>
            <a:r>
              <a:rPr lang="ru" b="1" i="1" dirty="0">
                <a:solidFill>
                  <a:srgbClr val="000000"/>
                </a:solidFill>
              </a:rPr>
              <a:t>К 1982 году у художника сложилась тесная дружба с рядом других начинающих творцов,например с Мадонной и Энди Уорхолом</a:t>
            </a:r>
            <a:endParaRPr b="1" i="1" dirty="0"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★"/>
            </a:pPr>
            <a:r>
              <a:rPr lang="ru" b="1" i="1" dirty="0">
                <a:solidFill>
                  <a:srgbClr val="000000"/>
                </a:solidFill>
              </a:rPr>
              <a:t>Самый известный и наиболее активный художник-борец против СПИДа</a:t>
            </a:r>
            <a:endParaRPr b="1" i="1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ru" b="1" dirty="0">
                <a:solidFill>
                  <a:srgbClr val="000000"/>
                </a:solidFill>
              </a:rPr>
              <a:t>Узнать больше:</a:t>
            </a:r>
            <a:r>
              <a:rPr lang="ru" sz="110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http://contemporary-artists.ru/Keith_Haring.html</a:t>
            </a:r>
            <a:endParaRPr b="1" dirty="0">
              <a:solidFill>
                <a:srgbClr val="000000"/>
              </a:solidFill>
            </a:endParaRPr>
          </a:p>
        </p:txBody>
      </p:sp>
      <p:sp>
        <p:nvSpPr>
          <p:cNvPr id="365" name="Google Shape;365;p47"/>
          <p:cNvSpPr txBox="1"/>
          <p:nvPr/>
        </p:nvSpPr>
        <p:spPr>
          <a:xfrm>
            <a:off x="258750" y="3864075"/>
            <a:ext cx="3791400" cy="8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 b="1" i="1" dirty="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Кит Харинг</a:t>
            </a:r>
            <a:endParaRPr sz="3600" b="1" i="1" dirty="0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 i="1" dirty="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(1958-1990 гг.)</a:t>
            </a:r>
            <a:endParaRPr sz="1800" b="1" i="1" dirty="0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sz="2400" b="1" i="1" u="sng" dirty="0">
              <a:solidFill>
                <a:srgbClr val="E0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6" name="Google Shape;366;p47"/>
          <p:cNvSpPr txBox="1"/>
          <p:nvPr/>
        </p:nvSpPr>
        <p:spPr>
          <a:xfrm>
            <a:off x="7310100" y="4794225"/>
            <a:ext cx="26400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i="1">
                <a:latin typeface="Lato"/>
                <a:ea typeface="Lato"/>
                <a:cs typeface="Lato"/>
                <a:sym typeface="Lato"/>
              </a:rPr>
              <a:t>Камилла Меликова</a:t>
            </a:r>
            <a:endParaRPr sz="1200" i="1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67" name="Google Shape;367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9350" y="347475"/>
            <a:ext cx="2640090" cy="351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8"/>
          <p:cNvSpPr/>
          <p:nvPr/>
        </p:nvSpPr>
        <p:spPr>
          <a:xfrm>
            <a:off x="4204025" y="347475"/>
            <a:ext cx="4726500" cy="4796100"/>
          </a:xfrm>
          <a:prstGeom prst="rect">
            <a:avLst/>
          </a:prstGeom>
          <a:solidFill>
            <a:srgbClr val="9FC5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48" descr="настя чемпион"/>
          <p:cNvSpPr txBox="1">
            <a:spLocks noGrp="1"/>
          </p:cNvSpPr>
          <p:nvPr>
            <p:ph type="body" idx="2"/>
          </p:nvPr>
        </p:nvSpPr>
        <p:spPr>
          <a:xfrm>
            <a:off x="4204025" y="893175"/>
            <a:ext cx="4726500" cy="392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 b="1" i="1" dirty="0">
                <a:solidFill>
                  <a:srgbClr val="CC0000"/>
                </a:solidFill>
              </a:rPr>
              <a:t>“Свобода Южной Африки”</a:t>
            </a:r>
            <a:endParaRPr sz="3600" b="1" i="1" dirty="0">
              <a:solidFill>
                <a:srgbClr val="CC0000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b="1" i="1" dirty="0">
                <a:solidFill>
                  <a:srgbClr val="CC0000"/>
                </a:solidFill>
              </a:rPr>
              <a:t>(1985 г.)</a:t>
            </a:r>
            <a:endParaRPr b="1" i="1" dirty="0">
              <a:solidFill>
                <a:srgbClr val="CC0000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★"/>
            </a:pPr>
            <a:r>
              <a:rPr lang="ru" b="1" i="1" dirty="0">
                <a:solidFill>
                  <a:srgbClr val="000000"/>
                </a:solidFill>
              </a:rPr>
              <a:t>С середины 80-х в работах автора стала ощущаться социальная направленность-агитация против замалчивания проблем людей,больных СПИДом</a:t>
            </a:r>
            <a:endParaRPr b="1" i="1" dirty="0"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★"/>
            </a:pPr>
            <a:r>
              <a:rPr lang="ru" b="1" i="1" dirty="0">
                <a:solidFill>
                  <a:srgbClr val="000000"/>
                </a:solidFill>
              </a:rPr>
              <a:t>Создавал не только картины,но и скульптуры(“Боксеры”)</a:t>
            </a:r>
            <a:endParaRPr b="1" i="1" dirty="0"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★"/>
            </a:pPr>
            <a:r>
              <a:rPr lang="ru" b="1" i="1" dirty="0">
                <a:solidFill>
                  <a:srgbClr val="000000"/>
                </a:solidFill>
              </a:rPr>
              <a:t>Фирменный символ художника-”Сияющее дитя”,который полностью сформировал главные темы его творчества-любовь и единство</a:t>
            </a:r>
            <a:endParaRPr b="1" i="1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400" b="1" i="1" dirty="0">
              <a:solidFill>
                <a:srgbClr val="000000"/>
              </a:solidFill>
            </a:endParaRPr>
          </a:p>
        </p:txBody>
      </p:sp>
      <p:sp>
        <p:nvSpPr>
          <p:cNvPr id="374" name="Google Shape;374;p48"/>
          <p:cNvSpPr txBox="1"/>
          <p:nvPr/>
        </p:nvSpPr>
        <p:spPr>
          <a:xfrm>
            <a:off x="7340225" y="4733175"/>
            <a:ext cx="15903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i="1">
                <a:latin typeface="Lato"/>
                <a:ea typeface="Lato"/>
                <a:cs typeface="Lato"/>
                <a:sym typeface="Lato"/>
              </a:rPr>
              <a:t>Камилла Меликова</a:t>
            </a:r>
            <a:endParaRPr sz="1200" i="1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75" name="Google Shape;375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774184" cy="4838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49"/>
          <p:cNvSpPr/>
          <p:nvPr/>
        </p:nvSpPr>
        <p:spPr>
          <a:xfrm>
            <a:off x="4204025" y="347475"/>
            <a:ext cx="4726500" cy="4796100"/>
          </a:xfrm>
          <a:prstGeom prst="rect">
            <a:avLst/>
          </a:prstGeom>
          <a:solidFill>
            <a:srgbClr val="9FC5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1" name="Google Shape;381;p49"/>
          <p:cNvSpPr txBox="1">
            <a:spLocks noGrp="1"/>
          </p:cNvSpPr>
          <p:nvPr>
            <p:ph type="body" idx="2"/>
          </p:nvPr>
        </p:nvSpPr>
        <p:spPr>
          <a:xfrm>
            <a:off x="4204025" y="1386825"/>
            <a:ext cx="4780200" cy="271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 b="1" i="1">
                <a:solidFill>
                  <a:srgbClr val="CC0000"/>
                </a:solidFill>
              </a:rPr>
              <a:t>“</a:t>
            </a:r>
            <a:r>
              <a:rPr lang="ru" sz="2400" b="1" i="1">
                <a:solidFill>
                  <a:srgbClr val="CC0000"/>
                </a:solidFill>
              </a:rPr>
              <a:t>Я не думаю,что искусство должно что-то пропагандировать; его предназначение - освобождать душу, будить воображение,вдохновлять человека на большее. Не манипулировать человечеством, а раскрывать его лучшие качества”</a:t>
            </a:r>
            <a:endParaRPr sz="2400" b="1" i="1">
              <a:solidFill>
                <a:srgbClr val="CC0000"/>
              </a:solidFill>
            </a:endParaRPr>
          </a:p>
          <a:p>
            <a:pPr marL="0" lvl="0" indent="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ru" sz="3400" b="1" i="1">
                <a:solidFill>
                  <a:srgbClr val="000000"/>
                </a:solidFill>
              </a:rPr>
              <a:t>Кит Харинг</a:t>
            </a:r>
            <a:endParaRPr sz="3400" b="1" i="1">
              <a:solidFill>
                <a:srgbClr val="CC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400" b="1" i="1">
              <a:solidFill>
                <a:srgbClr val="000000"/>
              </a:solidFill>
            </a:endParaRPr>
          </a:p>
        </p:txBody>
      </p:sp>
      <p:sp>
        <p:nvSpPr>
          <p:cNvPr id="382" name="Google Shape;382;p49"/>
          <p:cNvSpPr txBox="1"/>
          <p:nvPr/>
        </p:nvSpPr>
        <p:spPr>
          <a:xfrm>
            <a:off x="7340225" y="4806750"/>
            <a:ext cx="15903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i="1">
                <a:latin typeface="Lato"/>
                <a:ea typeface="Lato"/>
                <a:cs typeface="Lato"/>
                <a:sym typeface="Lato"/>
              </a:rPr>
              <a:t>Камилла Меликова</a:t>
            </a:r>
            <a:endParaRPr sz="1200" i="1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83" name="Google Shape;383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275" y="428625"/>
            <a:ext cx="3333750" cy="428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50"/>
          <p:cNvSpPr/>
          <p:nvPr/>
        </p:nvSpPr>
        <p:spPr>
          <a:xfrm>
            <a:off x="4204025" y="347400"/>
            <a:ext cx="4726500" cy="4796100"/>
          </a:xfrm>
          <a:prstGeom prst="rect">
            <a:avLst/>
          </a:prstGeom>
          <a:solidFill>
            <a:srgbClr val="9FC5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9" name="Google Shape;389;p50"/>
          <p:cNvSpPr txBox="1"/>
          <p:nvPr/>
        </p:nvSpPr>
        <p:spPr>
          <a:xfrm>
            <a:off x="0" y="3651300"/>
            <a:ext cx="4726500" cy="14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7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Роберт Мазервелл</a:t>
            </a:r>
            <a:endParaRPr sz="370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700">
                <a:solidFill>
                  <a:srgbClr val="FF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1915-1991 гг.</a:t>
            </a:r>
            <a:endParaRPr sz="3700">
              <a:solidFill>
                <a:srgbClr val="FF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390" name="Google Shape;390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687741"/>
            <a:ext cx="4204025" cy="2627509"/>
          </a:xfrm>
          <a:prstGeom prst="rect">
            <a:avLst/>
          </a:prstGeom>
          <a:noFill/>
          <a:ln>
            <a:noFill/>
          </a:ln>
        </p:spPr>
      </p:pic>
      <p:sp>
        <p:nvSpPr>
          <p:cNvPr id="391" name="Google Shape;391;p50"/>
          <p:cNvSpPr txBox="1"/>
          <p:nvPr/>
        </p:nvSpPr>
        <p:spPr>
          <a:xfrm>
            <a:off x="6439519" y="347400"/>
            <a:ext cx="2963100" cy="6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700" i="1">
                <a:solidFill>
                  <a:srgbClr val="FF0000"/>
                </a:solidFill>
                <a:latin typeface="Oswald"/>
                <a:ea typeface="Oswald"/>
                <a:cs typeface="Oswald"/>
                <a:sym typeface="Oswald"/>
              </a:rPr>
              <a:t>Абстрактный экспрессионизм</a:t>
            </a:r>
            <a:endParaRPr sz="2700" i="1">
              <a:solidFill>
                <a:srgbClr val="FF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92" name="Google Shape;392;p50"/>
          <p:cNvSpPr txBox="1"/>
          <p:nvPr/>
        </p:nvSpPr>
        <p:spPr>
          <a:xfrm>
            <a:off x="7095308" y="4728032"/>
            <a:ext cx="4726500" cy="8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Бортник Матвей</a:t>
            </a:r>
            <a:endParaRPr/>
          </a:p>
        </p:txBody>
      </p:sp>
      <p:sp>
        <p:nvSpPr>
          <p:cNvPr id="393" name="Google Shape;393;p50"/>
          <p:cNvSpPr txBox="1"/>
          <p:nvPr/>
        </p:nvSpPr>
        <p:spPr>
          <a:xfrm>
            <a:off x="4204025" y="1318650"/>
            <a:ext cx="4833900" cy="12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ru" sz="1600"/>
              <a:t>В 1949 году начал серию картин, посвящённых Гражданской войне в Испании, полных глубокого гражданского пафоса, в которую вошло более 250 полотен и созданию которой мастер посвятил более трёх десятилетий.</a:t>
            </a:r>
            <a:endParaRPr sz="1600"/>
          </a:p>
        </p:txBody>
      </p:sp>
      <p:sp>
        <p:nvSpPr>
          <p:cNvPr id="394" name="Google Shape;394;p50"/>
          <p:cNvSpPr txBox="1"/>
          <p:nvPr/>
        </p:nvSpPr>
        <p:spPr>
          <a:xfrm>
            <a:off x="4229225" y="2917788"/>
            <a:ext cx="4676100" cy="12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ru" sz="1600"/>
              <a:t>Мазервелл был очень общительным: в дополнение к плодотворной карьере живописца он также писал эссе и книги</a:t>
            </a:r>
            <a:endParaRPr sz="1600"/>
          </a:p>
        </p:txBody>
      </p:sp>
      <p:sp>
        <p:nvSpPr>
          <p:cNvPr id="395" name="Google Shape;395;p50"/>
          <p:cNvSpPr txBox="1"/>
          <p:nvPr/>
        </p:nvSpPr>
        <p:spPr>
          <a:xfrm>
            <a:off x="4150325" y="3807375"/>
            <a:ext cx="4833900" cy="85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ru" sz="1600"/>
              <a:t>Мазервелл начал с изучения философии в Гарварде, прежде чем заняться живописью</a:t>
            </a:r>
            <a:endParaRPr sz="16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51"/>
          <p:cNvSpPr txBox="1">
            <a:spLocks noGrp="1"/>
          </p:cNvSpPr>
          <p:nvPr>
            <p:ph type="title"/>
          </p:nvPr>
        </p:nvSpPr>
        <p:spPr>
          <a:xfrm>
            <a:off x="4307550" y="355200"/>
            <a:ext cx="4045200" cy="168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Элегия в Испанскую республику </a:t>
            </a:r>
            <a:endParaRPr/>
          </a:p>
        </p:txBody>
      </p:sp>
      <p:sp>
        <p:nvSpPr>
          <p:cNvPr id="401" name="Google Shape;401;p51"/>
          <p:cNvSpPr txBox="1">
            <a:spLocks noGrp="1"/>
          </p:cNvSpPr>
          <p:nvPr>
            <p:ph type="subTitle" idx="1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51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403" name="Google Shape;403;p51"/>
          <p:cNvSpPr/>
          <p:nvPr/>
        </p:nvSpPr>
        <p:spPr>
          <a:xfrm>
            <a:off x="3883801" y="355200"/>
            <a:ext cx="4892700" cy="47883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6A5AF"/>
              </a:solidFill>
            </a:endParaRPr>
          </a:p>
        </p:txBody>
      </p:sp>
      <p:sp>
        <p:nvSpPr>
          <p:cNvPr id="404" name="Google Shape;404;p51"/>
          <p:cNvSpPr txBox="1"/>
          <p:nvPr/>
        </p:nvSpPr>
        <p:spPr>
          <a:xfrm>
            <a:off x="4000500" y="724200"/>
            <a:ext cx="4892700" cy="7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 i="1">
                <a:solidFill>
                  <a:srgbClr val="CC4125"/>
                </a:solidFill>
                <a:latin typeface="Comic Sans MS"/>
                <a:ea typeface="Comic Sans MS"/>
                <a:cs typeface="Comic Sans MS"/>
                <a:sym typeface="Comic Sans MS"/>
              </a:rPr>
              <a:t>“Элегия Испанской республики: 110”</a:t>
            </a:r>
            <a:endParaRPr sz="3000" i="1">
              <a:solidFill>
                <a:srgbClr val="CC4125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405" name="Google Shape;405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33" y="1388100"/>
            <a:ext cx="3804368" cy="2722501"/>
          </a:xfrm>
          <a:prstGeom prst="rect">
            <a:avLst/>
          </a:prstGeom>
          <a:noFill/>
          <a:ln>
            <a:noFill/>
          </a:ln>
        </p:spPr>
      </p:pic>
      <p:sp>
        <p:nvSpPr>
          <p:cNvPr id="406" name="Google Shape;406;p51"/>
          <p:cNvSpPr txBox="1"/>
          <p:nvPr/>
        </p:nvSpPr>
        <p:spPr>
          <a:xfrm>
            <a:off x="4035450" y="1970401"/>
            <a:ext cx="4589400" cy="3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ru" sz="1600"/>
              <a:t>Картина является один из 250 полотен объеденные общий темой- гражданская война в Испании</a:t>
            </a:r>
            <a:endParaRPr sz="1600"/>
          </a:p>
        </p:txBody>
      </p:sp>
      <p:sp>
        <p:nvSpPr>
          <p:cNvPr id="407" name="Google Shape;407;p51"/>
          <p:cNvSpPr txBox="1"/>
          <p:nvPr/>
        </p:nvSpPr>
        <p:spPr>
          <a:xfrm>
            <a:off x="4000505" y="2845201"/>
            <a:ext cx="4892700" cy="74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SzPts val="1700"/>
              <a:buChar char="●"/>
            </a:pPr>
            <a:r>
              <a:rPr lang="ru" sz="1700"/>
              <a:t>Все картины написаны в стиле абстракционизма и внешне похожи, что доказывает и общую тему</a:t>
            </a:r>
            <a:endParaRPr sz="17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6"/>
          <p:cNvSpPr/>
          <p:nvPr/>
        </p:nvSpPr>
        <p:spPr>
          <a:xfrm>
            <a:off x="4204025" y="347475"/>
            <a:ext cx="4726500" cy="4796100"/>
          </a:xfrm>
          <a:prstGeom prst="rect">
            <a:avLst/>
          </a:prstGeom>
          <a:solidFill>
            <a:srgbClr val="9FC5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body" idx="2"/>
          </p:nvPr>
        </p:nvSpPr>
        <p:spPr>
          <a:xfrm>
            <a:off x="4414838" y="1456425"/>
            <a:ext cx="4460912" cy="25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 b="1" i="1" dirty="0">
                <a:solidFill>
                  <a:srgbClr val="CC0000"/>
                </a:solidFill>
              </a:rPr>
              <a:t>“В один прекрасный день (а других и не бывает на свете) …”</a:t>
            </a:r>
            <a:endParaRPr sz="3600" b="1" i="1" dirty="0">
              <a:solidFill>
                <a:srgbClr val="CC0000"/>
              </a:solidFill>
            </a:endParaRPr>
          </a:p>
          <a:p>
            <a:pPr marL="0" lvl="0" indent="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ru" sz="3400" b="1" i="1" dirty="0">
                <a:solidFill>
                  <a:srgbClr val="000000"/>
                </a:solidFill>
              </a:rPr>
              <a:t>Марк Шагал</a:t>
            </a:r>
            <a:endParaRPr sz="3400" b="1" i="1" dirty="0">
              <a:solidFill>
                <a:srgbClr val="CC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400" b="1" i="1" dirty="0">
              <a:solidFill>
                <a:srgbClr val="000000"/>
              </a:solidFill>
            </a:endParaRPr>
          </a:p>
        </p:txBody>
      </p:sp>
      <p:pic>
        <p:nvPicPr>
          <p:cNvPr id="85" name="Google Shape;8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600" y="622138"/>
            <a:ext cx="3899224" cy="3899224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6"/>
          <p:cNvSpPr txBox="1"/>
          <p:nvPr/>
        </p:nvSpPr>
        <p:spPr>
          <a:xfrm>
            <a:off x="7340225" y="4733100"/>
            <a:ext cx="15903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i="1">
                <a:latin typeface="Lato"/>
                <a:ea typeface="Lato"/>
                <a:cs typeface="Lato"/>
                <a:sym typeface="Lato"/>
              </a:rPr>
              <a:t>Дарья Косякова</a:t>
            </a:r>
            <a:endParaRPr sz="1200" i="1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52"/>
          <p:cNvSpPr txBox="1">
            <a:spLocks noGrp="1"/>
          </p:cNvSpPr>
          <p:nvPr>
            <p:ph type="title"/>
          </p:nvPr>
        </p:nvSpPr>
        <p:spPr>
          <a:xfrm>
            <a:off x="130275" y="3135950"/>
            <a:ext cx="4045200" cy="1925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Альберто Джакометти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(1901-1966)</a:t>
            </a:r>
            <a:endParaRPr/>
          </a:p>
        </p:txBody>
      </p:sp>
      <p:sp>
        <p:nvSpPr>
          <p:cNvPr id="413" name="Google Shape;413;p52"/>
          <p:cNvSpPr txBox="1">
            <a:spLocks noGrp="1"/>
          </p:cNvSpPr>
          <p:nvPr>
            <p:ph type="body" idx="2"/>
          </p:nvPr>
        </p:nvSpPr>
        <p:spPr>
          <a:xfrm>
            <a:off x="4049900" y="355450"/>
            <a:ext cx="4903200" cy="4788000"/>
          </a:xfrm>
          <a:prstGeom prst="rect">
            <a:avLst/>
          </a:prstGeom>
          <a:solidFill>
            <a:srgbClr val="9FC5E8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/>
              <a:t>       </a:t>
            </a:r>
            <a:r>
              <a:rPr lang="ru" sz="2400" b="1">
                <a:solidFill>
                  <a:srgbClr val="FF0000"/>
                </a:solidFill>
              </a:rPr>
              <a:t>Сюрреализм, экспрессионизм</a:t>
            </a:r>
            <a:r>
              <a:rPr lang="ru" sz="2400">
                <a:solidFill>
                  <a:srgbClr val="FF0000"/>
                </a:solidFill>
              </a:rPr>
              <a:t>, </a:t>
            </a:r>
            <a:r>
              <a:rPr lang="ru" sz="2400" b="1">
                <a:solidFill>
                  <a:srgbClr val="FF0000"/>
                </a:solidFill>
              </a:rPr>
              <a:t>кубизм</a:t>
            </a:r>
            <a:endParaRPr sz="2400" b="1">
              <a:solidFill>
                <a:srgbClr val="FF0000"/>
              </a:solidFill>
            </a:endParaRPr>
          </a:p>
          <a:p>
            <a:pPr marL="457200" lvl="0" indent="-33020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600"/>
              <a:buChar char="★"/>
            </a:pPr>
            <a:r>
              <a:rPr lang="ru" sz="1600" b="1">
                <a:solidFill>
                  <a:srgbClr val="000000"/>
                </a:solidFill>
              </a:rPr>
              <a:t>Практически всю свою жизнь Джакометти прожил и проработал в маленькой мастерской в Париже на улице Ипполита Мендрона.</a:t>
            </a:r>
            <a:endParaRPr sz="1600" b="1">
              <a:solidFill>
                <a:srgbClr val="000000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★"/>
            </a:pPr>
            <a:r>
              <a:rPr lang="ru" sz="1600" b="1">
                <a:solidFill>
                  <a:srgbClr val="000000"/>
                </a:solidFill>
              </a:rPr>
              <a:t>Его портрет изображен на швейцарской стофранковой купюре.</a:t>
            </a:r>
            <a:endParaRPr sz="1600" b="1">
              <a:solidFill>
                <a:srgbClr val="000000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★"/>
            </a:pPr>
            <a:r>
              <a:rPr lang="ru" sz="1600" b="1">
                <a:solidFill>
                  <a:srgbClr val="000000"/>
                </a:solidFill>
              </a:rPr>
              <a:t>Являлся старшим сын знаменитого швейцарского живописца Джованни Джакометти.</a:t>
            </a:r>
            <a:endParaRPr sz="1600" b="1">
              <a:solidFill>
                <a:srgbClr val="000000"/>
              </a:solidFill>
            </a:endParaRPr>
          </a:p>
          <a:p>
            <a:pPr marL="457200" lvl="0" indent="0" algn="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00"/>
                </a:solidFill>
              </a:rPr>
              <a:t>Тимонькин Павел</a:t>
            </a:r>
            <a:endParaRPr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b="1">
              <a:solidFill>
                <a:srgbClr val="FF0000"/>
              </a:solidFill>
            </a:endParaRPr>
          </a:p>
        </p:txBody>
      </p:sp>
      <p:pic>
        <p:nvPicPr>
          <p:cNvPr id="414" name="Google Shape;414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3150" y="0"/>
            <a:ext cx="2499924" cy="3135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53"/>
          <p:cNvSpPr txBox="1">
            <a:spLocks noGrp="1"/>
          </p:cNvSpPr>
          <p:nvPr>
            <p:ph type="title"/>
          </p:nvPr>
        </p:nvSpPr>
        <p:spPr>
          <a:xfrm>
            <a:off x="217425" y="4441425"/>
            <a:ext cx="47100" cy="10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20" name="Google Shape;420;p53"/>
          <p:cNvSpPr txBox="1">
            <a:spLocks noGrp="1"/>
          </p:cNvSpPr>
          <p:nvPr>
            <p:ph type="subTitle" idx="1"/>
          </p:nvPr>
        </p:nvSpPr>
        <p:spPr>
          <a:xfrm>
            <a:off x="265500" y="4549425"/>
            <a:ext cx="3327900" cy="50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53"/>
          <p:cNvSpPr txBox="1">
            <a:spLocks noGrp="1"/>
          </p:cNvSpPr>
          <p:nvPr>
            <p:ph type="body" idx="2"/>
          </p:nvPr>
        </p:nvSpPr>
        <p:spPr>
          <a:xfrm>
            <a:off x="3415925" y="0"/>
            <a:ext cx="5727900" cy="5143500"/>
          </a:xfrm>
          <a:prstGeom prst="rect">
            <a:avLst/>
          </a:prstGeom>
          <a:solidFill>
            <a:srgbClr val="9FC5E8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FF0000"/>
                </a:solidFill>
              </a:rPr>
              <a:t>     </a:t>
            </a:r>
            <a:r>
              <a:rPr lang="ru" sz="2400">
                <a:solidFill>
                  <a:srgbClr val="FF0000"/>
                </a:solidFill>
              </a:rPr>
              <a:t>“Указующий человек”</a:t>
            </a:r>
            <a:endParaRPr sz="2400">
              <a:solidFill>
                <a:srgbClr val="FF0000"/>
              </a:solidFill>
            </a:endParaRPr>
          </a:p>
          <a:p>
            <a:pPr marL="457200" lvl="0" indent="-330200" algn="l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600"/>
              <a:buChar char="★"/>
            </a:pPr>
            <a:r>
              <a:rPr lang="ru" sz="1600" b="1">
                <a:solidFill>
                  <a:srgbClr val="000000"/>
                </a:solidFill>
              </a:rPr>
              <a:t>А. Джакометти с презрением относился к деньгам, однако своей жене в покупках он не отказывал.</a:t>
            </a:r>
            <a:endParaRPr sz="1600" b="1">
              <a:solidFill>
                <a:srgbClr val="000000"/>
              </a:solidFill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★"/>
            </a:pPr>
            <a:r>
              <a:rPr lang="ru" sz="1600" b="1">
                <a:solidFill>
                  <a:srgbClr val="383838"/>
                </a:solidFill>
                <a:highlight>
                  <a:srgbClr val="9FC5E8"/>
                </a:highlight>
              </a:rPr>
              <a:t>Проходя мимо окон беспокойного художника, соседи всякий раз сильно рисковали: кажется, никто из богемных жителей квартала так яростно и с таким упоением не уничтожал свои эскизы, как этот бешенный швейцарец. Неудавшиеся с его точки зрения гипсовые бюсты Альберто нещадно колотил об пол или вышвыривал из окна мастерской под аккомпанемент выразительных итальянских ругательств.</a:t>
            </a:r>
            <a:endParaRPr sz="1600" b="1">
              <a:solidFill>
                <a:srgbClr val="383838"/>
              </a:solidFill>
              <a:highlight>
                <a:srgbClr val="9FC5E8"/>
              </a:highlight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383838"/>
              </a:buClr>
              <a:buSzPts val="1600"/>
              <a:buChar char="★"/>
            </a:pPr>
            <a:r>
              <a:rPr lang="ru" sz="1600" b="1">
                <a:solidFill>
                  <a:srgbClr val="383838"/>
                </a:solidFill>
                <a:highlight>
                  <a:srgbClr val="9FC5E8"/>
                </a:highlight>
              </a:rPr>
              <a:t>Скульптор вел дневники в которых записывал свои размышления, впечатления, сны и романтические похождения.</a:t>
            </a:r>
            <a:endParaRPr sz="1600" b="1">
              <a:solidFill>
                <a:srgbClr val="383838"/>
              </a:solidFill>
              <a:highlight>
                <a:srgbClr val="9FC5E8"/>
              </a:highlight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ru" sz="1400" b="1">
                <a:solidFill>
                  <a:srgbClr val="383838"/>
                </a:solidFill>
                <a:highlight>
                  <a:srgbClr val="9FC5E8"/>
                </a:highlight>
              </a:rPr>
              <a:t>Узнать больше:https://7days.ru/caravan/2016/6/myatezhnyy-geniy.htm</a:t>
            </a:r>
            <a:endParaRPr sz="1400" b="1">
              <a:solidFill>
                <a:srgbClr val="383838"/>
              </a:solidFill>
              <a:highlight>
                <a:srgbClr val="9FC5E8"/>
              </a:highlight>
            </a:endParaRPr>
          </a:p>
        </p:txBody>
      </p:sp>
      <p:pic>
        <p:nvPicPr>
          <p:cNvPr id="422" name="Google Shape;422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415925" cy="4441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54"/>
          <p:cNvSpPr txBox="1">
            <a:spLocks noGrp="1"/>
          </p:cNvSpPr>
          <p:nvPr>
            <p:ph type="title"/>
          </p:nvPr>
        </p:nvSpPr>
        <p:spPr>
          <a:xfrm>
            <a:off x="265500" y="1107950"/>
            <a:ext cx="4045200" cy="168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54"/>
          <p:cNvSpPr txBox="1">
            <a:spLocks noGrp="1"/>
          </p:cNvSpPr>
          <p:nvPr>
            <p:ph type="subTitle" idx="1"/>
          </p:nvPr>
        </p:nvSpPr>
        <p:spPr>
          <a:xfrm>
            <a:off x="265500" y="28452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54"/>
          <p:cNvSpPr txBox="1">
            <a:spLocks noGrp="1"/>
          </p:cNvSpPr>
          <p:nvPr>
            <p:ph type="body" idx="2"/>
          </p:nvPr>
        </p:nvSpPr>
        <p:spPr>
          <a:xfrm>
            <a:off x="4464300" y="147125"/>
            <a:ext cx="4414200" cy="4650900"/>
          </a:xfrm>
          <a:prstGeom prst="rect">
            <a:avLst/>
          </a:prstGeom>
          <a:solidFill>
            <a:srgbClr val="9FC5E8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 b="1" i="1" dirty="0">
                <a:solidFill>
                  <a:srgbClr val="FF0000"/>
                </a:solidFill>
              </a:rPr>
              <a:t>“</a:t>
            </a:r>
            <a:r>
              <a:rPr lang="ru" sz="2400" b="1" i="1" dirty="0">
                <a:solidFill>
                  <a:srgbClr val="FF0000"/>
                </a:solidFill>
              </a:rPr>
              <a:t>В каждом произведении искусства предмет первичен, знает об этом художник или нет. Мера формальных качеств есть только признак меры одержимости художника своим предметом; форма всегда пропорциональна одержимости.”</a:t>
            </a:r>
            <a:endParaRPr sz="2400" b="1" i="1" dirty="0">
              <a:solidFill>
                <a:srgbClr val="FF0000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ru" sz="2400" b="1" i="1" dirty="0">
                <a:solidFill>
                  <a:srgbClr val="000000"/>
                </a:solidFill>
              </a:rPr>
              <a:t>Альберто Джакометти</a:t>
            </a:r>
            <a:endParaRPr sz="2400" b="1" i="1"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10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 sz="135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3000" dirty="0">
              <a:solidFill>
                <a:srgbClr val="FF0000"/>
              </a:solidFill>
            </a:endParaRPr>
          </a:p>
        </p:txBody>
      </p:sp>
      <p:pic>
        <p:nvPicPr>
          <p:cNvPr id="430" name="Google Shape;430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09650" y="0"/>
            <a:ext cx="457200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55"/>
          <p:cNvSpPr/>
          <p:nvPr/>
        </p:nvSpPr>
        <p:spPr>
          <a:xfrm>
            <a:off x="4204025" y="347475"/>
            <a:ext cx="4726500" cy="4796100"/>
          </a:xfrm>
          <a:prstGeom prst="rect">
            <a:avLst/>
          </a:prstGeom>
          <a:solidFill>
            <a:srgbClr val="9FC5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55"/>
          <p:cNvSpPr txBox="1">
            <a:spLocks noGrp="1"/>
          </p:cNvSpPr>
          <p:nvPr>
            <p:ph type="body" idx="2"/>
          </p:nvPr>
        </p:nvSpPr>
        <p:spPr>
          <a:xfrm>
            <a:off x="4204025" y="1025475"/>
            <a:ext cx="47265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 b="1" i="1">
                <a:solidFill>
                  <a:srgbClr val="CC0000"/>
                </a:solidFill>
              </a:rPr>
              <a:t>Неоэкспрессионизм</a:t>
            </a:r>
            <a:endParaRPr sz="2400" b="1" i="1">
              <a:solidFill>
                <a:srgbClr val="CC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00"/>
                </a:solidFill>
              </a:rPr>
              <a:t>★</a:t>
            </a:r>
            <a:r>
              <a:rPr lang="ru" sz="1400" b="1" i="1">
                <a:solidFill>
                  <a:srgbClr val="000000"/>
                </a:solidFill>
              </a:rPr>
              <a:t>Прославился сначала как граффити-художник в Нью-Йорке, а затем, в 1980-х, как очень успешный неоэкспрессионист.</a:t>
            </a:r>
            <a:endParaRPr sz="1400" b="1" i="1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00"/>
                </a:solidFill>
              </a:rPr>
              <a:t>★</a:t>
            </a:r>
            <a:r>
              <a:rPr lang="ru" sz="1400" b="1" i="1">
                <a:solidFill>
                  <a:srgbClr val="000000"/>
                </a:solidFill>
              </a:rPr>
              <a:t>В 1985 Баския появился на обложке The New York Times Magazine.</a:t>
            </a:r>
            <a:endParaRPr sz="1400" b="1" i="1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00"/>
                </a:solidFill>
              </a:rPr>
              <a:t>★</a:t>
            </a:r>
            <a:r>
              <a:rPr lang="ru" sz="1400" b="1" i="1">
                <a:solidFill>
                  <a:srgbClr val="000000"/>
                </a:solidFill>
              </a:rPr>
              <a:t>Баския пристрастился к героину в годы жизни среди уличных художников Нью-Йорка и умер от отравления ими. </a:t>
            </a:r>
            <a:endParaRPr sz="1400" b="1" i="1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00"/>
                </a:solidFill>
              </a:rPr>
              <a:t>★</a:t>
            </a:r>
            <a:r>
              <a:rPr lang="ru" sz="1400" b="1" i="1">
                <a:solidFill>
                  <a:srgbClr val="000000"/>
                </a:solidFill>
              </a:rPr>
              <a:t>После его смерти у него дома были найдены 171 картина, 917 рисунков, 85 принтов, а также 25 тетрадей с зарисовками.</a:t>
            </a:r>
            <a:endParaRPr b="1" i="1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b="1">
              <a:solidFill>
                <a:srgbClr val="000000"/>
              </a:solidFill>
            </a:endParaRPr>
          </a:p>
        </p:txBody>
      </p:sp>
      <p:sp>
        <p:nvSpPr>
          <p:cNvPr id="437" name="Google Shape;437;p55"/>
          <p:cNvSpPr txBox="1"/>
          <p:nvPr/>
        </p:nvSpPr>
        <p:spPr>
          <a:xfrm>
            <a:off x="0" y="3803550"/>
            <a:ext cx="4195500" cy="8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200" b="1" i="1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Жан-Мишель Баския</a:t>
            </a:r>
            <a:endParaRPr sz="3200" b="1" i="1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 i="1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(1887-1985 гг.)</a:t>
            </a:r>
            <a:endParaRPr sz="1800" b="1" i="1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sz="2400" b="1" i="1" u="sng">
              <a:solidFill>
                <a:srgbClr val="E0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38" name="Google Shape;438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8238" y="-29187"/>
            <a:ext cx="3095625" cy="3857625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55"/>
          <p:cNvSpPr txBox="1"/>
          <p:nvPr/>
        </p:nvSpPr>
        <p:spPr>
          <a:xfrm>
            <a:off x="4252050" y="4476825"/>
            <a:ext cx="2398500" cy="6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1000" b="1" i="1">
                <a:latin typeface="Lato"/>
                <a:ea typeface="Lato"/>
                <a:cs typeface="Lato"/>
                <a:sym typeface="Lato"/>
              </a:rPr>
              <a:t>Узнать больше: </a:t>
            </a:r>
            <a:r>
              <a:rPr lang="ru" sz="1000" b="1" i="1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http://artuzel.com/content/баския-жан-мишель</a:t>
            </a:r>
            <a:endParaRPr sz="1000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0" name="Google Shape;440;p55"/>
          <p:cNvSpPr txBox="1"/>
          <p:nvPr/>
        </p:nvSpPr>
        <p:spPr>
          <a:xfrm>
            <a:off x="7232975" y="4733100"/>
            <a:ext cx="15903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i="1">
                <a:latin typeface="Lato"/>
                <a:ea typeface="Lato"/>
                <a:cs typeface="Lato"/>
                <a:sym typeface="Lato"/>
              </a:rPr>
              <a:t>Владислав Лицкевич</a:t>
            </a:r>
            <a:endParaRPr sz="1200" i="1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56"/>
          <p:cNvSpPr/>
          <p:nvPr/>
        </p:nvSpPr>
        <p:spPr>
          <a:xfrm>
            <a:off x="4204025" y="347475"/>
            <a:ext cx="4726500" cy="4796100"/>
          </a:xfrm>
          <a:prstGeom prst="rect">
            <a:avLst/>
          </a:prstGeom>
          <a:solidFill>
            <a:srgbClr val="9FC5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p56" descr="настя чемпион"/>
          <p:cNvSpPr txBox="1">
            <a:spLocks noGrp="1"/>
          </p:cNvSpPr>
          <p:nvPr>
            <p:ph type="body" idx="2"/>
          </p:nvPr>
        </p:nvSpPr>
        <p:spPr>
          <a:xfrm>
            <a:off x="4204025" y="347475"/>
            <a:ext cx="4726500" cy="392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1">
              <a:solidFill>
                <a:srgbClr val="000000"/>
              </a:solidFill>
            </a:endParaRPr>
          </a:p>
          <a:p>
            <a:pPr marL="457200" lvl="0" indent="-32385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500"/>
              <a:buChar char="★"/>
            </a:pPr>
            <a:r>
              <a:rPr lang="ru" sz="1500" b="1" i="1">
                <a:solidFill>
                  <a:srgbClr val="000000"/>
                </a:solidFill>
              </a:rPr>
              <a:t>Особенности творчества художника Жана-Мишеля Баския: его живописные картины в стиле неоэкспрессионизма были похожи одновременно на граффити и наскальную живопись. Серьезное влияние на творчество Баския оказала прочитанная в детстве книга «Анатомия Грея». Художник часто использовал чистые цвета, выдавливая их из тюбиков прямо на холст.</a:t>
            </a:r>
            <a:endParaRPr sz="1500" b="1" i="1">
              <a:solidFill>
                <a:srgbClr val="000000"/>
              </a:solidFill>
            </a:endParaRPr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Char char="★"/>
            </a:pPr>
            <a:r>
              <a:rPr lang="ru" sz="1500" b="1" i="1">
                <a:solidFill>
                  <a:srgbClr val="000000"/>
                </a:solidFill>
              </a:rPr>
              <a:t>Известные произведения Жана-Мишеля Баския: «Две головы», «Верхом на смерти», «Голливудские африканцы», «Автопортрет», «Собака».</a:t>
            </a:r>
            <a:endParaRPr sz="1500" b="1" i="1">
              <a:solidFill>
                <a:srgbClr val="000000"/>
              </a:solidFill>
            </a:endParaRPr>
          </a:p>
          <a:p>
            <a:pPr marL="457200" lvl="0" indent="-3238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Char char="★"/>
            </a:pPr>
            <a:r>
              <a:rPr lang="ru" sz="1500" b="1" i="1">
                <a:solidFill>
                  <a:srgbClr val="000000"/>
                </a:solidFill>
              </a:rPr>
              <a:t>Большинство из картин не имеют какого-либо названия.</a:t>
            </a:r>
            <a:endParaRPr sz="1500" b="1" i="1">
              <a:solidFill>
                <a:srgbClr val="000000"/>
              </a:solidFill>
            </a:endParaRPr>
          </a:p>
        </p:txBody>
      </p:sp>
      <p:sp>
        <p:nvSpPr>
          <p:cNvPr id="447" name="Google Shape;447;p56"/>
          <p:cNvSpPr txBox="1"/>
          <p:nvPr/>
        </p:nvSpPr>
        <p:spPr>
          <a:xfrm>
            <a:off x="-74025" y="3654650"/>
            <a:ext cx="4224000" cy="13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i="1">
                <a:solidFill>
                  <a:srgbClr val="1E2D31"/>
                </a:solidFill>
              </a:rPr>
              <a:t>В 2013 году картина</a:t>
            </a:r>
            <a:endParaRPr sz="1800" i="1">
              <a:solidFill>
                <a:srgbClr val="1E2D31"/>
              </a:solidFill>
            </a:endParaRPr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i="1">
                <a:solidFill>
                  <a:srgbClr val="1E2D31"/>
                </a:solidFill>
              </a:rPr>
              <a:t> </a:t>
            </a:r>
            <a:r>
              <a:rPr lang="ru" sz="1800" b="1" i="1">
                <a:solidFill>
                  <a:srgbClr val="CC0000"/>
                </a:solidFill>
              </a:rPr>
              <a:t>«Затуманенные головы»</a:t>
            </a:r>
            <a:r>
              <a:rPr lang="ru" sz="1800" i="1">
                <a:solidFill>
                  <a:srgbClr val="CC0000"/>
                </a:solidFill>
              </a:rPr>
              <a:t> (1982 г.)</a:t>
            </a:r>
            <a:r>
              <a:rPr lang="ru" sz="1800" i="1">
                <a:solidFill>
                  <a:srgbClr val="1E2D31"/>
                </a:solidFill>
              </a:rPr>
              <a:t> была продана за 48,8 млн долларов на аукционе в Нью-Йорке</a:t>
            </a:r>
            <a:endParaRPr sz="1800" i="1">
              <a:solidFill>
                <a:srgbClr val="1E2D31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200" i="1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48" name="Google Shape;448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899225" cy="3351177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56"/>
          <p:cNvSpPr txBox="1"/>
          <p:nvPr/>
        </p:nvSpPr>
        <p:spPr>
          <a:xfrm>
            <a:off x="4252050" y="4473600"/>
            <a:ext cx="3113100" cy="6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1000" b="1" i="1">
                <a:latin typeface="Lato"/>
                <a:ea typeface="Lato"/>
                <a:cs typeface="Lato"/>
                <a:sym typeface="Lato"/>
              </a:rPr>
              <a:t>Узнать больше: </a:t>
            </a:r>
            <a:r>
              <a:rPr lang="ru" sz="1000" b="1" i="1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https://artchive.ru/jeanmichelbasquiat</a:t>
            </a:r>
            <a:endParaRPr sz="1000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50" name="Google Shape;450;p56"/>
          <p:cNvSpPr txBox="1"/>
          <p:nvPr/>
        </p:nvSpPr>
        <p:spPr>
          <a:xfrm>
            <a:off x="7232975" y="4733100"/>
            <a:ext cx="15903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i="1">
                <a:latin typeface="Lato"/>
                <a:ea typeface="Lato"/>
                <a:cs typeface="Lato"/>
                <a:sym typeface="Lato"/>
              </a:rPr>
              <a:t>Владислав Лицкевич</a:t>
            </a:r>
            <a:endParaRPr sz="1200" i="1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57"/>
          <p:cNvSpPr/>
          <p:nvPr/>
        </p:nvSpPr>
        <p:spPr>
          <a:xfrm>
            <a:off x="4204025" y="347475"/>
            <a:ext cx="4726500" cy="4796100"/>
          </a:xfrm>
          <a:prstGeom prst="rect">
            <a:avLst/>
          </a:prstGeom>
          <a:solidFill>
            <a:srgbClr val="9FC5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57" descr="настя чемпион"/>
          <p:cNvSpPr txBox="1">
            <a:spLocks noGrp="1"/>
          </p:cNvSpPr>
          <p:nvPr>
            <p:ph type="body" idx="2"/>
          </p:nvPr>
        </p:nvSpPr>
        <p:spPr>
          <a:xfrm>
            <a:off x="4204025" y="893175"/>
            <a:ext cx="4726500" cy="392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000000"/>
                </a:solidFill>
              </a:rPr>
              <a:t>★</a:t>
            </a:r>
            <a:r>
              <a:rPr lang="ru" sz="1500" b="1">
                <a:solidFill>
                  <a:srgbClr val="1E2D31"/>
                </a:solidFill>
              </a:rPr>
              <a:t> С легендой поп-арта   Энди Уорхолом Жан-Мишель познакомился в одном из нью-йоркских ресторанов. Случайно увидев Уорхола, он предложил ему приобрести несколько его открыток. Уорхол согласился, и к тому же пригласил молодого художника пообедать вместе с ним. Тот отказался, сказав, что ему нужно идти. На самом деле Баския побежал в студию, успел написать картину с ними двоими, а затем поспешил назад в ресторан, чтобы подарить ее новому знакомому. В итоге они вместе создавали картины, в которых поп-арт Уорхола был покрыт граффити. С 1984 по 1985 годы они «в четыре руки» написали 130 холстов. </a:t>
            </a:r>
            <a:endParaRPr sz="1500" b="1">
              <a:solidFill>
                <a:srgbClr val="1E2D31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3600" b="1" i="1">
              <a:solidFill>
                <a:srgbClr val="CC0000"/>
              </a:solidFill>
            </a:endParaRPr>
          </a:p>
        </p:txBody>
      </p:sp>
      <p:sp>
        <p:nvSpPr>
          <p:cNvPr id="457" name="Google Shape;457;p57"/>
          <p:cNvSpPr txBox="1"/>
          <p:nvPr/>
        </p:nvSpPr>
        <p:spPr>
          <a:xfrm>
            <a:off x="7232975" y="4733100"/>
            <a:ext cx="15903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i="1">
                <a:latin typeface="Lato"/>
                <a:ea typeface="Lato"/>
                <a:cs typeface="Lato"/>
                <a:sym typeface="Lato"/>
              </a:rPr>
              <a:t>Владислав Лицкевич</a:t>
            </a:r>
            <a:endParaRPr sz="1200" i="1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58" name="Google Shape;458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899224" cy="3916850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57"/>
          <p:cNvSpPr txBox="1"/>
          <p:nvPr/>
        </p:nvSpPr>
        <p:spPr>
          <a:xfrm>
            <a:off x="0" y="4121925"/>
            <a:ext cx="4195500" cy="8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 b="1" i="1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Картина «Две головы»</a:t>
            </a:r>
            <a:endParaRPr sz="3000" b="1" i="1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i="1" u="sng">
              <a:solidFill>
                <a:srgbClr val="E0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60" name="Google Shape;460;p57"/>
          <p:cNvSpPr txBox="1"/>
          <p:nvPr/>
        </p:nvSpPr>
        <p:spPr>
          <a:xfrm>
            <a:off x="4252050" y="4473600"/>
            <a:ext cx="3113100" cy="6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1000" b="1" i="1">
                <a:latin typeface="Lato"/>
                <a:ea typeface="Lato"/>
                <a:cs typeface="Lato"/>
                <a:sym typeface="Lato"/>
              </a:rPr>
              <a:t>Узнать больше: </a:t>
            </a:r>
            <a:r>
              <a:rPr lang="ru" sz="1000" b="1" i="1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https://vogue.ua/article/culture/art/5-faktov-kotorye-nuzhno-znat-o-zhane-mishele-baskiya.html</a:t>
            </a:r>
            <a:endParaRPr sz="1000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58"/>
          <p:cNvSpPr/>
          <p:nvPr/>
        </p:nvSpPr>
        <p:spPr>
          <a:xfrm>
            <a:off x="4204025" y="347475"/>
            <a:ext cx="4726500" cy="4796100"/>
          </a:xfrm>
          <a:prstGeom prst="rect">
            <a:avLst/>
          </a:prstGeom>
          <a:solidFill>
            <a:srgbClr val="9FC5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6" name="Google Shape;466;p58" descr="настя чемпион"/>
          <p:cNvSpPr txBox="1">
            <a:spLocks noGrp="1"/>
          </p:cNvSpPr>
          <p:nvPr>
            <p:ph type="body" idx="2"/>
          </p:nvPr>
        </p:nvSpPr>
        <p:spPr>
          <a:xfrm>
            <a:off x="4204025" y="893175"/>
            <a:ext cx="4726500" cy="392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 b="1" i="1">
                <a:solidFill>
                  <a:srgbClr val="CC0000"/>
                </a:solidFill>
                <a:latin typeface="Arial"/>
                <a:ea typeface="Arial"/>
                <a:cs typeface="Arial"/>
                <a:sym typeface="Arial"/>
              </a:rPr>
              <a:t>«Я зачеркиваю слова, и тот факт, что они вычеркнуты, заставляет вас их читать»</a:t>
            </a:r>
            <a:endParaRPr sz="3000" b="1" i="1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1" i="1">
              <a:solidFill>
                <a:srgbClr val="CC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 b="1" i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Жан-Мишель Баския</a:t>
            </a:r>
            <a:endParaRPr sz="300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3600" b="1" i="1">
              <a:solidFill>
                <a:srgbClr val="CC0000"/>
              </a:solidFill>
            </a:endParaRPr>
          </a:p>
        </p:txBody>
      </p:sp>
      <p:sp>
        <p:nvSpPr>
          <p:cNvPr id="467" name="Google Shape;467;p58"/>
          <p:cNvSpPr txBox="1"/>
          <p:nvPr/>
        </p:nvSpPr>
        <p:spPr>
          <a:xfrm>
            <a:off x="7232975" y="4733100"/>
            <a:ext cx="15903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i="1">
                <a:latin typeface="Lato"/>
                <a:ea typeface="Lato"/>
                <a:cs typeface="Lato"/>
                <a:sym typeface="Lato"/>
              </a:rPr>
              <a:t>Владислав Лицкевич</a:t>
            </a:r>
            <a:endParaRPr sz="1200" i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68" name="Google Shape;468;p58"/>
          <p:cNvSpPr txBox="1"/>
          <p:nvPr/>
        </p:nvSpPr>
        <p:spPr>
          <a:xfrm>
            <a:off x="0" y="4121925"/>
            <a:ext cx="4195500" cy="8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 b="1" i="1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Картина «Puno»</a:t>
            </a:r>
            <a:endParaRPr sz="3000" b="1" i="1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i="1" u="sng">
              <a:solidFill>
                <a:srgbClr val="E0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69" name="Google Shape;469;p58"/>
          <p:cNvSpPr txBox="1"/>
          <p:nvPr/>
        </p:nvSpPr>
        <p:spPr>
          <a:xfrm>
            <a:off x="4252050" y="4473600"/>
            <a:ext cx="3113100" cy="6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ru" sz="1000" b="1" i="1">
                <a:latin typeface="Lato"/>
                <a:ea typeface="Lato"/>
                <a:cs typeface="Lato"/>
                <a:sym typeface="Lato"/>
              </a:rPr>
              <a:t>Узнать больше: </a:t>
            </a:r>
            <a:r>
              <a:rPr lang="ru" sz="1000" b="1" i="1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https://lukasgallery.ru/bez-rubriki/8-citat-zhan-mishel-baskiya</a:t>
            </a:r>
            <a:endParaRPr sz="1000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70" name="Google Shape;470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7150" y="180700"/>
            <a:ext cx="2733062" cy="3817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59"/>
          <p:cNvSpPr/>
          <p:nvPr/>
        </p:nvSpPr>
        <p:spPr>
          <a:xfrm>
            <a:off x="4204025" y="347475"/>
            <a:ext cx="4726500" cy="4796100"/>
          </a:xfrm>
          <a:prstGeom prst="rect">
            <a:avLst/>
          </a:prstGeom>
          <a:solidFill>
            <a:srgbClr val="9FC5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6" name="Google Shape;476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707" y="347474"/>
            <a:ext cx="3291727" cy="3690876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59"/>
          <p:cNvSpPr txBox="1"/>
          <p:nvPr/>
        </p:nvSpPr>
        <p:spPr>
          <a:xfrm>
            <a:off x="515700" y="4038350"/>
            <a:ext cx="4056300" cy="136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b="1" i="1">
                <a:solidFill>
                  <a:srgbClr val="FF0000"/>
                </a:solidFill>
              </a:rPr>
              <a:t>Пабло Пикассо</a:t>
            </a:r>
            <a:endParaRPr sz="2800" b="1" i="1">
              <a:solidFill>
                <a:srgbClr val="FF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b="1" i="1">
                <a:solidFill>
                  <a:srgbClr val="FF0000"/>
                </a:solidFill>
              </a:rPr>
              <a:t>(1981 — 1973 гг.) </a:t>
            </a:r>
            <a:endParaRPr sz="2800" b="1" i="1">
              <a:solidFill>
                <a:srgbClr val="FF0000"/>
              </a:solidFill>
            </a:endParaRPr>
          </a:p>
        </p:txBody>
      </p:sp>
      <p:sp>
        <p:nvSpPr>
          <p:cNvPr id="478" name="Google Shape;478;p59"/>
          <p:cNvSpPr txBox="1"/>
          <p:nvPr/>
        </p:nvSpPr>
        <p:spPr>
          <a:xfrm>
            <a:off x="4874225" y="347475"/>
            <a:ext cx="4056300" cy="7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300" b="1">
                <a:solidFill>
                  <a:srgbClr val="FF0000"/>
                </a:solidFill>
              </a:rPr>
              <a:t>Кубизм, сюрреализм, неоклассицизм</a:t>
            </a:r>
            <a:endParaRPr sz="2300" b="1">
              <a:solidFill>
                <a:srgbClr val="FF0000"/>
              </a:solidFill>
            </a:endParaRPr>
          </a:p>
        </p:txBody>
      </p:sp>
      <p:sp>
        <p:nvSpPr>
          <p:cNvPr id="479" name="Google Shape;479;p59"/>
          <p:cNvSpPr txBox="1"/>
          <p:nvPr/>
        </p:nvSpPr>
        <p:spPr>
          <a:xfrm>
            <a:off x="6409617" y="4436863"/>
            <a:ext cx="6768300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i="1">
                <a:solidFill>
                  <a:srgbClr val="434343"/>
                </a:solidFill>
              </a:rPr>
              <a:t>Соколова Полина </a:t>
            </a:r>
            <a:endParaRPr sz="2000" i="1">
              <a:solidFill>
                <a:srgbClr val="434343"/>
              </a:solidFill>
            </a:endParaRPr>
          </a:p>
        </p:txBody>
      </p:sp>
      <p:sp>
        <p:nvSpPr>
          <p:cNvPr id="480" name="Google Shape;480;p59"/>
          <p:cNvSpPr txBox="1">
            <a:spLocks noGrp="1"/>
          </p:cNvSpPr>
          <p:nvPr>
            <p:ph type="body" idx="2"/>
          </p:nvPr>
        </p:nvSpPr>
        <p:spPr>
          <a:xfrm>
            <a:off x="4204025" y="1299725"/>
            <a:ext cx="4726500" cy="29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i="1">
              <a:solidFill>
                <a:srgbClr val="CC0000"/>
              </a:solidFill>
            </a:endParaRP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i="1">
              <a:solidFill>
                <a:srgbClr val="CC0000"/>
              </a:solidFill>
            </a:endParaRP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i="1">
              <a:solidFill>
                <a:srgbClr val="CC0000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★"/>
            </a:pPr>
            <a:r>
              <a:rPr lang="ru" b="1" i="1">
                <a:solidFill>
                  <a:srgbClr val="000000"/>
                </a:solidFill>
              </a:rPr>
              <a:t>Пикассо много работал как график, скульптор, керамист и т. д. Вызвал к жизни массу подражателей и оказал исключительное влияние на развитие изобразительного искусства в XX веке.</a:t>
            </a:r>
            <a:endParaRPr b="1" i="1"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★"/>
            </a:pPr>
            <a:r>
              <a:rPr lang="ru" b="1" i="1">
                <a:solidFill>
                  <a:srgbClr val="000000"/>
                </a:solidFill>
              </a:rPr>
              <a:t>Основоположник кубизма. </a:t>
            </a:r>
            <a:endParaRPr b="1" i="1"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★"/>
            </a:pPr>
            <a:r>
              <a:rPr lang="ru" b="1" i="1">
                <a:solidFill>
                  <a:srgbClr val="000000"/>
                </a:solidFill>
              </a:rPr>
              <a:t>Пикассо начал рисовать с самого детства, первые уроки он получил у своего отца — учителя рисования Хосе Руиса Бласко. </a:t>
            </a:r>
            <a:endParaRPr b="1" i="1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b="1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60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486" name="Google Shape;486;p60"/>
          <p:cNvSpPr/>
          <p:nvPr/>
        </p:nvSpPr>
        <p:spPr>
          <a:xfrm>
            <a:off x="4115275" y="273350"/>
            <a:ext cx="4815300" cy="4870200"/>
          </a:xfrm>
          <a:prstGeom prst="rect">
            <a:avLst/>
          </a:prstGeom>
          <a:solidFill>
            <a:srgbClr val="9FC5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60" descr="настя чемпион"/>
          <p:cNvSpPr txBox="1">
            <a:spLocks noGrp="1"/>
          </p:cNvSpPr>
          <p:nvPr>
            <p:ph type="body" idx="2"/>
          </p:nvPr>
        </p:nvSpPr>
        <p:spPr>
          <a:xfrm>
            <a:off x="4204025" y="1265825"/>
            <a:ext cx="4726500" cy="3554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 b="1" i="1">
                <a:solidFill>
                  <a:srgbClr val="CC0000"/>
                </a:solidFill>
              </a:rPr>
              <a:t>“Герника”</a:t>
            </a:r>
            <a:endParaRPr sz="3600" b="1" i="1">
              <a:solidFill>
                <a:srgbClr val="CC0000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b="1" i="1">
                <a:solidFill>
                  <a:srgbClr val="CC0000"/>
                </a:solidFill>
              </a:rPr>
              <a:t>(1937 г.)</a:t>
            </a:r>
            <a:endParaRPr b="1" i="1">
              <a:solidFill>
                <a:srgbClr val="CC0000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★"/>
            </a:pPr>
            <a:r>
              <a:rPr lang="ru" b="1" i="1">
                <a:solidFill>
                  <a:srgbClr val="000000"/>
                </a:solidFill>
              </a:rPr>
              <a:t>“Герника” одно из самых известных антивоенных произведений в искусстве. </a:t>
            </a:r>
            <a:endParaRPr b="1" i="1"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★"/>
            </a:pPr>
            <a:r>
              <a:rPr lang="ru" b="1" i="1">
                <a:solidFill>
                  <a:srgbClr val="000000"/>
                </a:solidFill>
              </a:rPr>
              <a:t>В основе сюжета картины - трагические события 26 апреля 1937 года, когда подразделение Люфтваффе «Легион Кондор» разбомбило город Гернику. </a:t>
            </a:r>
            <a:endParaRPr b="1" i="1"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★"/>
            </a:pPr>
            <a:r>
              <a:rPr lang="ru" b="1" i="1">
                <a:solidFill>
                  <a:srgbClr val="000000"/>
                </a:solidFill>
              </a:rPr>
              <a:t>Некоторые испанцы трактуют быка как саму Испанию, которая отвернулась от происходящего в Гернике.</a:t>
            </a:r>
            <a:endParaRPr b="1" i="1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400" b="1" i="1">
              <a:solidFill>
                <a:srgbClr val="000000"/>
              </a:solidFill>
            </a:endParaRPr>
          </a:p>
        </p:txBody>
      </p:sp>
      <p:pic>
        <p:nvPicPr>
          <p:cNvPr id="488" name="Google Shape;488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425" y="1265824"/>
            <a:ext cx="3491699" cy="2440899"/>
          </a:xfrm>
          <a:prstGeom prst="rect">
            <a:avLst/>
          </a:prstGeom>
          <a:noFill/>
          <a:ln>
            <a:noFill/>
          </a:ln>
        </p:spPr>
      </p:pic>
      <p:sp>
        <p:nvSpPr>
          <p:cNvPr id="489" name="Google Shape;489;p60"/>
          <p:cNvSpPr txBox="1"/>
          <p:nvPr/>
        </p:nvSpPr>
        <p:spPr>
          <a:xfrm>
            <a:off x="426919" y="2240308"/>
            <a:ext cx="5854800" cy="6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i="1"/>
          </a:p>
        </p:txBody>
      </p:sp>
      <p:sp>
        <p:nvSpPr>
          <p:cNvPr id="490" name="Google Shape;490;p60"/>
          <p:cNvSpPr txBox="1"/>
          <p:nvPr/>
        </p:nvSpPr>
        <p:spPr>
          <a:xfrm>
            <a:off x="193451" y="3706718"/>
            <a:ext cx="3837000" cy="111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500" b="1" i="1"/>
              <a:t>Узнать больше:</a:t>
            </a:r>
            <a:r>
              <a:rPr lang="ru" sz="1500" i="1">
                <a:solidFill>
                  <a:srgbClr val="FF0000"/>
                </a:solidFill>
              </a:rPr>
              <a:t>https://muzei-mira.com/kartini_ispanskih_hudojnikov/944-gernika-pablo-pikasso.html</a:t>
            </a:r>
            <a:endParaRPr sz="1500" i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61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496" name="Google Shape;496;p61"/>
          <p:cNvSpPr/>
          <p:nvPr/>
        </p:nvSpPr>
        <p:spPr>
          <a:xfrm>
            <a:off x="4310701" y="724189"/>
            <a:ext cx="4433400" cy="44334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61"/>
          <p:cNvSpPr/>
          <p:nvPr/>
        </p:nvSpPr>
        <p:spPr>
          <a:xfrm>
            <a:off x="4188125" y="347400"/>
            <a:ext cx="4726500" cy="4796100"/>
          </a:xfrm>
          <a:prstGeom prst="rect">
            <a:avLst/>
          </a:prstGeom>
          <a:solidFill>
            <a:srgbClr val="9FC5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61"/>
          <p:cNvSpPr txBox="1"/>
          <p:nvPr/>
        </p:nvSpPr>
        <p:spPr>
          <a:xfrm>
            <a:off x="4310700" y="724200"/>
            <a:ext cx="3951300" cy="271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 i="1">
                <a:solidFill>
                  <a:srgbClr val="FF0000"/>
                </a:solidFill>
              </a:rPr>
              <a:t>“Я могу рисовать как Рафаэль, но мне понадобится вся жизнь, чтобы научиться рисовать так, как рисует ребенок” .</a:t>
            </a:r>
            <a:endParaRPr sz="2400" b="1" i="1">
              <a:solidFill>
                <a:srgbClr val="FF0000"/>
              </a:solidFill>
            </a:endParaRPr>
          </a:p>
        </p:txBody>
      </p:sp>
      <p:sp>
        <p:nvSpPr>
          <p:cNvPr id="499" name="Google Shape;499;p61"/>
          <p:cNvSpPr txBox="1"/>
          <p:nvPr/>
        </p:nvSpPr>
        <p:spPr>
          <a:xfrm>
            <a:off x="5895571" y="3582300"/>
            <a:ext cx="4811700" cy="83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800" i="1">
                <a:solidFill>
                  <a:srgbClr val="CC0000"/>
                </a:solidFill>
              </a:rPr>
              <a:t>Пабло Пикассо </a:t>
            </a:r>
            <a:endParaRPr sz="2800" i="1">
              <a:solidFill>
                <a:srgbClr val="CC0000"/>
              </a:solidFill>
            </a:endParaRPr>
          </a:p>
        </p:txBody>
      </p:sp>
      <p:pic>
        <p:nvPicPr>
          <p:cNvPr id="500" name="Google Shape;500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4953" y="753175"/>
            <a:ext cx="3648825" cy="3637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7"/>
          <p:cNvSpPr/>
          <p:nvPr/>
        </p:nvSpPr>
        <p:spPr>
          <a:xfrm>
            <a:off x="4204025" y="347475"/>
            <a:ext cx="4726500" cy="4796100"/>
          </a:xfrm>
          <a:prstGeom prst="rect">
            <a:avLst/>
          </a:prstGeom>
          <a:solidFill>
            <a:srgbClr val="9FC5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body" idx="2"/>
          </p:nvPr>
        </p:nvSpPr>
        <p:spPr>
          <a:xfrm>
            <a:off x="4204025" y="1025475"/>
            <a:ext cx="47265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 i="1">
                <a:solidFill>
                  <a:srgbClr val="CC0000"/>
                </a:solidFill>
              </a:rPr>
              <a:t>ПОСТИМПРЕССИОНИЗМ</a:t>
            </a:r>
            <a:endParaRPr b="1" i="1">
              <a:solidFill>
                <a:srgbClr val="CC0000"/>
              </a:solidFill>
            </a:endParaRP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i="1">
              <a:solidFill>
                <a:srgbClr val="CC0000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★"/>
            </a:pPr>
            <a:r>
              <a:rPr lang="ru" b="1" i="1">
                <a:solidFill>
                  <a:srgbClr val="000000"/>
                </a:solidFill>
              </a:rPr>
              <a:t>картины этого живописца,одни из самых дорогих полотен, проданных на аукционах</a:t>
            </a:r>
            <a:endParaRPr b="1" i="1"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★"/>
            </a:pPr>
            <a:r>
              <a:rPr lang="ru" b="1" i="1">
                <a:solidFill>
                  <a:srgbClr val="000000"/>
                </a:solidFill>
              </a:rPr>
              <a:t>после конфликта с его товарищем Полем Гогеном, Ван Гог отрезал себе мочку уха</a:t>
            </a:r>
            <a:endParaRPr b="1" i="1"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★"/>
            </a:pPr>
            <a:r>
              <a:rPr lang="ru" b="1" i="1">
                <a:solidFill>
                  <a:srgbClr val="000000"/>
                </a:solidFill>
              </a:rPr>
              <a:t>самым близким человеком был его родной брат Тео.Помогал Винсенту в организации ‘’южной” мастерской,также пытался устроить посмертную выставку художника,но заболел психическим расстройством.</a:t>
            </a:r>
            <a:endParaRPr b="1" i="1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b="1">
              <a:solidFill>
                <a:srgbClr val="000000"/>
              </a:solidFill>
            </a:endParaRPr>
          </a:p>
        </p:txBody>
      </p:sp>
      <p:sp>
        <p:nvSpPr>
          <p:cNvPr id="93" name="Google Shape;93;p17"/>
          <p:cNvSpPr txBox="1"/>
          <p:nvPr/>
        </p:nvSpPr>
        <p:spPr>
          <a:xfrm>
            <a:off x="260225" y="3864075"/>
            <a:ext cx="3791400" cy="8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 b="1" i="1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Винсент ван Гог</a:t>
            </a:r>
            <a:endParaRPr sz="3600" b="1" i="1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 i="1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(1853-1890 гг.)</a:t>
            </a:r>
            <a:endParaRPr sz="1800" b="1" i="1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i="1" u="sng">
              <a:solidFill>
                <a:srgbClr val="E0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4" name="Google Shape;94;p17"/>
          <p:cNvSpPr txBox="1"/>
          <p:nvPr/>
        </p:nvSpPr>
        <p:spPr>
          <a:xfrm>
            <a:off x="7206125" y="4660050"/>
            <a:ext cx="15903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i="1">
                <a:latin typeface="Lato"/>
                <a:ea typeface="Lato"/>
                <a:cs typeface="Lato"/>
                <a:sym typeface="Lato"/>
              </a:rPr>
              <a:t>Надежда Горошко</a:t>
            </a:r>
            <a:endParaRPr sz="1200" i="1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95" name="Google Shape;9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899226" cy="3493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62"/>
          <p:cNvSpPr txBox="1">
            <a:spLocks noGrp="1"/>
          </p:cNvSpPr>
          <p:nvPr>
            <p:ph type="title"/>
          </p:nvPr>
        </p:nvSpPr>
        <p:spPr>
          <a:xfrm>
            <a:off x="0" y="3058650"/>
            <a:ext cx="4045200" cy="168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50" b="0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50" b="0">
              <a:solidFill>
                <a:srgbClr val="000000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FF0000"/>
                </a:solidFill>
              </a:rPr>
              <a:t>Поль Сезанн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506" name="Google Shape;506;p62"/>
          <p:cNvSpPr txBox="1">
            <a:spLocks noGrp="1"/>
          </p:cNvSpPr>
          <p:nvPr>
            <p:ph type="subTitle" idx="1"/>
          </p:nvPr>
        </p:nvSpPr>
        <p:spPr>
          <a:xfrm>
            <a:off x="265500" y="1226250"/>
            <a:ext cx="2815800" cy="11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62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508" name="Google Shape;508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500" y="87575"/>
            <a:ext cx="3078050" cy="3734225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62"/>
          <p:cNvSpPr txBox="1"/>
          <p:nvPr/>
        </p:nvSpPr>
        <p:spPr>
          <a:xfrm>
            <a:off x="971400" y="4567100"/>
            <a:ext cx="45861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(1839-1906 гг.)</a:t>
            </a:r>
            <a:endParaRPr sz="1700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10" name="Google Shape;510;p62"/>
          <p:cNvSpPr/>
          <p:nvPr/>
        </p:nvSpPr>
        <p:spPr>
          <a:xfrm>
            <a:off x="4188125" y="347400"/>
            <a:ext cx="4726500" cy="4796100"/>
          </a:xfrm>
          <a:prstGeom prst="rect">
            <a:avLst/>
          </a:prstGeom>
          <a:solidFill>
            <a:srgbClr val="9FC5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62"/>
          <p:cNvSpPr txBox="1"/>
          <p:nvPr/>
        </p:nvSpPr>
        <p:spPr>
          <a:xfrm>
            <a:off x="4777250" y="752925"/>
            <a:ext cx="4586100" cy="5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12" name="Google Shape;512;p62"/>
          <p:cNvSpPr txBox="1"/>
          <p:nvPr/>
        </p:nvSpPr>
        <p:spPr>
          <a:xfrm>
            <a:off x="4188125" y="840450"/>
            <a:ext cx="4726500" cy="39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★"/>
            </a:pPr>
            <a:r>
              <a:rPr lang="ru" sz="1800" i="1">
                <a:latin typeface="Lato"/>
                <a:ea typeface="Lato"/>
                <a:cs typeface="Lato"/>
                <a:sym typeface="Lato"/>
              </a:rPr>
              <a:t>Сезанн родился в богатой семье. Он был диабетиком и часто впадал в депрессию.</a:t>
            </a:r>
            <a:endParaRPr sz="1800" i="1"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★"/>
            </a:pPr>
            <a:r>
              <a:rPr lang="ru" sz="1800" i="1">
                <a:latin typeface="Lato"/>
                <a:ea typeface="Lato"/>
                <a:cs typeface="Lato"/>
                <a:sym typeface="Lato"/>
              </a:rPr>
              <a:t>С детства до конца жизни дружил  с художником Эмилем Золя, чей совет помог определится с будущем.</a:t>
            </a:r>
            <a:endParaRPr sz="1800" i="1"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★"/>
            </a:pPr>
            <a:r>
              <a:rPr lang="ru" sz="1800" i="1">
                <a:latin typeface="Lato"/>
                <a:ea typeface="Lato"/>
                <a:cs typeface="Lato"/>
                <a:sym typeface="Lato"/>
              </a:rPr>
              <a:t>Перед созданием картины Сезанн тщательно планировал ее. Он создал дюжину эскизов, по много раз пересаживал батраков в разные позы и экспериментировал.</a:t>
            </a:r>
            <a:endParaRPr sz="1800" i="1">
              <a:latin typeface="Lato"/>
              <a:ea typeface="Lato"/>
              <a:cs typeface="Lato"/>
              <a:sym typeface="Lato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Lato"/>
              <a:buChar char="★"/>
            </a:pPr>
            <a:r>
              <a:rPr lang="ru" sz="1800" i="1">
                <a:latin typeface="Lato"/>
                <a:ea typeface="Lato"/>
                <a:cs typeface="Lato"/>
                <a:sym typeface="Lato"/>
              </a:rPr>
              <a:t>В 2011 году королевская семья Катара купила одну из картин “Игроков” за более $250 млн.</a:t>
            </a:r>
            <a:endParaRPr sz="1800" i="1">
              <a:latin typeface="Lato"/>
              <a:ea typeface="Lato"/>
              <a:cs typeface="Lato"/>
              <a:sym typeface="Lato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i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13" name="Google Shape;513;p62"/>
          <p:cNvSpPr txBox="1"/>
          <p:nvPr/>
        </p:nvSpPr>
        <p:spPr>
          <a:xfrm>
            <a:off x="4876288" y="299288"/>
            <a:ext cx="4262700" cy="4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 dirty="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Постимпрессионизм, кубизм </a:t>
            </a:r>
            <a:endParaRPr sz="2000" dirty="0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14" name="Google Shape;514;p62"/>
          <p:cNvSpPr txBox="1"/>
          <p:nvPr/>
        </p:nvSpPr>
        <p:spPr>
          <a:xfrm>
            <a:off x="6882675" y="4741950"/>
            <a:ext cx="4262700" cy="4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 i="1">
                <a:latin typeface="Lato"/>
                <a:ea typeface="Lato"/>
                <a:cs typeface="Lato"/>
                <a:sym typeface="Lato"/>
              </a:rPr>
              <a:t>Ковалев Александр</a:t>
            </a:r>
            <a:endParaRPr sz="1100" i="1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63"/>
          <p:cNvSpPr txBox="1">
            <a:spLocks noGrp="1"/>
          </p:cNvSpPr>
          <p:nvPr>
            <p:ph type="title"/>
          </p:nvPr>
        </p:nvSpPr>
        <p:spPr>
          <a:xfrm>
            <a:off x="4735525" y="2099650"/>
            <a:ext cx="4045200" cy="168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0" name="Google Shape;520;p63"/>
          <p:cNvSpPr txBox="1">
            <a:spLocks noGrp="1"/>
          </p:cNvSpPr>
          <p:nvPr>
            <p:ph type="subTitle" idx="1"/>
          </p:nvPr>
        </p:nvSpPr>
        <p:spPr>
          <a:xfrm>
            <a:off x="4372900" y="27786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p63"/>
          <p:cNvSpPr txBox="1">
            <a:spLocks noGrp="1"/>
          </p:cNvSpPr>
          <p:nvPr>
            <p:ph type="body" idx="2"/>
          </p:nvPr>
        </p:nvSpPr>
        <p:spPr>
          <a:xfrm>
            <a:off x="4632875" y="77602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★"/>
            </a:pPr>
            <a:endParaRPr/>
          </a:p>
        </p:txBody>
      </p:sp>
      <p:sp>
        <p:nvSpPr>
          <p:cNvPr id="522" name="Google Shape;522;p63"/>
          <p:cNvSpPr/>
          <p:nvPr/>
        </p:nvSpPr>
        <p:spPr>
          <a:xfrm>
            <a:off x="4188125" y="347400"/>
            <a:ext cx="4726500" cy="4796100"/>
          </a:xfrm>
          <a:prstGeom prst="rect">
            <a:avLst/>
          </a:prstGeom>
          <a:solidFill>
            <a:srgbClr val="9FC5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63"/>
          <p:cNvSpPr txBox="1"/>
          <p:nvPr/>
        </p:nvSpPr>
        <p:spPr>
          <a:xfrm>
            <a:off x="4270575" y="666075"/>
            <a:ext cx="4726500" cy="402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Georgia"/>
              <a:buChar char="★"/>
            </a:pPr>
            <a:r>
              <a:rPr lang="ru" sz="1800" i="1">
                <a:latin typeface="Georgia"/>
                <a:ea typeface="Georgia"/>
                <a:cs typeface="Georgia"/>
                <a:sym typeface="Georgia"/>
              </a:rPr>
              <a:t>Художественное наследие Сезанна составляет  больше 800 работ маслом, не считая акварелей и других произведений. Неизвестно количество незавершенных и уничтоженных автором работ. </a:t>
            </a:r>
            <a:endParaRPr sz="1800" i="1"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Georgia"/>
              <a:buChar char="★"/>
            </a:pPr>
            <a:r>
              <a:rPr lang="ru" sz="1800" i="1">
                <a:latin typeface="Georgia"/>
                <a:ea typeface="Georgia"/>
                <a:cs typeface="Georgia"/>
                <a:sym typeface="Georgia"/>
              </a:rPr>
              <a:t>“Игроки в карты” были украдены прямо из музея во время выставки в Париже в 1961 г вместе с некоторыми другими картинами. Подробная информация относительно их возврата неясна.</a:t>
            </a:r>
            <a:endParaRPr sz="1800" b="1" i="1">
              <a:latin typeface="Georgia"/>
              <a:ea typeface="Georgia"/>
              <a:cs typeface="Georgia"/>
              <a:sym typeface="Georgi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24" name="Google Shape;524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5625"/>
            <a:ext cx="1631175" cy="1304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76338" y="1566225"/>
            <a:ext cx="1342325" cy="917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6825" y="1827750"/>
            <a:ext cx="1342325" cy="950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6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81175" y="1601250"/>
            <a:ext cx="1225700" cy="101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6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43825" y="125212"/>
            <a:ext cx="1574450" cy="1285775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p63"/>
          <p:cNvSpPr txBox="1"/>
          <p:nvPr/>
        </p:nvSpPr>
        <p:spPr>
          <a:xfrm>
            <a:off x="639775" y="3530900"/>
            <a:ext cx="2908500" cy="10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Серия картин “Игроки в карты”</a:t>
            </a:r>
            <a:endParaRPr sz="1600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                 1890-1895 гг</a:t>
            </a:r>
            <a:endParaRPr sz="1600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30" name="Google Shape;530;p63"/>
          <p:cNvSpPr txBox="1"/>
          <p:nvPr/>
        </p:nvSpPr>
        <p:spPr>
          <a:xfrm>
            <a:off x="4270575" y="4124100"/>
            <a:ext cx="4780800" cy="10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i="1">
                <a:latin typeface="Lato"/>
                <a:ea typeface="Lato"/>
                <a:cs typeface="Lato"/>
                <a:sym typeface="Lato"/>
              </a:rPr>
              <a:t>Узнать больше: </a:t>
            </a:r>
            <a:r>
              <a:rPr lang="ru" sz="1100" u="sng">
                <a:solidFill>
                  <a:schemeClr val="hlink"/>
                </a:solidFill>
                <a:hlinkClick r:id="rId8"/>
              </a:rPr>
              <a:t>https://muzei-mira.com/biografia_hudojnikov/1231-pol-sezann-biografiya-i-kartiny-hudozhnika.html</a:t>
            </a:r>
            <a:r>
              <a:rPr lang="ru" i="1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ru" sz="1100" u="sng">
                <a:solidFill>
                  <a:schemeClr val="hlink"/>
                </a:solidFill>
                <a:hlinkClick r:id="rId9"/>
              </a:rPr>
              <a:t>https://kulturologia.ru/blogs/190116/28099/</a:t>
            </a:r>
            <a:r>
              <a:rPr lang="ru" i="1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ru" sz="1100" u="sng">
                <a:solidFill>
                  <a:schemeClr val="hlink"/>
                </a:solidFill>
                <a:hlinkClick r:id="rId10"/>
              </a:rPr>
              <a:t>https://ru.citaty.net/avtory/pol-sezann/</a:t>
            </a:r>
            <a:endParaRPr i="1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64"/>
          <p:cNvSpPr txBox="1">
            <a:spLocks noGrp="1"/>
          </p:cNvSpPr>
          <p:nvPr>
            <p:ph type="title"/>
          </p:nvPr>
        </p:nvSpPr>
        <p:spPr>
          <a:xfrm>
            <a:off x="4461725" y="1418775"/>
            <a:ext cx="4045200" cy="168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64"/>
          <p:cNvSpPr txBox="1">
            <a:spLocks noGrp="1"/>
          </p:cNvSpPr>
          <p:nvPr>
            <p:ph type="subTitle" idx="1"/>
          </p:nvPr>
        </p:nvSpPr>
        <p:spPr>
          <a:xfrm>
            <a:off x="4395100" y="243815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64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538" name="Google Shape;538;p64"/>
          <p:cNvSpPr/>
          <p:nvPr/>
        </p:nvSpPr>
        <p:spPr>
          <a:xfrm>
            <a:off x="4340525" y="499800"/>
            <a:ext cx="4726500" cy="4796100"/>
          </a:xfrm>
          <a:prstGeom prst="rect">
            <a:avLst/>
          </a:prstGeom>
          <a:solidFill>
            <a:srgbClr val="9FC5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64"/>
          <p:cNvSpPr txBox="1"/>
          <p:nvPr/>
        </p:nvSpPr>
        <p:spPr>
          <a:xfrm>
            <a:off x="4766075" y="781250"/>
            <a:ext cx="3966900" cy="29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“Я неустанно ищу логического развития в том, что мы видим и чувствуем в изучении природы”</a:t>
            </a:r>
            <a:endParaRPr sz="2400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40" name="Google Shape;540;p64"/>
          <p:cNvSpPr txBox="1"/>
          <p:nvPr/>
        </p:nvSpPr>
        <p:spPr>
          <a:xfrm>
            <a:off x="6534850" y="2620400"/>
            <a:ext cx="2064900" cy="9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100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Поль Сезанн</a:t>
            </a:r>
            <a:endParaRPr sz="2100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41" name="Google Shape;541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800" y="174625"/>
            <a:ext cx="3999400" cy="2673599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Google Shape;542;p64"/>
          <p:cNvSpPr txBox="1"/>
          <p:nvPr/>
        </p:nvSpPr>
        <p:spPr>
          <a:xfrm>
            <a:off x="377425" y="3102375"/>
            <a:ext cx="4262700" cy="49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700" i="1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Картина ”Персики и груши”</a:t>
            </a:r>
            <a:endParaRPr sz="1700" i="1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65"/>
          <p:cNvSpPr/>
          <p:nvPr/>
        </p:nvSpPr>
        <p:spPr>
          <a:xfrm>
            <a:off x="4204025" y="347475"/>
            <a:ext cx="4726500" cy="4796100"/>
          </a:xfrm>
          <a:prstGeom prst="rect">
            <a:avLst/>
          </a:prstGeom>
          <a:solidFill>
            <a:srgbClr val="9FC5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65"/>
          <p:cNvSpPr txBox="1">
            <a:spLocks noGrp="1"/>
          </p:cNvSpPr>
          <p:nvPr>
            <p:ph type="body" idx="2"/>
          </p:nvPr>
        </p:nvSpPr>
        <p:spPr>
          <a:xfrm>
            <a:off x="4204025" y="633375"/>
            <a:ext cx="4726500" cy="40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i="1">
              <a:solidFill>
                <a:srgbClr val="CC0000"/>
              </a:solidFill>
            </a:endParaRP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 i="1">
                <a:solidFill>
                  <a:srgbClr val="CC0000"/>
                </a:solidFill>
              </a:rPr>
              <a:t>СТРИТ-АРТ, БРИСТОЛЬСКАЯ АНДЕГРАУНД-СЦЕНА</a:t>
            </a:r>
            <a:endParaRPr sz="2400" b="1" i="1">
              <a:solidFill>
                <a:srgbClr val="CC0000"/>
              </a:solidFill>
            </a:endParaRP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i="1">
              <a:solidFill>
                <a:srgbClr val="CC0000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★"/>
            </a:pPr>
            <a:r>
              <a:rPr lang="ru" sz="1400" b="1">
                <a:solidFill>
                  <a:srgbClr val="000000"/>
                </a:solidFill>
              </a:rPr>
              <a:t>До сих пор никто не знает точно как выглядит Бэнкси.</a:t>
            </a:r>
            <a:endParaRPr sz="1400" b="1">
              <a:solidFill>
                <a:srgbClr val="000000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★"/>
            </a:pPr>
            <a:r>
              <a:rPr lang="ru" sz="1400" b="1">
                <a:solidFill>
                  <a:srgbClr val="000000"/>
                </a:solidFill>
              </a:rPr>
              <a:t>Получая немалые гонорары за свое творчество, Бэнкси не раз жертвовал деньги на благотворительность</a:t>
            </a:r>
            <a:endParaRPr sz="1400" b="1">
              <a:solidFill>
                <a:srgbClr val="000000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★"/>
            </a:pPr>
            <a:r>
              <a:rPr lang="ru" sz="1400" b="1">
                <a:solidFill>
                  <a:srgbClr val="000000"/>
                </a:solidFill>
              </a:rPr>
              <a:t>В 2011 году фильм Бэнкси под названием «Выход через сувенирную лавку» оказался в числе номинантов на американскую кинопремию в категории «Лучший документальный полнометражный фильм»</a:t>
            </a:r>
            <a:endParaRPr sz="1400" b="1">
              <a:solidFill>
                <a:srgbClr val="000000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★"/>
            </a:pPr>
            <a:r>
              <a:rPr lang="ru" sz="1400" b="1">
                <a:solidFill>
                  <a:srgbClr val="000000"/>
                </a:solidFill>
              </a:rPr>
              <a:t>Летом 2004 года художник создал серию поддельных 10-фунтовых банкнот с изображением принцессы Дианы. Вместо надписи Bank of England на них красовалось Banksy of England.</a:t>
            </a:r>
            <a:endParaRPr sz="1400" b="1">
              <a:solidFill>
                <a:srgbClr val="000000"/>
              </a:solidFill>
            </a:endParaRPr>
          </a:p>
        </p:txBody>
      </p:sp>
      <p:pic>
        <p:nvPicPr>
          <p:cNvPr id="549" name="Google Shape;549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8800" y="106275"/>
            <a:ext cx="3791400" cy="3791549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p65"/>
          <p:cNvSpPr txBox="1"/>
          <p:nvPr/>
        </p:nvSpPr>
        <p:spPr>
          <a:xfrm>
            <a:off x="258750" y="3864075"/>
            <a:ext cx="3791400" cy="8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 b="1" i="1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Бэнкси</a:t>
            </a:r>
            <a:endParaRPr sz="3600" b="1" i="1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 i="1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(1974 г. - наше время)</a:t>
            </a:r>
            <a:endParaRPr sz="1800" b="1" i="1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sz="2400" b="1" i="1" u="sng">
              <a:solidFill>
                <a:srgbClr val="E0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51" name="Google Shape;551;p65"/>
          <p:cNvSpPr txBox="1"/>
          <p:nvPr/>
        </p:nvSpPr>
        <p:spPr>
          <a:xfrm>
            <a:off x="7206125" y="4660050"/>
            <a:ext cx="15903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i="1">
                <a:latin typeface="Lato"/>
                <a:ea typeface="Lato"/>
                <a:cs typeface="Lato"/>
                <a:sym typeface="Lato"/>
              </a:rPr>
              <a:t>Якунин Никита </a:t>
            </a:r>
            <a:endParaRPr sz="1200" i="1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66"/>
          <p:cNvSpPr/>
          <p:nvPr/>
        </p:nvSpPr>
        <p:spPr>
          <a:xfrm>
            <a:off x="4204025" y="347475"/>
            <a:ext cx="4726500" cy="4796100"/>
          </a:xfrm>
          <a:prstGeom prst="rect">
            <a:avLst/>
          </a:prstGeom>
          <a:solidFill>
            <a:srgbClr val="9FC5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66" descr="настя чемпион"/>
          <p:cNvSpPr txBox="1">
            <a:spLocks noGrp="1"/>
          </p:cNvSpPr>
          <p:nvPr>
            <p:ph type="body" idx="2"/>
          </p:nvPr>
        </p:nvSpPr>
        <p:spPr>
          <a:xfrm>
            <a:off x="4204025" y="575875"/>
            <a:ext cx="4726500" cy="415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 b="1" i="1">
                <a:solidFill>
                  <a:srgbClr val="CC0000"/>
                </a:solidFill>
              </a:rPr>
              <a:t>“Девочка с воздушным шаром”</a:t>
            </a:r>
            <a:endParaRPr sz="3600" b="1" i="1">
              <a:solidFill>
                <a:srgbClr val="CC0000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b="1" i="1">
                <a:solidFill>
                  <a:srgbClr val="CC0000"/>
                </a:solidFill>
              </a:rPr>
              <a:t>(2006 г.)</a:t>
            </a:r>
            <a:endParaRPr b="1" i="1">
              <a:solidFill>
                <a:srgbClr val="CC0000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★"/>
            </a:pPr>
            <a:r>
              <a:rPr lang="ru" b="1" i="1">
                <a:solidFill>
                  <a:srgbClr val="000000"/>
                </a:solidFill>
              </a:rPr>
              <a:t>Картина была разрезана встроенным в раму шредером во время аукциона Sotheby’s сразу после объявления о её продаже</a:t>
            </a:r>
            <a:endParaRPr b="1" i="1"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★"/>
            </a:pPr>
            <a:r>
              <a:rPr lang="ru" b="1" i="1">
                <a:solidFill>
                  <a:srgbClr val="000000"/>
                </a:solidFill>
              </a:rPr>
              <a:t>«Девочка с воздушным шаром» созданная Бэнкси в 2006 году авторская копия одноимённого граффити 2002 года</a:t>
            </a:r>
            <a:endParaRPr b="1" i="1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ru" b="1" i="1">
                <a:solidFill>
                  <a:srgbClr val="000000"/>
                </a:solidFill>
              </a:rPr>
              <a:t>Узнать больше: </a:t>
            </a:r>
            <a:r>
              <a:rPr lang="ru" sz="14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https://24smi.org/celebrity/61530-benksi.html</a:t>
            </a:r>
            <a:endParaRPr sz="1400" b="1" i="1">
              <a:solidFill>
                <a:srgbClr val="000000"/>
              </a:solidFill>
            </a:endParaRPr>
          </a:p>
        </p:txBody>
      </p:sp>
      <p:pic>
        <p:nvPicPr>
          <p:cNvPr id="558" name="Google Shape;558;p66"/>
          <p:cNvPicPr preferRelativeResize="0"/>
          <p:nvPr/>
        </p:nvPicPr>
        <p:blipFill rotWithShape="1">
          <a:blip r:embed="rId4">
            <a:alphaModFix/>
          </a:blip>
          <a:srcRect l="10029" r="-3680"/>
          <a:stretch/>
        </p:blipFill>
        <p:spPr>
          <a:xfrm>
            <a:off x="427486" y="152400"/>
            <a:ext cx="3243822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66"/>
          <p:cNvSpPr txBox="1"/>
          <p:nvPr/>
        </p:nvSpPr>
        <p:spPr>
          <a:xfrm>
            <a:off x="7232975" y="4733100"/>
            <a:ext cx="15903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i="1">
                <a:latin typeface="Lato"/>
                <a:ea typeface="Lato"/>
                <a:cs typeface="Lato"/>
                <a:sym typeface="Lato"/>
              </a:rPr>
              <a:t>Якунин Никита</a:t>
            </a:r>
            <a:endParaRPr sz="1200" i="1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67"/>
          <p:cNvSpPr/>
          <p:nvPr/>
        </p:nvSpPr>
        <p:spPr>
          <a:xfrm>
            <a:off x="4204025" y="347475"/>
            <a:ext cx="4726500" cy="4796100"/>
          </a:xfrm>
          <a:prstGeom prst="rect">
            <a:avLst/>
          </a:prstGeom>
          <a:solidFill>
            <a:srgbClr val="9FC5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5" name="Google Shape;565;p67"/>
          <p:cNvSpPr txBox="1">
            <a:spLocks noGrp="1"/>
          </p:cNvSpPr>
          <p:nvPr>
            <p:ph type="body" idx="2"/>
          </p:nvPr>
        </p:nvSpPr>
        <p:spPr>
          <a:xfrm>
            <a:off x="4484650" y="1456425"/>
            <a:ext cx="4391100" cy="257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500" b="1" i="1">
                <a:solidFill>
                  <a:srgbClr val="CC0000"/>
                </a:solidFill>
              </a:rPr>
              <a:t>«Стань лучшим в искусстве обмана — и тебе не придется становиться лучшим более ни в чем»</a:t>
            </a:r>
            <a:endParaRPr sz="2500" b="1" i="1">
              <a:solidFill>
                <a:srgbClr val="CC0000"/>
              </a:solidFill>
            </a:endParaRPr>
          </a:p>
          <a:p>
            <a:pPr marL="0" lvl="0" indent="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ru" sz="2500" b="1" i="1">
                <a:solidFill>
                  <a:srgbClr val="000000"/>
                </a:solidFill>
              </a:rPr>
              <a:t>Бэнкси</a:t>
            </a:r>
            <a:endParaRPr sz="2500" b="1" i="1">
              <a:solidFill>
                <a:srgbClr val="CC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400" b="1" i="1">
              <a:solidFill>
                <a:srgbClr val="000000"/>
              </a:solidFill>
            </a:endParaRPr>
          </a:p>
        </p:txBody>
      </p:sp>
      <p:pic>
        <p:nvPicPr>
          <p:cNvPr id="566" name="Google Shape;566;p67"/>
          <p:cNvPicPr preferRelativeResize="0"/>
          <p:nvPr/>
        </p:nvPicPr>
        <p:blipFill rotWithShape="1">
          <a:blip r:embed="rId3">
            <a:alphaModFix/>
          </a:blip>
          <a:srcRect l="11174"/>
          <a:stretch/>
        </p:blipFill>
        <p:spPr>
          <a:xfrm>
            <a:off x="108857" y="843866"/>
            <a:ext cx="4022776" cy="283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Google Shape;567;p67"/>
          <p:cNvSpPr txBox="1"/>
          <p:nvPr/>
        </p:nvSpPr>
        <p:spPr>
          <a:xfrm>
            <a:off x="7340225" y="4733100"/>
            <a:ext cx="15903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i="1">
                <a:latin typeface="Lato"/>
                <a:ea typeface="Lato"/>
                <a:cs typeface="Lato"/>
                <a:sym typeface="Lato"/>
              </a:rPr>
              <a:t>Якунин Никита</a:t>
            </a:r>
            <a:endParaRPr sz="1200" i="1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68" name="Google Shape;568;p67"/>
          <p:cNvSpPr txBox="1"/>
          <p:nvPr/>
        </p:nvSpPr>
        <p:spPr>
          <a:xfrm>
            <a:off x="108846" y="3881232"/>
            <a:ext cx="4726500" cy="4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67"/>
          <p:cNvSpPr txBox="1"/>
          <p:nvPr/>
        </p:nvSpPr>
        <p:spPr>
          <a:xfrm>
            <a:off x="182538" y="3804900"/>
            <a:ext cx="3875400" cy="9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 i="1">
                <a:solidFill>
                  <a:srgbClr val="CC0000"/>
                </a:solidFill>
              </a:rPr>
              <a:t>Картина «Криминальное чтиво»</a:t>
            </a:r>
            <a:endParaRPr sz="2400" b="1" i="1">
              <a:solidFill>
                <a:srgbClr val="CC0000"/>
              </a:solidFill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68"/>
          <p:cNvSpPr/>
          <p:nvPr/>
        </p:nvSpPr>
        <p:spPr>
          <a:xfrm>
            <a:off x="4204025" y="347475"/>
            <a:ext cx="4726500" cy="4796100"/>
          </a:xfrm>
          <a:prstGeom prst="rect">
            <a:avLst/>
          </a:prstGeom>
          <a:solidFill>
            <a:srgbClr val="9FC5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5" name="Google Shape;575;p68"/>
          <p:cNvSpPr txBox="1">
            <a:spLocks noGrp="1"/>
          </p:cNvSpPr>
          <p:nvPr>
            <p:ph type="body" idx="2"/>
          </p:nvPr>
        </p:nvSpPr>
        <p:spPr>
          <a:xfrm>
            <a:off x="4204025" y="1025475"/>
            <a:ext cx="47265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>
                <a:solidFill>
                  <a:srgbClr val="CC0000"/>
                </a:solidFill>
              </a:rPr>
              <a:t>Абстрактный экспрессионизм</a:t>
            </a:r>
            <a:endParaRPr sz="2400" b="1">
              <a:solidFill>
                <a:srgbClr val="CC0000"/>
              </a:solidFill>
            </a:endParaRP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rgbClr val="CC0000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2424"/>
              </a:buClr>
              <a:buSzPts val="1800"/>
              <a:buChar char="★"/>
            </a:pPr>
            <a:r>
              <a:rPr lang="ru" b="1">
                <a:solidFill>
                  <a:srgbClr val="242424"/>
                </a:solidFill>
              </a:rPr>
              <a:t>Вырос в еврейской семье в Латвии,после переехал с родителями в США</a:t>
            </a:r>
            <a:endParaRPr b="1">
              <a:solidFill>
                <a:srgbClr val="242424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★"/>
            </a:pPr>
            <a:r>
              <a:rPr lang="ru" b="1">
                <a:solidFill>
                  <a:srgbClr val="000000"/>
                </a:solidFill>
              </a:rPr>
              <a:t>настоящее имя художника Маркус Роткович</a:t>
            </a:r>
            <a:endParaRPr b="1"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★"/>
            </a:pPr>
            <a:r>
              <a:rPr lang="ru" b="1">
                <a:solidFill>
                  <a:srgbClr val="000000"/>
                </a:solidFill>
              </a:rPr>
              <a:t>В 1970 г. Марк Ротко совершил самоубийство в своей мастерской</a:t>
            </a:r>
            <a:endParaRPr b="1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b="1">
              <a:solidFill>
                <a:srgbClr val="000000"/>
              </a:solidFill>
            </a:endParaRPr>
          </a:p>
        </p:txBody>
      </p:sp>
      <p:sp>
        <p:nvSpPr>
          <p:cNvPr id="576" name="Google Shape;576;p68"/>
          <p:cNvSpPr txBox="1"/>
          <p:nvPr/>
        </p:nvSpPr>
        <p:spPr>
          <a:xfrm>
            <a:off x="258750" y="3864075"/>
            <a:ext cx="3791400" cy="8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 b="1" i="1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Марк Ротко</a:t>
            </a:r>
            <a:endParaRPr sz="3600" b="1" i="1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 i="1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(1903-1970 гг.)</a:t>
            </a:r>
            <a:endParaRPr sz="1800" b="1" i="1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sz="2400" b="1" i="1" u="sng">
              <a:solidFill>
                <a:srgbClr val="E0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77" name="Google Shape;577;p68"/>
          <p:cNvSpPr txBox="1"/>
          <p:nvPr/>
        </p:nvSpPr>
        <p:spPr>
          <a:xfrm>
            <a:off x="7206125" y="4660050"/>
            <a:ext cx="15903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i="1">
                <a:latin typeface="Lato"/>
                <a:ea typeface="Lato"/>
                <a:cs typeface="Lato"/>
                <a:sym typeface="Lato"/>
              </a:rPr>
              <a:t>Филипп Филиппович</a:t>
            </a:r>
            <a:endParaRPr sz="1200" i="1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78" name="Google Shape;578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375" y="129650"/>
            <a:ext cx="3451775" cy="3796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69"/>
          <p:cNvSpPr/>
          <p:nvPr/>
        </p:nvSpPr>
        <p:spPr>
          <a:xfrm>
            <a:off x="4204025" y="347475"/>
            <a:ext cx="4726500" cy="4750500"/>
          </a:xfrm>
          <a:prstGeom prst="rect">
            <a:avLst/>
          </a:prstGeom>
          <a:solidFill>
            <a:srgbClr val="9FC5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4" name="Google Shape;584;p69" descr="настя чемпион"/>
          <p:cNvSpPr txBox="1">
            <a:spLocks noGrp="1"/>
          </p:cNvSpPr>
          <p:nvPr>
            <p:ph type="body" idx="2"/>
          </p:nvPr>
        </p:nvSpPr>
        <p:spPr>
          <a:xfrm>
            <a:off x="4204025" y="1020825"/>
            <a:ext cx="4726500" cy="308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 b="1" i="1">
                <a:solidFill>
                  <a:srgbClr val="CC0000"/>
                </a:solidFill>
              </a:rPr>
              <a:t>“Оранжевый,красный,желтый”</a:t>
            </a:r>
            <a:endParaRPr sz="3600" b="1" i="1">
              <a:solidFill>
                <a:srgbClr val="CC0000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b="1" i="1">
                <a:solidFill>
                  <a:srgbClr val="CC0000"/>
                </a:solidFill>
              </a:rPr>
              <a:t>(1954 г.)</a:t>
            </a:r>
            <a:endParaRPr b="1" i="1">
              <a:solidFill>
                <a:srgbClr val="CC0000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★"/>
            </a:pPr>
            <a:r>
              <a:rPr lang="ru" b="1" i="1">
                <a:solidFill>
                  <a:srgbClr val="000000"/>
                </a:solidFill>
              </a:rPr>
              <a:t>Картина “Оранжевое,красное,желтое”стала самым дорогим произведением послевоенного искусства.</a:t>
            </a:r>
            <a:endParaRPr b="1" i="1"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★"/>
            </a:pPr>
            <a:r>
              <a:rPr lang="ru" b="1" i="1">
                <a:solidFill>
                  <a:srgbClr val="000000"/>
                </a:solidFill>
              </a:rPr>
              <a:t>Первые работы художника были выдержаны в реалистическом духе</a:t>
            </a:r>
            <a:endParaRPr b="1" i="1"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★"/>
            </a:pPr>
            <a:r>
              <a:rPr lang="ru" b="1" i="1">
                <a:solidFill>
                  <a:srgbClr val="000000"/>
                </a:solidFill>
              </a:rPr>
              <a:t>Весной в 2013 г. в Латвии открылся арт-центр имени Марка Ротко</a:t>
            </a:r>
            <a:endParaRPr b="1" i="1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ru" b="1" i="1">
                <a:solidFill>
                  <a:srgbClr val="000000"/>
                </a:solidFill>
              </a:rPr>
              <a:t>Узнать больше: </a:t>
            </a:r>
            <a:r>
              <a:rPr lang="ru" sz="14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</a:t>
            </a:r>
            <a:r>
              <a:rPr lang="ru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https://jewishnews.com.ua/society/10-yarkix-faktov-o-marke-rotko</a:t>
            </a:r>
            <a:endParaRPr sz="1400" b="1" i="1">
              <a:solidFill>
                <a:srgbClr val="000000"/>
              </a:solidFill>
            </a:endParaRPr>
          </a:p>
        </p:txBody>
      </p:sp>
      <p:sp>
        <p:nvSpPr>
          <p:cNvPr id="585" name="Google Shape;585;p69"/>
          <p:cNvSpPr txBox="1"/>
          <p:nvPr/>
        </p:nvSpPr>
        <p:spPr>
          <a:xfrm>
            <a:off x="7232975" y="4753275"/>
            <a:ext cx="1665600" cy="3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i="1">
                <a:latin typeface="Lato"/>
                <a:ea typeface="Lato"/>
                <a:cs typeface="Lato"/>
                <a:sym typeface="Lato"/>
              </a:rPr>
              <a:t>Филипп Филиппович</a:t>
            </a:r>
            <a:endParaRPr sz="1200" i="1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86" name="Google Shape;586;p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52400"/>
            <a:ext cx="3765526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70"/>
          <p:cNvSpPr/>
          <p:nvPr/>
        </p:nvSpPr>
        <p:spPr>
          <a:xfrm>
            <a:off x="4204025" y="347475"/>
            <a:ext cx="4726500" cy="4796100"/>
          </a:xfrm>
          <a:prstGeom prst="rect">
            <a:avLst/>
          </a:prstGeom>
          <a:solidFill>
            <a:srgbClr val="9FC5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70"/>
          <p:cNvSpPr txBox="1">
            <a:spLocks noGrp="1"/>
          </p:cNvSpPr>
          <p:nvPr>
            <p:ph type="body" idx="2"/>
          </p:nvPr>
        </p:nvSpPr>
        <p:spPr>
          <a:xfrm>
            <a:off x="4484650" y="952500"/>
            <a:ext cx="4391100" cy="381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 b="1" i="1">
                <a:solidFill>
                  <a:srgbClr val="CC0000"/>
                </a:solidFill>
              </a:rPr>
              <a:t>“Картина живет через дружеское общение,расширяясь и оживая под взглядом восприимчивого зрителя.И умирает так же... ”</a:t>
            </a:r>
            <a:endParaRPr sz="3000" b="1" i="1">
              <a:solidFill>
                <a:srgbClr val="CC0000"/>
              </a:solidFill>
            </a:endParaRPr>
          </a:p>
          <a:p>
            <a:pPr marL="0" lvl="0" indent="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ru" sz="3400" b="1" i="1">
                <a:solidFill>
                  <a:srgbClr val="000000"/>
                </a:solidFill>
              </a:rPr>
              <a:t>Марк Ротко</a:t>
            </a:r>
            <a:endParaRPr sz="3400" b="1" i="1">
              <a:solidFill>
                <a:srgbClr val="CC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400" b="1" i="1">
              <a:solidFill>
                <a:srgbClr val="000000"/>
              </a:solidFill>
            </a:endParaRPr>
          </a:p>
        </p:txBody>
      </p:sp>
      <p:sp>
        <p:nvSpPr>
          <p:cNvPr id="593" name="Google Shape;593;p70"/>
          <p:cNvSpPr txBox="1"/>
          <p:nvPr/>
        </p:nvSpPr>
        <p:spPr>
          <a:xfrm>
            <a:off x="7340225" y="4733100"/>
            <a:ext cx="15903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i="1">
                <a:latin typeface="Lato"/>
                <a:ea typeface="Lato"/>
                <a:cs typeface="Lato"/>
                <a:sym typeface="Lato"/>
              </a:rPr>
              <a:t>Филипп Филиппович</a:t>
            </a:r>
            <a:endParaRPr sz="1200" i="1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594" name="Google Shape;594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899226" cy="42647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71"/>
          <p:cNvSpPr/>
          <p:nvPr/>
        </p:nvSpPr>
        <p:spPr>
          <a:xfrm>
            <a:off x="4204025" y="347475"/>
            <a:ext cx="4726500" cy="4796100"/>
          </a:xfrm>
          <a:prstGeom prst="rect">
            <a:avLst/>
          </a:prstGeom>
          <a:solidFill>
            <a:srgbClr val="9FC5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71"/>
          <p:cNvSpPr txBox="1">
            <a:spLocks noGrp="1"/>
          </p:cNvSpPr>
          <p:nvPr>
            <p:ph type="body" idx="2"/>
          </p:nvPr>
        </p:nvSpPr>
        <p:spPr>
          <a:xfrm>
            <a:off x="4204025" y="1025475"/>
            <a:ext cx="47265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 i="1">
                <a:solidFill>
                  <a:srgbClr val="CC0000"/>
                </a:solidFill>
              </a:rPr>
              <a:t>Нео-поп или пост-поп</a:t>
            </a:r>
            <a:endParaRPr sz="2400" b="1" i="1">
              <a:solidFill>
                <a:srgbClr val="CC0000"/>
              </a:solidFill>
            </a:endParaRP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i="1">
              <a:solidFill>
                <a:srgbClr val="CC0000"/>
              </a:solidFill>
            </a:endParaRP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i="1">
              <a:solidFill>
                <a:srgbClr val="CC0000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★"/>
            </a:pPr>
            <a:r>
              <a:rPr lang="ru" b="1" i="1">
                <a:solidFill>
                  <a:srgbClr val="000000"/>
                </a:solidFill>
              </a:rPr>
              <a:t>Один из самых “дорогих” художников Америки. Его скульптура “Собака из воздушных шаров” была продана за $58 млн</a:t>
            </a:r>
            <a:endParaRPr b="1" i="1"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★"/>
            </a:pPr>
            <a:r>
              <a:rPr lang="ru" b="1" i="1">
                <a:solidFill>
                  <a:srgbClr val="000000"/>
                </a:solidFill>
              </a:rPr>
              <a:t>Был женат на итальянской порнозвезде Илоне Шталлер, что стало мотивом к серии работ “Сделано на небесах”</a:t>
            </a:r>
            <a:endParaRPr b="1" i="1"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★"/>
            </a:pPr>
            <a:r>
              <a:rPr lang="ru" b="1" i="1">
                <a:solidFill>
                  <a:srgbClr val="000000"/>
                </a:solidFill>
              </a:rPr>
              <a:t>Сейчас работай над композицией в виде 48-ми метрового крана с подвешенным на него локомотивом, который иногда будет заводиться. </a:t>
            </a:r>
            <a:endParaRPr b="1" i="1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b="1">
              <a:solidFill>
                <a:srgbClr val="000000"/>
              </a:solidFill>
            </a:endParaRPr>
          </a:p>
        </p:txBody>
      </p:sp>
      <p:pic>
        <p:nvPicPr>
          <p:cNvPr id="601" name="Google Shape;601;p71"/>
          <p:cNvPicPr preferRelativeResize="0"/>
          <p:nvPr/>
        </p:nvPicPr>
        <p:blipFill rotWithShape="1">
          <a:blip r:embed="rId3">
            <a:alphaModFix/>
          </a:blip>
          <a:srcRect l="17579" r="17573"/>
          <a:stretch/>
        </p:blipFill>
        <p:spPr>
          <a:xfrm>
            <a:off x="258700" y="464988"/>
            <a:ext cx="3791499" cy="3073823"/>
          </a:xfrm>
          <a:prstGeom prst="rect">
            <a:avLst/>
          </a:prstGeom>
          <a:noFill/>
          <a:ln>
            <a:noFill/>
          </a:ln>
        </p:spPr>
      </p:pic>
      <p:sp>
        <p:nvSpPr>
          <p:cNvPr id="602" name="Google Shape;602;p71"/>
          <p:cNvSpPr txBox="1"/>
          <p:nvPr/>
        </p:nvSpPr>
        <p:spPr>
          <a:xfrm>
            <a:off x="258750" y="3864075"/>
            <a:ext cx="3791400" cy="8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 b="1" i="1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Джефф Кунс</a:t>
            </a:r>
            <a:endParaRPr sz="3600" b="1" i="1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 i="1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(1955-н.д.)</a:t>
            </a:r>
            <a:endParaRPr sz="1800" b="1" i="1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sz="2400" b="1" i="1" u="sng">
              <a:solidFill>
                <a:srgbClr val="E0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03" name="Google Shape;603;p71"/>
          <p:cNvSpPr txBox="1"/>
          <p:nvPr/>
        </p:nvSpPr>
        <p:spPr>
          <a:xfrm>
            <a:off x="7206125" y="4660050"/>
            <a:ext cx="15903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i="1">
                <a:latin typeface="Lato"/>
                <a:ea typeface="Lato"/>
                <a:cs typeface="Lato"/>
                <a:sym typeface="Lato"/>
              </a:rPr>
              <a:t>Дробушевич Егор </a:t>
            </a:r>
            <a:endParaRPr sz="1200" i="1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8"/>
          <p:cNvSpPr/>
          <p:nvPr/>
        </p:nvSpPr>
        <p:spPr>
          <a:xfrm>
            <a:off x="4204025" y="347475"/>
            <a:ext cx="4726500" cy="4796100"/>
          </a:xfrm>
          <a:prstGeom prst="rect">
            <a:avLst/>
          </a:prstGeom>
          <a:solidFill>
            <a:srgbClr val="9FC5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body" idx="2"/>
          </p:nvPr>
        </p:nvSpPr>
        <p:spPr>
          <a:xfrm>
            <a:off x="4204025" y="1415629"/>
            <a:ext cx="4726500" cy="26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Aft>
                <a:spcPts val="0"/>
              </a:spcAft>
              <a:buNone/>
            </a:pPr>
            <a:r>
              <a:rPr lang="ru" sz="3600" b="1" i="1" dirty="0">
                <a:solidFill>
                  <a:srgbClr val="CC0000"/>
                </a:solidFill>
              </a:rPr>
              <a:t>“Звездная ночь”</a:t>
            </a:r>
            <a:endParaRPr sz="3600" b="1" i="1" dirty="0">
              <a:solidFill>
                <a:srgbClr val="CC0000"/>
              </a:solidFill>
            </a:endParaRPr>
          </a:p>
          <a:p>
            <a:pPr marL="0" lvl="0" indent="0" algn="ctr" rtl="0">
              <a:lnSpc>
                <a:spcPct val="100000"/>
              </a:lnSpc>
              <a:spcAft>
                <a:spcPts val="0"/>
              </a:spcAft>
              <a:buNone/>
            </a:pPr>
            <a:r>
              <a:rPr lang="ru" b="1" i="1" dirty="0">
                <a:solidFill>
                  <a:srgbClr val="CC0000"/>
                </a:solidFill>
              </a:rPr>
              <a:t>(1889 г.)</a:t>
            </a:r>
            <a:endParaRPr b="1" i="1" dirty="0">
              <a:solidFill>
                <a:srgbClr val="CC0000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Aft>
                <a:spcPts val="0"/>
              </a:spcAft>
              <a:buClr>
                <a:srgbClr val="000000"/>
              </a:buClr>
              <a:buSzPts val="1800"/>
              <a:buChar char="★"/>
            </a:pPr>
            <a:r>
              <a:rPr lang="ru" sz="1600" b="1" i="1" dirty="0">
                <a:solidFill>
                  <a:srgbClr val="000000"/>
                </a:solidFill>
              </a:rPr>
              <a:t>свою знаменитую картину “Звездная ночь” Винсент написал в психиатрической больнице</a:t>
            </a:r>
            <a:endParaRPr sz="1600" b="1" i="1" dirty="0"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★"/>
            </a:pPr>
            <a:r>
              <a:rPr lang="ru" sz="1600" b="1" i="1" dirty="0">
                <a:solidFill>
                  <a:srgbClr val="000000"/>
                </a:solidFill>
              </a:rPr>
              <a:t>из-за отсутствия художественного образования он не умел писать людей,что стало огромным плюсом и отличительной чертой его творчества</a:t>
            </a:r>
            <a:endParaRPr sz="1600" b="1" i="1" dirty="0"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★"/>
            </a:pPr>
            <a:r>
              <a:rPr lang="ru" sz="1600" b="1" i="1" dirty="0">
                <a:solidFill>
                  <a:srgbClr val="000000"/>
                </a:solidFill>
              </a:rPr>
              <a:t>мог начать и закончить работу за два часа. “Я сделал это в два часа,но работал годами,чтобы сделать в эти два часа что-нибудь стоящее</a:t>
            </a:r>
            <a:r>
              <a:rPr lang="ru" sz="1400" b="1" i="1" dirty="0">
                <a:solidFill>
                  <a:srgbClr val="000000"/>
                </a:solidFill>
              </a:rPr>
              <a:t>.”</a:t>
            </a:r>
            <a:endParaRPr sz="1600" b="1" i="1" dirty="0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ru" sz="1400" b="1" i="1" dirty="0">
                <a:solidFill>
                  <a:srgbClr val="000000"/>
                </a:solidFill>
              </a:rPr>
              <a:t>Узнать больше: </a:t>
            </a:r>
            <a:r>
              <a:rPr lang="ru" sz="140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https://arts-dnevnik.ru/van-gog-kartiny/</a:t>
            </a:r>
            <a:endParaRPr sz="1400" b="1" i="1" dirty="0">
              <a:solidFill>
                <a:srgbClr val="000000"/>
              </a:solidFill>
            </a:endParaRPr>
          </a:p>
        </p:txBody>
      </p:sp>
      <p:sp>
        <p:nvSpPr>
          <p:cNvPr id="102" name="Google Shape;102;p18"/>
          <p:cNvSpPr txBox="1"/>
          <p:nvPr/>
        </p:nvSpPr>
        <p:spPr>
          <a:xfrm>
            <a:off x="7220050" y="4560950"/>
            <a:ext cx="1590300" cy="5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i="1">
                <a:latin typeface="Lato"/>
                <a:ea typeface="Lato"/>
                <a:cs typeface="Lato"/>
                <a:sym typeface="Lato"/>
              </a:rPr>
              <a:t>Надежда Горошко</a:t>
            </a:r>
            <a:endParaRPr sz="1200" i="1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03" name="Google Shape;10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275" y="137225"/>
            <a:ext cx="3953000" cy="3322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72"/>
          <p:cNvSpPr/>
          <p:nvPr/>
        </p:nvSpPr>
        <p:spPr>
          <a:xfrm>
            <a:off x="4204025" y="347475"/>
            <a:ext cx="4726500" cy="4796100"/>
          </a:xfrm>
          <a:prstGeom prst="rect">
            <a:avLst/>
          </a:prstGeom>
          <a:solidFill>
            <a:srgbClr val="9FC5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9" name="Google Shape;609;p72" descr="настя чемпион"/>
          <p:cNvSpPr txBox="1">
            <a:spLocks noGrp="1"/>
          </p:cNvSpPr>
          <p:nvPr>
            <p:ph type="body" idx="2"/>
          </p:nvPr>
        </p:nvSpPr>
        <p:spPr>
          <a:xfrm>
            <a:off x="4204025" y="826575"/>
            <a:ext cx="4940100" cy="392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 b="1" i="1">
                <a:solidFill>
                  <a:srgbClr val="CC0000"/>
                </a:solidFill>
              </a:rPr>
              <a:t>“Собака из воздушных шаров ”</a:t>
            </a:r>
            <a:endParaRPr sz="3600" b="1" i="1">
              <a:solidFill>
                <a:srgbClr val="CC0000"/>
              </a:solidFill>
            </a:endParaRPr>
          </a:p>
          <a:p>
            <a:pPr marL="4572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b="1" i="1">
                <a:solidFill>
                  <a:srgbClr val="CC0000"/>
                </a:solidFill>
              </a:rPr>
              <a:t>(1994-2000 гг.)</a:t>
            </a:r>
            <a:endParaRPr b="1" i="1">
              <a:solidFill>
                <a:srgbClr val="CC0000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★"/>
            </a:pPr>
            <a:r>
              <a:rPr lang="ru" b="1" i="1">
                <a:solidFill>
                  <a:srgbClr val="000000"/>
                </a:solidFill>
              </a:rPr>
              <a:t>Самое дорогое произведение художника. </a:t>
            </a:r>
            <a:endParaRPr b="1" i="1"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★"/>
            </a:pPr>
            <a:r>
              <a:rPr lang="ru" b="1" i="1">
                <a:solidFill>
                  <a:srgbClr val="000000"/>
                </a:solidFill>
              </a:rPr>
              <a:t>Первые работы художника были выдержаны в духе концептуальной скульптуры. </a:t>
            </a:r>
            <a:endParaRPr b="1" i="1"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★"/>
            </a:pPr>
            <a:r>
              <a:rPr lang="ru" b="1" i="1">
                <a:solidFill>
                  <a:srgbClr val="000000"/>
                </a:solidFill>
              </a:rPr>
              <a:t>Джефф был уличен в нарушении авторских прав на одну статуэтку. </a:t>
            </a:r>
            <a:endParaRPr b="1" i="1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ru" b="1" i="1">
                <a:solidFill>
                  <a:srgbClr val="000000"/>
                </a:solidFill>
              </a:rPr>
              <a:t>Узнать больше: </a:t>
            </a:r>
            <a:r>
              <a:rPr lang="ru" sz="14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https://adindex.ru/publication/gallery/2012/08/29/92762.phtml</a:t>
            </a:r>
            <a:r>
              <a:rPr lang="ru"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sz="1400" b="1" i="1">
              <a:solidFill>
                <a:srgbClr val="000000"/>
              </a:solidFill>
            </a:endParaRPr>
          </a:p>
        </p:txBody>
      </p:sp>
      <p:sp>
        <p:nvSpPr>
          <p:cNvPr id="610" name="Google Shape;610;p72"/>
          <p:cNvSpPr txBox="1"/>
          <p:nvPr/>
        </p:nvSpPr>
        <p:spPr>
          <a:xfrm>
            <a:off x="7232975" y="4753275"/>
            <a:ext cx="1665600" cy="34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i="1">
                <a:latin typeface="Lato"/>
                <a:ea typeface="Lato"/>
                <a:cs typeface="Lato"/>
                <a:sym typeface="Lato"/>
              </a:rPr>
              <a:t>Дробушевич Егор </a:t>
            </a:r>
            <a:endParaRPr sz="1200" i="1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11" name="Google Shape;611;p72"/>
          <p:cNvPicPr preferRelativeResize="0"/>
          <p:nvPr/>
        </p:nvPicPr>
        <p:blipFill rotWithShape="1">
          <a:blip r:embed="rId4">
            <a:alphaModFix/>
          </a:blip>
          <a:srcRect l="24032" r="24038"/>
          <a:stretch/>
        </p:blipFill>
        <p:spPr>
          <a:xfrm>
            <a:off x="212425" y="121375"/>
            <a:ext cx="3102775" cy="3985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73"/>
          <p:cNvSpPr/>
          <p:nvPr/>
        </p:nvSpPr>
        <p:spPr>
          <a:xfrm>
            <a:off x="4316950" y="347475"/>
            <a:ext cx="4726500" cy="4796100"/>
          </a:xfrm>
          <a:prstGeom prst="rect">
            <a:avLst/>
          </a:prstGeom>
          <a:solidFill>
            <a:srgbClr val="9FC5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7" name="Google Shape;617;p73"/>
          <p:cNvSpPr txBox="1">
            <a:spLocks noGrp="1"/>
          </p:cNvSpPr>
          <p:nvPr>
            <p:ph type="body" idx="2"/>
          </p:nvPr>
        </p:nvSpPr>
        <p:spPr>
          <a:xfrm>
            <a:off x="4484650" y="1254600"/>
            <a:ext cx="4391100" cy="278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 i="1">
                <a:solidFill>
                  <a:srgbClr val="CC0000"/>
                </a:solidFill>
              </a:rPr>
              <a:t>“Искусство для меня - это гуманитарный акт, и я считаю, что есть ответственность, что искусство должно каким-то образом влиять на человечество, чтобы слово стало лучше»</a:t>
            </a:r>
            <a:endParaRPr sz="2400" b="1" i="1">
              <a:solidFill>
                <a:srgbClr val="CC0000"/>
              </a:solidFill>
            </a:endParaRPr>
          </a:p>
          <a:p>
            <a:pPr marL="0" lvl="0" indent="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ru" sz="3400" b="1" i="1">
                <a:solidFill>
                  <a:srgbClr val="000000"/>
                </a:solidFill>
              </a:rPr>
              <a:t>Джефф Кунс</a:t>
            </a:r>
            <a:endParaRPr sz="3400" b="1" i="1">
              <a:solidFill>
                <a:srgbClr val="CC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400" b="1" i="1">
              <a:solidFill>
                <a:srgbClr val="000000"/>
              </a:solidFill>
            </a:endParaRPr>
          </a:p>
        </p:txBody>
      </p:sp>
      <p:sp>
        <p:nvSpPr>
          <p:cNvPr id="618" name="Google Shape;618;p73"/>
          <p:cNvSpPr txBox="1"/>
          <p:nvPr/>
        </p:nvSpPr>
        <p:spPr>
          <a:xfrm>
            <a:off x="7340225" y="4733100"/>
            <a:ext cx="15903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i="1">
                <a:latin typeface="Lato"/>
                <a:ea typeface="Lato"/>
                <a:cs typeface="Lato"/>
                <a:sym typeface="Lato"/>
              </a:rPr>
              <a:t>Дробушевич Егор </a:t>
            </a:r>
            <a:endParaRPr sz="1200" i="1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19" name="Google Shape;619;p73"/>
          <p:cNvPicPr preferRelativeResize="0"/>
          <p:nvPr/>
        </p:nvPicPr>
        <p:blipFill rotWithShape="1">
          <a:blip r:embed="rId3">
            <a:alphaModFix/>
          </a:blip>
          <a:srcRect l="19486" r="19486"/>
          <a:stretch/>
        </p:blipFill>
        <p:spPr>
          <a:xfrm>
            <a:off x="152400" y="152400"/>
            <a:ext cx="3899226" cy="42647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" name="Google Shape;624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792125" cy="3387675"/>
          </a:xfrm>
          <a:prstGeom prst="rect">
            <a:avLst/>
          </a:prstGeom>
          <a:noFill/>
          <a:ln>
            <a:noFill/>
          </a:ln>
        </p:spPr>
      </p:pic>
      <p:sp>
        <p:nvSpPr>
          <p:cNvPr id="625" name="Google Shape;625;p74"/>
          <p:cNvSpPr txBox="1"/>
          <p:nvPr/>
        </p:nvSpPr>
        <p:spPr>
          <a:xfrm>
            <a:off x="0" y="3472384"/>
            <a:ext cx="4572000" cy="167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Анри Эмиль Бенуа Матисс (1869-1954)</a:t>
            </a:r>
            <a:endParaRPr sz="3000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26" name="Google Shape;626;p74"/>
          <p:cNvSpPr/>
          <p:nvPr/>
        </p:nvSpPr>
        <p:spPr>
          <a:xfrm>
            <a:off x="4352125" y="193800"/>
            <a:ext cx="4791900" cy="4949700"/>
          </a:xfrm>
          <a:prstGeom prst="rect">
            <a:avLst/>
          </a:prstGeom>
          <a:solidFill>
            <a:srgbClr val="9FC5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74" descr="настя чемпион"/>
          <p:cNvSpPr txBox="1">
            <a:spLocks noGrp="1"/>
          </p:cNvSpPr>
          <p:nvPr>
            <p:ph type="body" idx="2"/>
          </p:nvPr>
        </p:nvSpPr>
        <p:spPr>
          <a:xfrm>
            <a:off x="4572000" y="347400"/>
            <a:ext cx="4352100" cy="150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ru" sz="3000" b="1" i="1">
                <a:solidFill>
                  <a:srgbClr val="CC0000"/>
                </a:solidFill>
              </a:rPr>
              <a:t> Реализм, импрессионизм, фовизм</a:t>
            </a:r>
            <a:endParaRPr sz="3000" b="1" i="1">
              <a:solidFill>
                <a:srgbClr val="CC0000"/>
              </a:solidFill>
            </a:endParaRPr>
          </a:p>
        </p:txBody>
      </p:sp>
      <p:sp>
        <p:nvSpPr>
          <p:cNvPr id="628" name="Google Shape;628;p74"/>
          <p:cNvSpPr txBox="1"/>
          <p:nvPr/>
        </p:nvSpPr>
        <p:spPr>
          <a:xfrm>
            <a:off x="4352100" y="1853700"/>
            <a:ext cx="4791900" cy="31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29" name="Google Shape;629;p74"/>
          <p:cNvSpPr txBox="1">
            <a:spLocks noGrp="1"/>
          </p:cNvSpPr>
          <p:nvPr>
            <p:ph type="body" idx="2"/>
          </p:nvPr>
        </p:nvSpPr>
        <p:spPr>
          <a:xfrm>
            <a:off x="4352100" y="1680800"/>
            <a:ext cx="4791900" cy="26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i="1">
              <a:solidFill>
                <a:srgbClr val="CC0000"/>
              </a:solidFill>
            </a:endParaRP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i="1">
              <a:solidFill>
                <a:srgbClr val="CC0000"/>
              </a:solidFill>
            </a:endParaRPr>
          </a:p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i="1">
              <a:solidFill>
                <a:srgbClr val="CC0000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★"/>
            </a:pPr>
            <a:r>
              <a:rPr lang="ru" b="1">
                <a:solidFill>
                  <a:srgbClr val="000000"/>
                </a:solidFill>
              </a:rPr>
              <a:t>Имеет юридическое образование и несколько лет работал по специальности;                                                         </a:t>
            </a:r>
            <a:endParaRPr b="1"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★"/>
            </a:pPr>
            <a:r>
              <a:rPr lang="ru" b="1">
                <a:solidFill>
                  <a:srgbClr val="000000"/>
                </a:solidFill>
              </a:rPr>
              <a:t>Благодаря аппендициту увлёкся живописью;                                                                  </a:t>
            </a:r>
            <a:endParaRPr b="1"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★"/>
            </a:pPr>
            <a:r>
              <a:rPr lang="ru" b="1">
                <a:solidFill>
                  <a:srgbClr val="000000"/>
                </a:solidFill>
              </a:rPr>
              <a:t>Его именем назван один из кратеров на Меркурии;</a:t>
            </a:r>
            <a:endParaRPr b="1">
              <a:solidFill>
                <a:srgbClr val="000000"/>
              </a:solidFill>
            </a:endParaRPr>
          </a:p>
        </p:txBody>
      </p:sp>
      <p:sp>
        <p:nvSpPr>
          <p:cNvPr id="630" name="Google Shape;630;p74"/>
          <p:cNvSpPr txBox="1"/>
          <p:nvPr/>
        </p:nvSpPr>
        <p:spPr>
          <a:xfrm>
            <a:off x="5486425" y="4532030"/>
            <a:ext cx="3657600" cy="6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Lato"/>
                <a:ea typeface="Lato"/>
                <a:cs typeface="Lato"/>
                <a:sym typeface="Lato"/>
              </a:rPr>
              <a:t>Нечай Валерия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5" name="Google Shape;635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200" y="193800"/>
            <a:ext cx="4090600" cy="4183425"/>
          </a:xfrm>
          <a:prstGeom prst="rect">
            <a:avLst/>
          </a:prstGeom>
          <a:noFill/>
          <a:ln>
            <a:noFill/>
          </a:ln>
        </p:spPr>
      </p:pic>
      <p:sp>
        <p:nvSpPr>
          <p:cNvPr id="636" name="Google Shape;636;p75"/>
          <p:cNvSpPr/>
          <p:nvPr/>
        </p:nvSpPr>
        <p:spPr>
          <a:xfrm>
            <a:off x="4352125" y="193800"/>
            <a:ext cx="4791900" cy="4949700"/>
          </a:xfrm>
          <a:prstGeom prst="rect">
            <a:avLst/>
          </a:prstGeom>
          <a:solidFill>
            <a:srgbClr val="9FC5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75" descr="настя чемпион"/>
          <p:cNvSpPr txBox="1">
            <a:spLocks noGrp="1"/>
          </p:cNvSpPr>
          <p:nvPr>
            <p:ph type="body" idx="2"/>
          </p:nvPr>
        </p:nvSpPr>
        <p:spPr>
          <a:xfrm>
            <a:off x="4352125" y="193800"/>
            <a:ext cx="4678500" cy="455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 b="1" i="1">
                <a:solidFill>
                  <a:srgbClr val="CC0000"/>
                </a:solidFill>
              </a:rPr>
              <a:t>‘’Танец, вторая версия’’</a:t>
            </a:r>
            <a:endParaRPr sz="3600" b="1" i="1">
              <a:solidFill>
                <a:srgbClr val="CC0000"/>
              </a:solidFill>
            </a:endParaRPr>
          </a:p>
          <a:p>
            <a:pPr marL="4572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b="1" i="1">
                <a:solidFill>
                  <a:srgbClr val="CC0000"/>
                </a:solidFill>
              </a:rPr>
              <a:t>(1910 г.)</a:t>
            </a:r>
            <a:endParaRPr b="1" i="1">
              <a:solidFill>
                <a:srgbClr val="CC0000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800"/>
              <a:buChar char="★"/>
            </a:pPr>
            <a:r>
              <a:rPr lang="ru" b="1" i="1">
                <a:solidFill>
                  <a:srgbClr val="000000"/>
                </a:solidFill>
              </a:rPr>
              <a:t>Это незаконченное произведение, а только наброски автора;</a:t>
            </a:r>
            <a:endParaRPr b="1" i="1"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★"/>
            </a:pPr>
            <a:r>
              <a:rPr lang="ru" b="1" i="1">
                <a:solidFill>
                  <a:srgbClr val="000000"/>
                </a:solidFill>
              </a:rPr>
              <a:t>Сейчас это полотно хранится в Эрмитаже;</a:t>
            </a:r>
            <a:endParaRPr b="1" i="1">
              <a:solidFill>
                <a:srgbClr val="000000"/>
              </a:solidFill>
            </a:endParaRPr>
          </a:p>
          <a:p>
            <a:pPr marL="45720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★"/>
            </a:pPr>
            <a:r>
              <a:rPr lang="ru" b="1" i="1">
                <a:solidFill>
                  <a:srgbClr val="000000"/>
                </a:solidFill>
              </a:rPr>
              <a:t>Первая версия этого полотна хранится в ‘’Музее современного искусства, Нью-Йорк</a:t>
            </a:r>
            <a:endParaRPr b="1" i="1">
              <a:solidFill>
                <a:srgbClr val="00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ru" b="1" i="1">
                <a:solidFill>
                  <a:srgbClr val="000000"/>
                </a:solidFill>
              </a:rPr>
              <a:t>Узнать больше:</a:t>
            </a:r>
            <a:r>
              <a:rPr lang="ru" b="1" i="1" u="sng">
                <a:solidFill>
                  <a:schemeClr val="hlink"/>
                </a:solidFill>
                <a:hlinkClick r:id="rId4"/>
              </a:rPr>
              <a:t>https://adindex.ru/public</a:t>
            </a:r>
            <a:r>
              <a:rPr lang="ru" b="1" i="1">
                <a:solidFill>
                  <a:srgbClr val="000000"/>
                </a:solidFill>
              </a:rPr>
              <a:t> </a:t>
            </a:r>
            <a:endParaRPr sz="1400" b="1" i="1">
              <a:solidFill>
                <a:srgbClr val="000000"/>
              </a:solidFill>
            </a:endParaRPr>
          </a:p>
        </p:txBody>
      </p:sp>
      <p:sp>
        <p:nvSpPr>
          <p:cNvPr id="638" name="Google Shape;638;p75"/>
          <p:cNvSpPr txBox="1"/>
          <p:nvPr/>
        </p:nvSpPr>
        <p:spPr>
          <a:xfrm rot="504" flipH="1">
            <a:off x="5019475" y="4750146"/>
            <a:ext cx="4090500" cy="3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Lato"/>
                <a:ea typeface="Lato"/>
                <a:cs typeface="Lato"/>
                <a:sym typeface="Lato"/>
              </a:rPr>
              <a:t>Нечай Валерия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76"/>
          <p:cNvSpPr/>
          <p:nvPr/>
        </p:nvSpPr>
        <p:spPr>
          <a:xfrm>
            <a:off x="4352125" y="193800"/>
            <a:ext cx="4791900" cy="4949700"/>
          </a:xfrm>
          <a:prstGeom prst="rect">
            <a:avLst/>
          </a:prstGeom>
          <a:solidFill>
            <a:srgbClr val="9FC5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44" name="Google Shape;644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827700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645" name="Google Shape;645;p76"/>
          <p:cNvSpPr txBox="1">
            <a:spLocks noGrp="1"/>
          </p:cNvSpPr>
          <p:nvPr>
            <p:ph type="body" idx="2"/>
          </p:nvPr>
        </p:nvSpPr>
        <p:spPr>
          <a:xfrm>
            <a:off x="4484650" y="1254600"/>
            <a:ext cx="4391100" cy="278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i="1">
              <a:solidFill>
                <a:srgbClr val="CC0000"/>
              </a:solidFill>
            </a:endParaRPr>
          </a:p>
          <a:p>
            <a:pPr marL="0" lvl="0" indent="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3400" b="1" i="1">
              <a:solidFill>
                <a:srgbClr val="CC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400" b="1" i="1">
              <a:solidFill>
                <a:srgbClr val="000000"/>
              </a:solidFill>
            </a:endParaRPr>
          </a:p>
        </p:txBody>
      </p:sp>
      <p:sp>
        <p:nvSpPr>
          <p:cNvPr id="646" name="Google Shape;646;p76"/>
          <p:cNvSpPr txBox="1">
            <a:spLocks noGrp="1"/>
          </p:cNvSpPr>
          <p:nvPr>
            <p:ph type="body" idx="2"/>
          </p:nvPr>
        </p:nvSpPr>
        <p:spPr>
          <a:xfrm>
            <a:off x="4484650" y="701275"/>
            <a:ext cx="4391100" cy="353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 b="1" i="1">
                <a:solidFill>
                  <a:srgbClr val="CC0000"/>
                </a:solidFill>
              </a:rPr>
              <a:t>“Я всегда старался, чтобы зритель не заметил моих усилий, и в итоге остались только легкость и жизнерадостность, как у весны, — никто ведь и не думает, каких трудов ей это стоит”</a:t>
            </a:r>
            <a:endParaRPr sz="2400" b="1" i="1">
              <a:solidFill>
                <a:srgbClr val="CC0000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 sz="3400" b="1" i="1">
              <a:solidFill>
                <a:srgbClr val="CC0000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400" b="1" i="1">
              <a:solidFill>
                <a:srgbClr val="000000"/>
              </a:solidFill>
            </a:endParaRPr>
          </a:p>
        </p:txBody>
      </p:sp>
      <p:sp>
        <p:nvSpPr>
          <p:cNvPr id="647" name="Google Shape;647;p76"/>
          <p:cNvSpPr txBox="1"/>
          <p:nvPr/>
        </p:nvSpPr>
        <p:spPr>
          <a:xfrm>
            <a:off x="4352125" y="3361850"/>
            <a:ext cx="4791900" cy="17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4800">
                <a:latin typeface="Lato"/>
                <a:ea typeface="Lato"/>
                <a:cs typeface="Lato"/>
                <a:sym typeface="Lato"/>
              </a:rPr>
              <a:t>Анри Матисс</a:t>
            </a:r>
            <a:endParaRPr sz="48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48" name="Google Shape;648;p76"/>
          <p:cNvSpPr txBox="1"/>
          <p:nvPr/>
        </p:nvSpPr>
        <p:spPr>
          <a:xfrm>
            <a:off x="4401900" y="4517225"/>
            <a:ext cx="4742100" cy="6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latin typeface="Lato"/>
                <a:ea typeface="Lato"/>
                <a:cs typeface="Lato"/>
                <a:sym typeface="Lato"/>
              </a:rPr>
              <a:t>Нечай Валерия 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/>
          <p:nvPr/>
        </p:nvSpPr>
        <p:spPr>
          <a:xfrm>
            <a:off x="4204025" y="347475"/>
            <a:ext cx="4726500" cy="4796100"/>
          </a:xfrm>
          <a:prstGeom prst="rect">
            <a:avLst/>
          </a:prstGeom>
          <a:solidFill>
            <a:srgbClr val="9FC5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19"/>
          <p:cNvSpPr txBox="1">
            <a:spLocks noGrp="1"/>
          </p:cNvSpPr>
          <p:nvPr>
            <p:ph type="body" idx="2"/>
          </p:nvPr>
        </p:nvSpPr>
        <p:spPr>
          <a:xfrm>
            <a:off x="4371725" y="1024788"/>
            <a:ext cx="4391100" cy="309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 b="1" i="1">
                <a:solidFill>
                  <a:srgbClr val="CC0000"/>
                </a:solidFill>
              </a:rPr>
              <a:t>“Признаюсь, не знаю почему, но глядя на звезды мне всегда хочется мечтать</a:t>
            </a:r>
            <a:r>
              <a:rPr lang="ru" sz="3600" b="1" i="1">
                <a:solidFill>
                  <a:srgbClr val="CC0000"/>
                </a:solidFill>
              </a:rPr>
              <a:t>”</a:t>
            </a:r>
            <a:endParaRPr sz="3600" b="1" i="1">
              <a:solidFill>
                <a:srgbClr val="CC0000"/>
              </a:solidFill>
            </a:endParaRPr>
          </a:p>
          <a:p>
            <a:pPr marL="0" lvl="0" indent="0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ru" sz="3400" b="1" i="1">
                <a:solidFill>
                  <a:srgbClr val="000000"/>
                </a:solidFill>
              </a:rPr>
              <a:t>Винсент ван Гог</a:t>
            </a:r>
            <a:endParaRPr sz="3400" b="1" i="1">
              <a:solidFill>
                <a:srgbClr val="CC0000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400" b="1" i="1">
              <a:solidFill>
                <a:srgbClr val="000000"/>
              </a:solidFill>
            </a:endParaRPr>
          </a:p>
        </p:txBody>
      </p:sp>
      <p:sp>
        <p:nvSpPr>
          <p:cNvPr id="110" name="Google Shape;110;p19"/>
          <p:cNvSpPr txBox="1"/>
          <p:nvPr/>
        </p:nvSpPr>
        <p:spPr>
          <a:xfrm>
            <a:off x="7340225" y="4733100"/>
            <a:ext cx="15903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i="1">
                <a:latin typeface="Lato"/>
                <a:ea typeface="Lato"/>
                <a:cs typeface="Lato"/>
                <a:sym typeface="Lato"/>
              </a:rPr>
              <a:t>Надежда Горошко</a:t>
            </a:r>
            <a:endParaRPr sz="1200" i="1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11" name="Google Shape;11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275" y="152400"/>
            <a:ext cx="3983350" cy="4149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/>
          <p:nvPr/>
        </p:nvSpPr>
        <p:spPr>
          <a:xfrm>
            <a:off x="4204025" y="347475"/>
            <a:ext cx="4726500" cy="4796100"/>
          </a:xfrm>
          <a:prstGeom prst="rect">
            <a:avLst/>
          </a:prstGeom>
          <a:solidFill>
            <a:srgbClr val="9FC5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20"/>
          <p:cNvSpPr txBox="1">
            <a:spLocks noGrp="1"/>
          </p:cNvSpPr>
          <p:nvPr>
            <p:ph type="body" idx="2"/>
          </p:nvPr>
        </p:nvSpPr>
        <p:spPr>
          <a:xfrm>
            <a:off x="4204025" y="513625"/>
            <a:ext cx="4726500" cy="386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3000" b="1" i="1" dirty="0">
                <a:solidFill>
                  <a:srgbClr val="CC0000"/>
                </a:solidFill>
              </a:rPr>
              <a:t>Реализм, сюрреализм</a:t>
            </a:r>
            <a:endParaRPr sz="3000" b="1" i="1" dirty="0">
              <a:solidFill>
                <a:srgbClr val="CC0000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 i="1" dirty="0">
              <a:solidFill>
                <a:srgbClr val="CC0000"/>
              </a:solidFill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★"/>
            </a:pPr>
            <a:r>
              <a:rPr lang="ru" sz="1600" b="1" i="1" dirty="0">
                <a:solidFill>
                  <a:srgbClr val="000000"/>
                </a:solidFill>
              </a:rPr>
              <a:t>Мексиканская художница, наиболее известная автопортретами</a:t>
            </a:r>
            <a:endParaRPr sz="1600" b="1" i="1" dirty="0">
              <a:solidFill>
                <a:srgbClr val="000000"/>
              </a:solidFill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★"/>
            </a:pPr>
            <a:r>
              <a:rPr lang="ru" sz="1600" b="1" i="1" dirty="0">
                <a:solidFill>
                  <a:srgbClr val="000000"/>
                </a:solidFill>
              </a:rPr>
              <a:t>В годовщину независимости Мексики, 17 сентября 1925 г. Фрида попала в аварию. Она получила перелом позвоночника, ключицы,  ребер. Ей пришлось пережить множество операций, ее преследовали невыносимые боли и последний отрезок жизни провела в инвалидной коляске</a:t>
            </a:r>
            <a:endParaRPr sz="1600" b="1" i="1" dirty="0">
              <a:solidFill>
                <a:srgbClr val="000000"/>
              </a:solidFill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★"/>
            </a:pPr>
            <a:r>
              <a:rPr lang="ru" sz="1600" b="1" i="1" dirty="0">
                <a:solidFill>
                  <a:srgbClr val="000000"/>
                </a:solidFill>
              </a:rPr>
              <a:t>Именно после трагедии она впервые попросила у отца кисти и краски. И первой картиной Фриды стал автопортрет</a:t>
            </a:r>
            <a:endParaRPr sz="1600" b="1" i="1" dirty="0">
              <a:solidFill>
                <a:srgbClr val="000000"/>
              </a:solidFill>
            </a:endParaRPr>
          </a:p>
        </p:txBody>
      </p:sp>
      <p:sp>
        <p:nvSpPr>
          <p:cNvPr id="118" name="Google Shape;118;p20"/>
          <p:cNvSpPr txBox="1"/>
          <p:nvPr/>
        </p:nvSpPr>
        <p:spPr>
          <a:xfrm>
            <a:off x="258750" y="3864075"/>
            <a:ext cx="3791400" cy="85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3600" b="1" i="1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Фрида Кало</a:t>
            </a:r>
            <a:endParaRPr sz="3600" b="1" i="1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 b="1" i="1">
                <a:solidFill>
                  <a:srgbClr val="CC0000"/>
                </a:solidFill>
                <a:latin typeface="Lato"/>
                <a:ea typeface="Lato"/>
                <a:cs typeface="Lato"/>
                <a:sym typeface="Lato"/>
              </a:rPr>
              <a:t>(1907-1954 гг.)</a:t>
            </a:r>
            <a:endParaRPr sz="1800" b="1" i="1">
              <a:solidFill>
                <a:srgbClr val="CC000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sz="2400" b="1" i="1" u="sng">
              <a:solidFill>
                <a:srgbClr val="E0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9" name="Google Shape;119;p20"/>
          <p:cNvSpPr txBox="1"/>
          <p:nvPr/>
        </p:nvSpPr>
        <p:spPr>
          <a:xfrm>
            <a:off x="7206125" y="4660050"/>
            <a:ext cx="15903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i="1">
                <a:latin typeface="Lato"/>
                <a:ea typeface="Lato"/>
                <a:cs typeface="Lato"/>
                <a:sym typeface="Lato"/>
              </a:rPr>
              <a:t>Руслана Коранец</a:t>
            </a:r>
            <a:endParaRPr sz="1200" i="1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20" name="Google Shape;12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5435" y="272125"/>
            <a:ext cx="2918027" cy="369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1"/>
          <p:cNvSpPr/>
          <p:nvPr/>
        </p:nvSpPr>
        <p:spPr>
          <a:xfrm>
            <a:off x="4160600" y="347400"/>
            <a:ext cx="4983300" cy="4796100"/>
          </a:xfrm>
          <a:prstGeom prst="rect">
            <a:avLst/>
          </a:prstGeom>
          <a:solidFill>
            <a:srgbClr val="9FC5E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21"/>
          <p:cNvSpPr txBox="1">
            <a:spLocks noGrp="1"/>
          </p:cNvSpPr>
          <p:nvPr>
            <p:ph type="body" idx="2"/>
          </p:nvPr>
        </p:nvSpPr>
        <p:spPr>
          <a:xfrm>
            <a:off x="4250650" y="1148700"/>
            <a:ext cx="4726500" cy="35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b="1" i="1" dirty="0">
                <a:solidFill>
                  <a:srgbClr val="CC0000"/>
                </a:solidFill>
              </a:rPr>
              <a:t>“Мои бабушки и дедушки, родители и я»</a:t>
            </a:r>
            <a:r>
              <a:rPr lang="en-US" b="1" i="1" dirty="0">
                <a:solidFill>
                  <a:srgbClr val="CC0000"/>
                </a:solidFill>
              </a:rPr>
              <a:t>  </a:t>
            </a:r>
            <a:r>
              <a:rPr lang="ru" b="1" i="1" dirty="0">
                <a:solidFill>
                  <a:srgbClr val="CC0000"/>
                </a:solidFill>
              </a:rPr>
              <a:t>(1936 г.)</a:t>
            </a:r>
            <a:endParaRPr b="1" i="1" dirty="0">
              <a:solidFill>
                <a:srgbClr val="CC0000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b="1" i="1" dirty="0">
              <a:solidFill>
                <a:srgbClr val="CC0000"/>
              </a:solidFill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★"/>
            </a:pPr>
            <a:r>
              <a:rPr lang="ru" sz="1600" b="1" i="1" dirty="0">
                <a:solidFill>
                  <a:srgbClr val="000000"/>
                </a:solidFill>
              </a:rPr>
              <a:t>Кало написала картину, чтобы подчеркнуть свое как европейско-еврейское, так и мексиканское происхождение</a:t>
            </a:r>
            <a:endParaRPr sz="1600" b="1" i="1" dirty="0">
              <a:solidFill>
                <a:srgbClr val="000000"/>
              </a:solidFill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★"/>
            </a:pPr>
            <a:r>
              <a:rPr lang="ru" sz="1600" b="1" i="1" dirty="0">
                <a:solidFill>
                  <a:srgbClr val="000000"/>
                </a:solidFill>
              </a:rPr>
              <a:t>Внешность для Кало стала проявлением внутреннего мира,собственный опыт-выражением общечеловеческих чувств,все это отражалось в ее картинах</a:t>
            </a:r>
            <a:endParaRPr sz="1600" b="1" i="1" dirty="0">
              <a:solidFill>
                <a:srgbClr val="000000"/>
              </a:solidFill>
            </a:endParaRPr>
          </a:p>
          <a:p>
            <a:pPr marL="45720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★"/>
            </a:pPr>
            <a:r>
              <a:rPr lang="ru" sz="1600" b="1" i="1" dirty="0">
                <a:solidFill>
                  <a:srgbClr val="000000"/>
                </a:solidFill>
              </a:rPr>
              <a:t>Мексиканские традиции и история-настоящая страсть Фриды,в округ которой построен ее художественный стиль, также в нем прослеживается и европейский дух</a:t>
            </a:r>
            <a:endParaRPr sz="1600" b="1" i="1" dirty="0">
              <a:solidFill>
                <a:srgbClr val="000000"/>
              </a:solidFill>
            </a:endParaRPr>
          </a:p>
        </p:txBody>
      </p:sp>
      <p:sp>
        <p:nvSpPr>
          <p:cNvPr id="127" name="Google Shape;127;p21"/>
          <p:cNvSpPr txBox="1"/>
          <p:nvPr/>
        </p:nvSpPr>
        <p:spPr>
          <a:xfrm>
            <a:off x="7232975" y="4733100"/>
            <a:ext cx="1590300" cy="4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 i="1">
                <a:latin typeface="Lato"/>
                <a:ea typeface="Lato"/>
                <a:cs typeface="Lato"/>
                <a:sym typeface="Lato"/>
              </a:rPr>
              <a:t>Руслана Коранец</a:t>
            </a:r>
            <a:endParaRPr sz="1200" i="1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28" name="Google Shape;12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850" y="694975"/>
            <a:ext cx="3899225" cy="337932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558F8B-0CF1-61BD-A50D-463D740E1179}"/>
              </a:ext>
            </a:extLst>
          </p:cNvPr>
          <p:cNvSpPr txBox="1"/>
          <p:nvPr/>
        </p:nvSpPr>
        <p:spPr>
          <a:xfrm>
            <a:off x="166850" y="4180547"/>
            <a:ext cx="45756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ru-RU" sz="2000" b="1" i="1" dirty="0">
                <a:solidFill>
                  <a:srgbClr val="000000"/>
                </a:solidFill>
              </a:rPr>
              <a:t>Узнать больше: </a:t>
            </a:r>
            <a:r>
              <a:rPr lang="ru-RU" sz="140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https://www.timeout.ru/msk/feature/461448</a:t>
            </a:r>
            <a:endParaRPr lang="ru-RU" sz="1800" b="1" i="1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Coral">
  <a:themeElements>
    <a:clrScheme name="Coral">
      <a:dk1>
        <a:srgbClr val="F55E61"/>
      </a:dk1>
      <a:lt1>
        <a:srgbClr val="FFFFFF"/>
      </a:lt1>
      <a:dk2>
        <a:srgbClr val="5E696C"/>
      </a:dk2>
      <a:lt2>
        <a:srgbClr val="BFC7CA"/>
      </a:lt2>
      <a:accent1>
        <a:srgbClr val="1E2D31"/>
      </a:accent1>
      <a:accent2>
        <a:srgbClr val="273C42"/>
      </a:accent2>
      <a:accent3>
        <a:srgbClr val="83D061"/>
      </a:accent3>
      <a:accent4>
        <a:srgbClr val="F6CD4C"/>
      </a:accent4>
      <a:accent5>
        <a:srgbClr val="AF4345"/>
      </a:accent5>
      <a:accent6>
        <a:srgbClr val="F58F8F"/>
      </a:accent6>
      <a:hlink>
        <a:srgbClr val="AF4345"/>
      </a:hlink>
      <a:folHlink>
        <a:srgbClr val="AF434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4055</Words>
  <Application>Microsoft Office PowerPoint</Application>
  <PresentationFormat>Экран (16:9)</PresentationFormat>
  <Paragraphs>408</Paragraphs>
  <Slides>64</Slides>
  <Notes>64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64</vt:i4>
      </vt:variant>
    </vt:vector>
  </HeadingPairs>
  <TitlesOfParts>
    <vt:vector size="74" baseType="lpstr">
      <vt:lpstr>Arial</vt:lpstr>
      <vt:lpstr>Georgia</vt:lpstr>
      <vt:lpstr>Comic Sans MS</vt:lpstr>
      <vt:lpstr>Playfair Display</vt:lpstr>
      <vt:lpstr>Oswald</vt:lpstr>
      <vt:lpstr>Caveat</vt:lpstr>
      <vt:lpstr>Roboto</vt:lpstr>
      <vt:lpstr>Book Antiqua</vt:lpstr>
      <vt:lpstr>Lato</vt:lpstr>
      <vt:lpstr>Coral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Рене Франсуа Гилен Магритт (1898-1967гг.)</vt:lpstr>
      <vt:lpstr>Презентация PowerPoint</vt:lpstr>
      <vt:lpstr>Узнать больше: https://24smi.org/celebrity/83027-rene-magritt.html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Элегия в Испанскую республику </vt:lpstr>
      <vt:lpstr>Альберто Джакометти (1901-1966)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Поль Сезанн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Ирина Недокунева</cp:lastModifiedBy>
  <cp:revision>3</cp:revision>
  <dcterms:modified xsi:type="dcterms:W3CDTF">2023-02-05T11:12:31Z</dcterms:modified>
</cp:coreProperties>
</file>