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FAFDE-94A1-9EFC-2F29-A3B280C87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165B6D-5A1D-1E0B-D6FE-95C8F0E91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7282C-ABF3-8CD0-7277-78015C40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F1FD2-301A-3DA7-EE3C-E1D9F17F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460E0-886D-242D-B7E4-6CE5B9BA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9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69BBD-DD0C-87D7-47AF-9E50BE3D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CA093-04AE-D781-1C0F-0C0CAEFB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2856CF-AEE1-444E-4F90-68AE279B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D7DC09-3416-0318-DDD5-DA2428E6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86AB2-1DB4-0BC3-19CE-401D00AF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0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F7F292-A9DA-ECD7-AF33-6467E7AC7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069516-0AB9-9348-D73E-99A4F1F25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8EFBF4-37CA-1842-4911-FBD44F0C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36EBA0-7374-8A95-F302-B284A81C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8D904-F849-C689-A46B-50A01DF2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82878-4F16-520E-387C-5980FAAA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7389D-4594-CC10-12E4-ACCE3C85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18773-BA60-34E6-2FC7-4070E751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CFAD21-35E6-2D68-B606-8E5CAE09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2CCFC-DF13-ECB4-7D91-C58C63A8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1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AC93B-0324-4C33-E2E5-313E3C1C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847C3F-9222-7059-AEBD-0211CB602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943BA-8724-1165-26B3-7E00BEB6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D10809-2EA7-E978-FD85-48D439DE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3C33B-7034-B6D7-3BC5-E06AB886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A88C9-65FB-7135-186C-66DB05B2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695051-6E57-0EAE-5F50-8B8B8A87E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D69222-F6A9-A21A-0CAB-5D41FB9E4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BCD555-5214-AD09-2AF1-D8BEDBB1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303FA5-F746-5FDE-0740-EAC1740F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CA8569-D87A-C959-61BC-6EF22A35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13C24-90C6-E915-A081-507FBED2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AAF29-A700-F8E0-D3FA-F802E515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488335-647E-58A1-4739-95CFC5330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5501-6400-F5EA-E0EF-7E7F55911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EB8ABD-B8A5-F148-0619-1E002ADE7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2151A9-4615-567B-ABF6-1A371F77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A0DA2B-F9A5-700B-11F1-A9DDF76E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CB42B9-103D-25A2-AA13-3EB2B74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8A780-CA20-0779-1112-70003B74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D5C424-165F-64CC-7D41-F5719D1D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208301-F91D-F1EE-E732-52A3738B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BD072E-3300-42B2-E13A-75E1E823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0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83452-F82A-966D-6AE3-7DE5EB1C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AE9D04-CD03-FB27-A7B2-6B64AEC2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A6BBD7-706B-0855-0FD5-45A64CCF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7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3ABAB-591C-13E0-4301-713E221B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00830-864E-3CFA-607E-6767E9C60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99B42-C82A-3F52-0913-320A0AAA7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1ABECD-DC39-22C6-A5CF-69707883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D674B1-992A-991F-45F7-3792605F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4E825-1CE6-C8FA-6BB3-F55D85AC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9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9C7E4-E878-E82F-DFE1-78BC4596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9BB618-BC56-168C-CE67-824F62101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1D8CC-EF32-BE34-C0D2-3982D68D7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DE24D3-28D9-E06D-6334-4C153821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7B9DE-505B-AF7B-3874-00B8CBEC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CC620B-127B-9E76-5689-E445FE7D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2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1FA42-1473-6F36-C514-424CD3DE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4D59A3-BFEA-C9BA-56E9-BC932D274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E02B4E-E7C8-C6B2-8B8E-4468C7260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4719-39E4-4348-9653-7C70EF54587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44C23C-5A80-C39E-60F7-98366E232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55570-F9E9-A948-88E7-6D012B6CF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1E7F3-4A13-4FA2-9CD2-EC3D0A7B9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D90CB6-A9E1-A04A-0A63-B9A5533028F6}"/>
              </a:ext>
            </a:extLst>
          </p:cNvPr>
          <p:cNvSpPr/>
          <p:nvPr/>
        </p:nvSpPr>
        <p:spPr>
          <a:xfrm>
            <a:off x="2807599" y="218756"/>
            <a:ext cx="6576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i="0" cap="none" spc="0" dirty="0">
                <a:ln/>
                <a:effectLst/>
                <a:latin typeface="Rubik"/>
              </a:rPr>
              <a:t> </a:t>
            </a:r>
            <a:r>
              <a:rPr lang="ru-RU" sz="5400" b="1" i="0" cap="none" spc="0" dirty="0" err="1">
                <a:ln/>
                <a:effectLst/>
                <a:latin typeface="Rubik"/>
              </a:rPr>
              <a:t>Валентий</a:t>
            </a:r>
            <a:r>
              <a:rPr lang="ru-RU" sz="5400" b="1" cap="none" spc="0" dirty="0">
                <a:ln/>
                <a:effectLst/>
                <a:latin typeface="Rubik"/>
              </a:rPr>
              <a:t> </a:t>
            </a:r>
            <a:r>
              <a:rPr lang="ru-RU" sz="5400" b="1" i="0" cap="none" spc="0" dirty="0">
                <a:ln/>
                <a:effectLst/>
                <a:latin typeface="Rubik"/>
              </a:rPr>
              <a:t>Ванькович</a:t>
            </a:r>
            <a:endParaRPr lang="ru-RU" sz="5400" b="1" cap="none" spc="0" dirty="0">
              <a:ln/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4E7CB6-8906-A10B-1D35-6D97669C1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76" y="1082708"/>
            <a:ext cx="3639172" cy="4887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Валентий Мельхиорович Ванькович - Автопортрет 1830-е гг., 1930, 22×27 см:  Описание произведения | Артхив">
            <a:extLst>
              <a:ext uri="{FF2B5EF4-FFF2-40B4-BE49-F238E27FC236}">
                <a16:creationId xmlns:a16="http://schemas.microsoft.com/office/drawing/2014/main" id="{789C17ED-5678-A2C9-3B6B-93FD6B899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29" y="1082708"/>
            <a:ext cx="3836397" cy="4880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8185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C8AAA5-1F20-7DD0-7B4A-D718601F7911}"/>
              </a:ext>
            </a:extLst>
          </p:cNvPr>
          <p:cNvSpPr txBox="1"/>
          <p:nvPr/>
        </p:nvSpPr>
        <p:spPr>
          <a:xfrm>
            <a:off x="3179483" y="27657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0A0A0A"/>
                </a:solidFill>
                <a:effectLst/>
                <a:latin typeface="Rubik"/>
              </a:rPr>
              <a:t>Ванькович </a:t>
            </a:r>
            <a:r>
              <a:rPr lang="ru-RU" sz="3200" b="1" i="0" dirty="0" err="1">
                <a:solidFill>
                  <a:srgbClr val="0A0A0A"/>
                </a:solidFill>
                <a:effectLst/>
                <a:latin typeface="Rubik"/>
              </a:rPr>
              <a:t>Валентий</a:t>
            </a:r>
            <a:r>
              <a:rPr lang="ru-RU" sz="3200" b="1" i="0" dirty="0">
                <a:solidFill>
                  <a:srgbClr val="0A0A0A"/>
                </a:solidFill>
                <a:effectLst/>
                <a:latin typeface="Rubik"/>
              </a:rPr>
              <a:t> Вильгельм</a:t>
            </a:r>
            <a:endParaRPr lang="ru-R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7F0FE-30E1-4445-76F3-AAFB4E090048}"/>
              </a:ext>
            </a:extLst>
          </p:cNvPr>
          <p:cNvSpPr txBox="1"/>
          <p:nvPr/>
        </p:nvSpPr>
        <p:spPr>
          <a:xfrm>
            <a:off x="1431365" y="938291"/>
            <a:ext cx="99872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Живописец, представитель романтизма.</a:t>
            </a:r>
          </a:p>
          <a:p>
            <a:pPr algn="l"/>
            <a:r>
              <a:rPr lang="ru-RU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Прославленный белорусский художник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Валентий</a:t>
            </a:r>
            <a:r>
              <a:rPr lang="ru-RU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Ванькович родился 12 мая 1800 года в шляхетской семье в имении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Калюжицы</a:t>
            </a:r>
            <a:r>
              <a:rPr lang="ru-RU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Игуменского уезда Минской губернии (сейчас – Березинский район Минской области). Отец будущего художника, Мельхиор Ванькович, был предводителем дворянства Игуменского уезда и председателем Игуменского уездного суда. В 1805 году Мельхиор Ванькович был избран на должность судьи в Минске, и семья переехала в родовое поместье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Слепянка</a:t>
            </a:r>
            <a:r>
              <a:rPr lang="ru-RU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находившееся неподалёку от города (сейчас – в черте Минска).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33D8A9-3201-CB62-07C8-7CD70B5C5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35" y="3429000"/>
            <a:ext cx="2860041" cy="28600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1AA66B-80D2-C445-9AAD-14C4F2D62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02" y="3246614"/>
            <a:ext cx="2148833" cy="3042427"/>
          </a:xfrm>
          <a:prstGeom prst="rect">
            <a:avLst/>
          </a:prstGeom>
        </p:spPr>
      </p:pic>
      <p:pic>
        <p:nvPicPr>
          <p:cNvPr id="1028" name="Picture 4" descr="Валентий Мельхиорович Ванькович - Автопортрет 1830-е гг., 1930, 22×27 см:  Описание произведения | Артхив">
            <a:extLst>
              <a:ext uri="{FF2B5EF4-FFF2-40B4-BE49-F238E27FC236}">
                <a16:creationId xmlns:a16="http://schemas.microsoft.com/office/drawing/2014/main" id="{39E2DB50-1F7C-F115-4A67-272C0F3A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75" y="3444418"/>
            <a:ext cx="2236190" cy="28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099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1838DA-609A-4921-8C94-3D5F5C3E2042}"/>
              </a:ext>
            </a:extLst>
          </p:cNvPr>
          <p:cNvSpPr txBox="1"/>
          <p:nvPr/>
        </p:nvSpPr>
        <p:spPr>
          <a:xfrm>
            <a:off x="1706880" y="579120"/>
            <a:ext cx="3158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Образование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03596-7BCB-A10A-5D6C-8BC6D84AB514}"/>
              </a:ext>
            </a:extLst>
          </p:cNvPr>
          <p:cNvSpPr txBox="1"/>
          <p:nvPr/>
        </p:nvSpPr>
        <p:spPr>
          <a:xfrm>
            <a:off x="1706880" y="1287006"/>
            <a:ext cx="8991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Первым местом учёбы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Валентия</a:t>
            </a:r>
            <a:r>
              <a:rPr lang="ru-RU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Ваньковича, в 1811–1817 годах, стал Полоцкий иезуитский коллегиум – одно из лучших учебных заведений, созданных иезуитами на землях Речи Посполитой ещё в XVI веке, а в 1812 году указом императора Александра I преобразованное в академию и наделённое правами университета. Полоцкая академия предлагала широкую программу образования, в том числе – художественного: здесь обучали рисунку, живописи, скульптуре. Считается, что именно в Полоцке Ваньковичем было принято решение стать художником.</a:t>
            </a:r>
          </a:p>
          <a:p>
            <a:pPr algn="l"/>
            <a:endParaRPr lang="ru-RU" b="0" i="0" dirty="0">
              <a:solidFill>
                <a:srgbClr val="0A0A0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1818 году Ванькович поступил на факультет литературы и свободных искусств Виленского университета. Его главным наставником стал профессор живописи и рисунка Ян Рустем. Сам увлечённый портретист, он способствовал развитию интереса молодого художника к этому жанру. В 1820 году Ванькович участвовал в первой университетской выставке, наряду с копиями представив и творческие работы. На выставке также были подведены итоги конкурса на рисунок «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Филоктет</a:t>
            </a:r>
            <a:r>
              <a:rPr lang="ru-RU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Неоптолемом</a:t>
            </a:r>
            <a:r>
              <a:rPr lang="ru-RU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острове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Лемнос</a:t>
            </a:r>
            <a:r>
              <a:rPr lang="ru-RU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объявленного за месяц до её открытия. Рисунок Ваньковича был удостоен первой премии.</a:t>
            </a:r>
          </a:p>
        </p:txBody>
      </p:sp>
    </p:spTree>
    <p:extLst>
      <p:ext uri="{BB962C8B-B14F-4D97-AF65-F5344CB8AC3E}">
        <p14:creationId xmlns:p14="http://schemas.microsoft.com/office/powerpoint/2010/main" val="37262642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96892A-E31F-628F-262B-CD6224099031}"/>
              </a:ext>
            </a:extLst>
          </p:cNvPr>
          <p:cNvSpPr txBox="1"/>
          <p:nvPr/>
        </p:nvSpPr>
        <p:spPr>
          <a:xfrm>
            <a:off x="4089101" y="0"/>
            <a:ext cx="2667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Творчество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3FE59-BE07-797A-6A1E-B5CFBB2DCB27}"/>
              </a:ext>
            </a:extLst>
          </p:cNvPr>
          <p:cNvSpPr txBox="1"/>
          <p:nvPr/>
        </p:nvSpPr>
        <p:spPr>
          <a:xfrm>
            <a:off x="1838960" y="707886"/>
            <a:ext cx="87579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Первым учителем Ваньковича в живописи был будущий генерал ордена иезуитов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Габриэль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Губер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миниатюрист. 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Молодой Ванькович в свободное от учёбы время читал старые книги, собранные в библиотеке иезуитов, и копировал картины, находящиеся в монастыре. Заканчивая шестой класс, он уже умел рисовать миниатюры и портреты маслом, совершенствуя рисунок и цвет.</a:t>
            </a:r>
          </a:p>
        </p:txBody>
      </p:sp>
      <p:pic>
        <p:nvPicPr>
          <p:cNvPr id="2052" name="Picture 4" descr="Валентий Ванькович (1800–1842) | zviazda.by">
            <a:extLst>
              <a:ext uri="{FF2B5EF4-FFF2-40B4-BE49-F238E27FC236}">
                <a16:creationId xmlns:a16="http://schemas.microsoft.com/office/drawing/2014/main" id="{EC8FCC4F-ADFA-1ABE-B44E-564207E37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6" r="27321"/>
          <a:stretch/>
        </p:blipFill>
        <p:spPr bwMode="auto">
          <a:xfrm>
            <a:off x="7469990" y="2350635"/>
            <a:ext cx="2669092" cy="39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4 февраля. Валентий Ванькович | Планета Беларусь">
            <a:extLst>
              <a:ext uri="{FF2B5EF4-FFF2-40B4-BE49-F238E27FC236}">
                <a16:creationId xmlns:a16="http://schemas.microsoft.com/office/drawing/2014/main" id="{F062FB2F-F67B-91EB-9CE0-EEE7A442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12" y="2541299"/>
            <a:ext cx="3155577" cy="39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921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33B52B-B5C0-687E-8418-E036C4177ECD}"/>
              </a:ext>
            </a:extLst>
          </p:cNvPr>
          <p:cNvSpPr txBox="1"/>
          <p:nvPr/>
        </p:nvSpPr>
        <p:spPr>
          <a:xfrm>
            <a:off x="3706607" y="212762"/>
            <a:ext cx="3725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Примеры работ</a:t>
            </a:r>
          </a:p>
        </p:txBody>
      </p:sp>
      <p:pic>
        <p:nvPicPr>
          <p:cNvPr id="4098" name="Picture 2" descr="14 февраля. Валентий Ванькович | Планета Беларусь">
            <a:extLst>
              <a:ext uri="{FF2B5EF4-FFF2-40B4-BE49-F238E27FC236}">
                <a16:creationId xmlns:a16="http://schemas.microsoft.com/office/drawing/2014/main" id="{25142D81-4D93-9E7D-A039-FB5640156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02" y="1075766"/>
            <a:ext cx="2868940" cy="3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6A80A3-70E6-77DF-79DC-23FD5E821FC9}"/>
              </a:ext>
            </a:extLst>
          </p:cNvPr>
          <p:cNvSpPr txBox="1"/>
          <p:nvPr/>
        </p:nvSpPr>
        <p:spPr>
          <a:xfrm>
            <a:off x="1532480" y="4781768"/>
            <a:ext cx="2260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Адам Мицкевич</a:t>
            </a:r>
            <a:endParaRPr lang="ru-RU" b="1" dirty="0"/>
          </a:p>
        </p:txBody>
      </p:sp>
      <p:pic>
        <p:nvPicPr>
          <p:cNvPr id="4100" name="Picture 4" descr="Женщина раскладывает пасьянс, 1829">
            <a:extLst>
              <a:ext uri="{FF2B5EF4-FFF2-40B4-BE49-F238E27FC236}">
                <a16:creationId xmlns:a16="http://schemas.microsoft.com/office/drawing/2014/main" id="{26EACB08-F70A-653B-A454-7E6A133B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06" y="1038653"/>
            <a:ext cx="2946229" cy="36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D0A808-D7B3-478D-5325-52E3702FBB65}"/>
              </a:ext>
            </a:extLst>
          </p:cNvPr>
          <p:cNvSpPr txBox="1"/>
          <p:nvPr/>
        </p:nvSpPr>
        <p:spPr>
          <a:xfrm>
            <a:off x="4336048" y="4814021"/>
            <a:ext cx="3769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Женщина раскладывает пасьянс</a:t>
            </a:r>
            <a:endParaRPr lang="ru-RU" b="1" dirty="0"/>
          </a:p>
        </p:txBody>
      </p:sp>
      <p:pic>
        <p:nvPicPr>
          <p:cNvPr id="4102" name="Picture 6" descr="Мужской портрет. Галерея польской живописи в Белостоке">
            <a:extLst>
              <a:ext uri="{FF2B5EF4-FFF2-40B4-BE49-F238E27FC236}">
                <a16:creationId xmlns:a16="http://schemas.microsoft.com/office/drawing/2014/main" id="{B4DF6312-D299-45BB-03BF-BF01FACD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66" y="1038653"/>
            <a:ext cx="2793248" cy="365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AD7D5A-02EC-10EB-B24C-CC6C61E24C9B}"/>
              </a:ext>
            </a:extLst>
          </p:cNvPr>
          <p:cNvSpPr txBox="1"/>
          <p:nvPr/>
        </p:nvSpPr>
        <p:spPr>
          <a:xfrm>
            <a:off x="8559277" y="4951214"/>
            <a:ext cx="2404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Мужской портрет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50809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30CC4C-DC27-95A0-89B4-F431E4281E32}"/>
              </a:ext>
            </a:extLst>
          </p:cNvPr>
          <p:cNvSpPr txBox="1"/>
          <p:nvPr/>
        </p:nvSpPr>
        <p:spPr>
          <a:xfrm>
            <a:off x="2142565" y="399265"/>
            <a:ext cx="771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Память о Валентине Ваньковиче</a:t>
            </a:r>
          </a:p>
        </p:txBody>
      </p:sp>
      <p:pic>
        <p:nvPicPr>
          <p:cNvPr id="5122" name="Picture 2" descr="Наследие Ваньковича: Пушкина потеряли, Мицкевича просили повторить -  12.05.2015, Sputnik Беларусь">
            <a:extLst>
              <a:ext uri="{FF2B5EF4-FFF2-40B4-BE49-F238E27FC236}">
                <a16:creationId xmlns:a16="http://schemas.microsoft.com/office/drawing/2014/main" id="{24C7DF23-021A-5663-288A-0316F4671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44" y="2727589"/>
            <a:ext cx="3567372" cy="26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ańkovič Manor - All You Need to Know BEFORE You Go (with Photos)">
            <a:extLst>
              <a:ext uri="{FF2B5EF4-FFF2-40B4-BE49-F238E27FC236}">
                <a16:creationId xmlns:a16="http://schemas.microsoft.com/office/drawing/2014/main" id="{8C24E5AB-CC90-7CE7-38A1-9B9004B7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08" y="3128682"/>
            <a:ext cx="3044018" cy="27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ом-музей Ваньковича, Музеи, Достопримечательности, Отдых и путешествия в  Беларуси - YesBelarus.com">
            <a:extLst>
              <a:ext uri="{FF2B5EF4-FFF2-40B4-BE49-F238E27FC236}">
                <a16:creationId xmlns:a16="http://schemas.microsoft.com/office/drawing/2014/main" id="{C1D036B3-6A67-08F6-9FE0-66745EE2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18" y="3666565"/>
            <a:ext cx="3437781" cy="22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3AC2FA-A7D5-6AAA-A4D3-B380F8450125}"/>
              </a:ext>
            </a:extLst>
          </p:cNvPr>
          <p:cNvSpPr txBox="1"/>
          <p:nvPr/>
        </p:nvSpPr>
        <p:spPr>
          <a:xfrm>
            <a:off x="1426285" y="1107151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rgbClr val="4746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Бронзовая скульптурная композиция установлена в честь белорусского художника Валентин-Вильгельма Ваньковича рядом с его домом-музеем. Была открыта 23 декабря 2010 года.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0" dirty="0">
                <a:solidFill>
                  <a:srgbClr val="4746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Композиция изготовлена в год празднования 210 -летия со дня рождения художника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80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365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Rubik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Ирина Недокунева</cp:lastModifiedBy>
  <cp:revision>2</cp:revision>
  <dcterms:created xsi:type="dcterms:W3CDTF">2024-02-27T17:46:40Z</dcterms:created>
  <dcterms:modified xsi:type="dcterms:W3CDTF">2024-03-05T19:35:09Z</dcterms:modified>
</cp:coreProperties>
</file>