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1"/>
  </p:handoutMasterIdLst>
  <p:sldIdLst>
    <p:sldId id="256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ша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7" d="100"/>
          <a:sy n="67" d="100"/>
        </p:scale>
        <p:origin x="4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2.xml"/><Relationship Id="rId2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BA46-FEAF-4388-A029-124162C58C0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2780-B973-44DC-87FC-4C862E638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5F09-3A66-47E3-9BBE-73501596A5C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C0AFD-154E-4DC7-8971-8CFE75BA3A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2EE87D-693E-40E0-89E1-2DCA5D784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45049E-625F-461F-8E05-12764A7AB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E727EE-AD5F-4D6E-94DF-D74703710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6A4345-00E8-441E-A9F1-AEDBA32EE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A30FEC-4713-46CC-B8AF-D062185F1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372E7D-936C-471B-AC33-9B42F0FB0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EF0C3F-0A68-4FF1-A1A4-E6BE2ACE5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>
          <a:xfrm>
            <a:off x="1124744" y="1259632"/>
            <a:ext cx="2808312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18BC0AFD-154E-4DC7-8971-8CFE75BA3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E5ECBC0-02B0-4DCB-9DA5-C0D1F8A58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3D431B-2366-42A7-8E23-A3A32C423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D513B7-B2A7-4B71-86AF-E4157EC9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076237C-79CD-4D9C-A53B-A7F6F8864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C3024D3-E7E5-4707-BB3D-12E83AE70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1A72478-571F-4FAD-8857-2E3A493E7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D0F72C-956A-4C8F-B7DD-3BBBB9EC3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Slide Number Placeholder 7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 noEditPoints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 noEditPoints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 noEditPoints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 noEditPoints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DBB3531-A554-478A-8F87-2AAB42DB381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2BCC47-2495-4324-B335-DDCEBDE8AB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115617" y="188640"/>
            <a:ext cx="6912768" cy="10801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Наполеон Орда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75656" y="1412779"/>
            <a:ext cx="6552728" cy="457871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 noEditPoints="1"/>
          </p:cNvSpPr>
          <p:nvPr>
            <p:ph type="subTitle" idx="1"/>
          </p:nvPr>
        </p:nvSpPr>
        <p:spPr>
          <a:xfrm flipH="1">
            <a:off x="9294912" y="6453336"/>
            <a:ext cx="533673" cy="6827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03548" y="3244996"/>
            <a:ext cx="8568952" cy="432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Н. Орда, Дукора                                                   Н. </a:t>
            </a:r>
            <a:r>
              <a:rPr lang="ru-RU" sz="1600" dirty="0"/>
              <a:t>Орда, </a:t>
            </a:r>
            <a:r>
              <a:rPr lang="ru-RU" sz="1600" dirty="0" err="1"/>
              <a:t>Жемыславль</a:t>
            </a:r>
            <a:endParaRPr lang="ru-RU" sz="16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27584" y="4077072"/>
            <a:ext cx="7315200" cy="202910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Всего </a:t>
            </a:r>
            <a:r>
              <a:rPr lang="ru-RU" dirty="0"/>
              <a:t>художественное наследие Наполеона Орды включает в себя более 1150 акварелей и графических работ. Свои рисунки Наполеон Орда систематизировал и разложил по папкам, в которых собраны произведения за 1840-1880 годы.</a:t>
            </a:r>
          </a:p>
        </p:txBody>
      </p:sp>
      <p:pic>
        <p:nvPicPr>
          <p:cNvPr id="5123" name="Picture 3" descr="D:\наполеон\гродно\orda9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7" y="548681"/>
            <a:ext cx="3893481" cy="2664296"/>
          </a:xfrm>
          <a:prstGeom prst="rect">
            <a:avLst/>
          </a:prstGeom>
          <a:noFill/>
        </p:spPr>
      </p:pic>
      <p:pic>
        <p:nvPicPr>
          <p:cNvPr id="5124" name="Picture 4" descr="D:\наполеон\гродно\orda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548681"/>
            <a:ext cx="3992563" cy="267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064" y="6309320"/>
            <a:ext cx="8820472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         </a:t>
            </a:r>
            <a:r>
              <a:rPr lang="ru-RU" sz="1800" dirty="0"/>
              <a:t>Н. </a:t>
            </a:r>
            <a:r>
              <a:rPr lang="ru-RU" sz="1800" dirty="0" smtClean="0"/>
              <a:t>Орда, </a:t>
            </a:r>
            <a:r>
              <a:rPr lang="ru-RU" sz="1800" dirty="0"/>
              <a:t>Камера Кобринской тюрьмы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95536" y="188641"/>
            <a:ext cx="8424936" cy="316835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В 1863 г. Вспыхивает новое освободительное восстание.      Н. </a:t>
            </a:r>
            <a:r>
              <a:rPr lang="ru-RU" dirty="0"/>
              <a:t>Орду обвиняют в том, что он побуждал к выступлению и направлял в отряд восставших своих крестьян, затем находят у него пороховницу с порохом, патриотические стихи, подозрительные бумаги, </a:t>
            </a:r>
            <a:r>
              <a:rPr lang="ru-RU" dirty="0" smtClean="0"/>
              <a:t>вменяют в </a:t>
            </a:r>
            <a:r>
              <a:rPr lang="ru-RU" dirty="0"/>
              <a:t>вину за то, что сын Витольд служит во французской армии. После следствия в феврале 1866 года шестидесятилетнего </a:t>
            </a:r>
            <a:r>
              <a:rPr lang="ru-RU" dirty="0" err="1"/>
              <a:t>Н.Орду</a:t>
            </a:r>
            <a:r>
              <a:rPr lang="ru-RU" dirty="0"/>
              <a:t> подвергают аресту и садят в Кобринский тюремный замок, где он находился с 1 марта по 6 мая 1866 г.</a:t>
            </a:r>
          </a:p>
        </p:txBody>
      </p:sp>
      <p:pic>
        <p:nvPicPr>
          <p:cNvPr id="6146" name="Picture 2" descr="D:\наполеон\гродно\napoleon_orda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8" y="3140968"/>
            <a:ext cx="3775411" cy="3038146"/>
          </a:xfrm>
          <a:prstGeom prst="rect">
            <a:avLst/>
          </a:prstGeom>
          <a:noFill/>
        </p:spPr>
      </p:pic>
      <p:pic>
        <p:nvPicPr>
          <p:cNvPr id="6147" name="Picture 3" descr="D:\наполеон\гродно\napoleon_ord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113940"/>
            <a:ext cx="3816424" cy="306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BatangChe" pitchFamily="49" charset="-127"/>
                <a:ea typeface="BatangChe" pitchFamily="49" charset="-127"/>
              </a:rPr>
              <a:t>Память</a:t>
            </a:r>
            <a:endParaRPr lang="ru-RU" sz="54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971600" y="1340769"/>
            <a:ext cx="7315200" cy="2016224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Именем </a:t>
            </a:r>
            <a:r>
              <a:rPr lang="ru-RU" dirty="0"/>
              <a:t>Наполеона Орды названы улицы в Минске, </a:t>
            </a:r>
            <a:r>
              <a:rPr lang="ru-RU" dirty="0" smtClean="0"/>
              <a:t>Бресте, Гродно, Иваново. </a:t>
            </a:r>
          </a:p>
          <a:p>
            <a:pPr marL="45720" indent="0" algn="just">
              <a:buNone/>
            </a:pPr>
            <a:r>
              <a:rPr lang="ru-RU" dirty="0" smtClean="0"/>
              <a:t>	Работа </a:t>
            </a:r>
            <a:r>
              <a:rPr lang="ru-RU" dirty="0"/>
              <a:t>художника (изображение </a:t>
            </a:r>
            <a:r>
              <a:rPr lang="ru-RU" dirty="0" err="1"/>
              <a:t>Несвижского</a:t>
            </a:r>
            <a:r>
              <a:rPr lang="ru-RU" dirty="0"/>
              <a:t> замка </a:t>
            </a:r>
            <a:r>
              <a:rPr lang="ru-RU" dirty="0" err="1"/>
              <a:t>Радзивиллов</a:t>
            </a:r>
            <a:r>
              <a:rPr lang="ru-RU" dirty="0"/>
              <a:t>) запечатлена на второй по номиналу белорусской банкноте (100 000 рублей).</a:t>
            </a:r>
          </a:p>
        </p:txBody>
      </p:sp>
      <p:pic>
        <p:nvPicPr>
          <p:cNvPr id="7170" name="Picture 2" descr="D:\наполеон\100000-rubles-Belarus-2000-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2040" y="3254856"/>
            <a:ext cx="6559840" cy="3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707904" y="1124744"/>
            <a:ext cx="4953744" cy="49685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В 1996 году имя художника присвоено 	Ивановской детской школе искусств. </a:t>
            </a:r>
            <a:r>
              <a:rPr lang="ru-RU" dirty="0"/>
              <a:t> </a:t>
            </a:r>
            <a:r>
              <a:rPr lang="ru-RU" dirty="0" smtClean="0"/>
              <a:t>А</a:t>
            </a:r>
            <a:r>
              <a:rPr lang="ru-RU" dirty="0"/>
              <a:t> </a:t>
            </a:r>
            <a:r>
              <a:rPr lang="ru-RU" dirty="0" smtClean="0"/>
              <a:t>в 1997 городу в </a:t>
            </a:r>
            <a:r>
              <a:rPr lang="ru-RU" dirty="0"/>
              <a:t>Иваново (Брестская область) установлен памятник Орде (скульптор И. В. Голубев, архитектор В. И. Косяк).</a:t>
            </a:r>
          </a:p>
        </p:txBody>
      </p:sp>
      <p:pic>
        <p:nvPicPr>
          <p:cNvPr id="8194" name="Picture 2" descr="D:\наполеон\DSC_676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908720"/>
            <a:ext cx="34036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935645" y="260648"/>
            <a:ext cx="3873624" cy="6063043"/>
          </a:xfrm>
        </p:spPr>
        <p:txBody>
          <a:bodyPr>
            <a:normAutofit/>
          </a:bodyPr>
          <a:lstStyle/>
          <a:p>
            <a:r>
              <a:rPr lang="ru-RU" dirty="0" smtClean="0"/>
              <a:t>В деревне </a:t>
            </a:r>
            <a:r>
              <a:rPr lang="ru-RU" dirty="0" err="1"/>
              <a:t>В</a:t>
            </a:r>
            <a:r>
              <a:rPr lang="ru-RU" dirty="0" err="1" smtClean="0"/>
              <a:t>ороцевичи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21 июня 2005 </a:t>
            </a:r>
            <a:r>
              <a:rPr lang="ru-RU" dirty="0"/>
              <a:t>г</a:t>
            </a:r>
            <a:r>
              <a:rPr lang="ru-RU" dirty="0" smtClean="0"/>
              <a:t>. создан </a:t>
            </a:r>
            <a:r>
              <a:rPr lang="ru-RU" dirty="0"/>
              <a:t>Районный музейный комплекс Н. </a:t>
            </a:r>
            <a:r>
              <a:rPr lang="ru-RU" dirty="0" smtClean="0"/>
              <a:t>Орды.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r>
              <a:rPr lang="ru-RU" dirty="0" smtClean="0"/>
              <a:t>Также тут реконструируется родовое поместье Н. Орды – «Красный двор».</a:t>
            </a:r>
            <a:endParaRPr lang="ru-RU" dirty="0"/>
          </a:p>
        </p:txBody>
      </p:sp>
      <p:pic>
        <p:nvPicPr>
          <p:cNvPr id="9219" name="Picture 3" descr="D:\наполеон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4705" y="116632"/>
            <a:ext cx="3942278" cy="2952328"/>
          </a:xfrm>
          <a:prstGeom prst="rect">
            <a:avLst/>
          </a:prstGeom>
          <a:noFill/>
        </p:spPr>
      </p:pic>
      <p:pic>
        <p:nvPicPr>
          <p:cNvPr id="1026" name="Picture 2" descr="C:\Users\Даша\Desktop\jJXCFpPBO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385" y="3356992"/>
            <a:ext cx="3955598" cy="296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99592" y="548680"/>
            <a:ext cx="7315200" cy="2304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i="1" dirty="0"/>
              <a:t>«Это была одна из </a:t>
            </a:r>
            <a:r>
              <a:rPr lang="ru-RU" sz="2800" i="1" dirty="0" err="1"/>
              <a:t>наисимпатичнейших</a:t>
            </a:r>
            <a:r>
              <a:rPr lang="ru-RU" sz="2800" i="1" dirty="0"/>
              <a:t> личностей, вся жизнь которой была чиста как слеза, ... достойный, горячо любящий свой край гражданин». </a:t>
            </a:r>
          </a:p>
        </p:txBody>
      </p:sp>
      <p:pic>
        <p:nvPicPr>
          <p:cNvPr id="10242" name="Picture 2" descr="D:\наполеон\OiYR-pMMkS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7784" y="2564904"/>
            <a:ext cx="3378200" cy="39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747116" y="4653136"/>
            <a:ext cx="7848872" cy="1944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	Родился Наполеон Орда 11 февраля 1807 года,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 родовом поместье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Вороцевичи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Пинского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уезда Минской губернии неподалёку от Иваново, в семье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инженера-фортификатора Михаила Орды. 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4355976" y="2132856"/>
            <a:ext cx="4917232" cy="4084711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169798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49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19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890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688" indent="-12734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348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3284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08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81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/>
          <p:nvPr/>
        </p:nvSpPr>
        <p:spPr>
          <a:xfrm>
            <a:off x="3131840" y="2149624"/>
            <a:ext cx="4917232" cy="4084711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169798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49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19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890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688" indent="-12734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348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3284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08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81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/>
          <p:nvPr/>
        </p:nvSpPr>
        <p:spPr>
          <a:xfrm>
            <a:off x="4139952" y="764704"/>
            <a:ext cx="4917232" cy="4084711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169798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49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19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890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688" indent="-12734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348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3284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08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81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/>
          <p:nvPr/>
        </p:nvSpPr>
        <p:spPr>
          <a:xfrm>
            <a:off x="7092280" y="2132854"/>
            <a:ext cx="4917232" cy="4084711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169798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49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19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890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688" indent="-12734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3486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3284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082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81" indent="-169798" algn="l" defTabSz="8489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D:\наполеон\vorocevich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08236" y="421434"/>
            <a:ext cx="6926632" cy="3770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3528" y="5085184"/>
            <a:ext cx="4767688" cy="648072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Костел и </a:t>
            </a:r>
            <a:r>
              <a:rPr lang="ru-RU" sz="1400" dirty="0" err="1">
                <a:solidFill>
                  <a:schemeClr val="tx1"/>
                </a:solidFill>
                <a:effectLst/>
                <a:latin typeface="+mj-lt"/>
              </a:rPr>
              <a:t>Свислочская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гимназия (построена в 1802 г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.)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Рисунок Наполеона Орды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724128" y="1124744"/>
            <a:ext cx="3189518" cy="391703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1818 году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Н.Орда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был принят в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Свислочскую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гимназию под патронажам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Виленского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университета. В 1823 он успешно её оканчивает и поступает на физико-математический факультет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Виленского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университета.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 descr="D:\наполеон\svisloch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160" y="1700808"/>
            <a:ext cx="5400600" cy="3094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572000" y="850464"/>
            <a:ext cx="4032448" cy="5314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С первых дней учёбы в </a:t>
            </a:r>
            <a:r>
              <a:rPr lang="ru-RU" sz="2400" dirty="0" err="1" smtClean="0">
                <a:solidFill>
                  <a:schemeClr val="tx1"/>
                </a:solidFill>
              </a:rPr>
              <a:t>Виленском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университете он включается в </a:t>
            </a:r>
            <a:r>
              <a:rPr lang="ru-RU" sz="2400" dirty="0">
                <a:solidFill>
                  <a:schemeClr val="tx1"/>
                </a:solidFill>
              </a:rPr>
              <a:t>деятельность тайной студенческой организации «</a:t>
            </a:r>
            <a:r>
              <a:rPr lang="ru-RU" sz="2400" dirty="0" err="1">
                <a:solidFill>
                  <a:schemeClr val="tx1"/>
                </a:solidFill>
              </a:rPr>
              <a:t>Зоряне</a:t>
            </a:r>
            <a:r>
              <a:rPr lang="ru-RU" sz="2400" dirty="0" smtClean="0">
                <a:solidFill>
                  <a:schemeClr val="tx1"/>
                </a:solidFill>
              </a:rPr>
              <a:t>». Это и стало причиной исключения его из университета и пятнадцатимесячного ареста в </a:t>
            </a:r>
            <a:r>
              <a:rPr lang="ru-RU" sz="2400" dirty="0" err="1" smtClean="0">
                <a:solidFill>
                  <a:schemeClr val="tx1"/>
                </a:solidFill>
              </a:rPr>
              <a:t>Виленскую</a:t>
            </a:r>
            <a:r>
              <a:rPr lang="ru-RU" sz="2400" dirty="0" smtClean="0">
                <a:solidFill>
                  <a:schemeClr val="tx1"/>
                </a:solidFill>
              </a:rPr>
              <a:t> тюрьму.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наполеон\319-1-19_all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552" y="620688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347864" y="476672"/>
            <a:ext cx="5256584" cy="5904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После освобождения с тюрьмы   Н. Орда возвращается в </a:t>
            </a:r>
            <a:r>
              <a:rPr lang="ru-RU" dirty="0" err="1"/>
              <a:t>В</a:t>
            </a:r>
            <a:r>
              <a:rPr lang="ru-RU" dirty="0" err="1" smtClean="0"/>
              <a:t>ороцевичи</a:t>
            </a:r>
            <a:r>
              <a:rPr lang="ru-RU" dirty="0" smtClean="0"/>
              <a:t>, где находится под строгим наблюдением полиции. </a:t>
            </a:r>
          </a:p>
          <a:p>
            <a:pPr marL="45720" indent="0" algn="just">
              <a:buNone/>
            </a:pPr>
            <a:r>
              <a:rPr lang="ru-RU" dirty="0" smtClean="0"/>
              <a:t>	Когда вспыхивает восстание 1830-1831 </a:t>
            </a:r>
            <a:r>
              <a:rPr lang="ru-RU" dirty="0" err="1" smtClean="0"/>
              <a:t>гг</a:t>
            </a:r>
            <a:r>
              <a:rPr lang="ru-RU" dirty="0" smtClean="0"/>
              <a:t>, он принимает в нём самое активное участие. За мужество, проявленное в битвах за свободу своего народа, капитан Орда отмечен самым высоким вознаграждением того времени – золотым крестом «Воинская доблесть».</a:t>
            </a:r>
          </a:p>
          <a:p>
            <a:pPr marL="45720" indent="0" algn="just">
              <a:buNone/>
            </a:pPr>
            <a:r>
              <a:rPr lang="ru-RU" dirty="0" smtClean="0"/>
              <a:t>	Опасаясь </a:t>
            </a:r>
            <a:r>
              <a:rPr lang="ru-RU" dirty="0"/>
              <a:t>репрессий</a:t>
            </a:r>
            <a:r>
              <a:rPr lang="ru-RU" dirty="0" smtClean="0"/>
              <a:t>, Н. Орда </a:t>
            </a:r>
            <a:r>
              <a:rPr lang="ru-RU" dirty="0"/>
              <a:t>был вынужден выехать за границу. Находясь в эмиграции, он много путешествовал по Европе, жил в Австрии, Швейцарии, Италии, а в сентябре 1833 года получил статус эмигранта во Франции и остался в Париже. </a:t>
            </a:r>
          </a:p>
        </p:txBody>
      </p:sp>
      <p:pic>
        <p:nvPicPr>
          <p:cNvPr id="4098" name="Picture 2" descr="D:\наполеон\s001067_3926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32" y="908720"/>
            <a:ext cx="32403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83568" y="404664"/>
            <a:ext cx="4176464" cy="6192688"/>
          </a:xfrm>
        </p:spPr>
        <p:txBody>
          <a:bodyPr>
            <a:noAutofit/>
          </a:bodyPr>
          <a:lstStyle/>
          <a:p>
            <a:pPr algn="just"/>
            <a:r>
              <a:rPr lang="ru-RU" sz="1900" dirty="0"/>
              <a:t>Свое музыкальное мастерство Орда совершенствовал у Фредерика Шопена и достиг в этом направлении основательных успехов. Как композитор он создал более 20 полонезов, мазурок, вальсов, ноктюрнов, полек, серенад, а также романсов и песен</a:t>
            </a:r>
            <a:r>
              <a:rPr lang="ru-RU" sz="1900" dirty="0" smtClean="0"/>
              <a:t>.</a:t>
            </a:r>
            <a:endParaRPr lang="ru-RU" sz="1900" dirty="0"/>
          </a:p>
          <a:p>
            <a:pPr algn="just"/>
            <a:endParaRPr lang="ru-RU" sz="1900" dirty="0" smtClean="0"/>
          </a:p>
          <a:p>
            <a:pPr algn="just"/>
            <a:endParaRPr lang="ru-RU" sz="1900" dirty="0"/>
          </a:p>
          <a:p>
            <a:pPr marL="45720" indent="0" algn="just">
              <a:buNone/>
            </a:pPr>
            <a:endParaRPr lang="ru-RU" sz="1900" dirty="0"/>
          </a:p>
          <a:p>
            <a:pPr algn="just"/>
            <a:r>
              <a:rPr lang="ru-RU" sz="1900" dirty="0" smtClean="0"/>
              <a:t>Также, близкие отношения сложились у него с Адамом Мицкевичем, который жил в Париже с 1831 года и которому Н. Орда аккомпанировал на фортепиано на популярных в то время литературных вечерах.</a:t>
            </a:r>
            <a:endParaRPr lang="ru-RU" sz="1900" dirty="0"/>
          </a:p>
        </p:txBody>
      </p:sp>
      <p:pic>
        <p:nvPicPr>
          <p:cNvPr id="5122" name="Picture 2" descr="D:\наполеон\Chopin,_by_Wodzinsk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64088" y="476672"/>
            <a:ext cx="2664296" cy="3172404"/>
          </a:xfrm>
          <a:prstGeom prst="rect">
            <a:avLst/>
          </a:prstGeom>
          <a:noFill/>
        </p:spPr>
      </p:pic>
      <p:pic>
        <p:nvPicPr>
          <p:cNvPr id="1026" name="Picture 2" descr="D:\наполеон\200x270xmickevich.jpg.pagespeed.ic.AWRVAUJ-W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832" y="3857600"/>
            <a:ext cx="2178807" cy="294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644008" y="548681"/>
            <a:ext cx="3816424" cy="5832648"/>
          </a:xfrm>
        </p:spPr>
        <p:txBody>
          <a:bodyPr/>
          <a:lstStyle/>
          <a:p>
            <a:pPr algn="just"/>
            <a:r>
              <a:rPr lang="ru-RU" dirty="0"/>
              <a:t>В середине 50-х годов XIX столетия Орда написал "Грамматику польского языка" и издал ее в 1856 году в Париже, затем в 1858 году в Берлине, а в 1874 году в Варшаве.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Выдающимся </a:t>
            </a:r>
            <a:r>
              <a:rPr lang="ru-RU" dirty="0"/>
              <a:t>результатом его многолетнего педагогического и исследовательского труда стала "Грамматика музыки", вышедшая в свет в Варшаве в 1873 году.</a:t>
            </a:r>
          </a:p>
        </p:txBody>
      </p:sp>
      <p:pic>
        <p:nvPicPr>
          <p:cNvPr id="4098" name="Picture 2" descr="D:\наполеон\kolomeycev_la_pologne_chodzko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0728" y="553264"/>
            <a:ext cx="4086944" cy="2737223"/>
          </a:xfrm>
          <a:prstGeom prst="rect">
            <a:avLst/>
          </a:prstGeom>
          <a:noFill/>
        </p:spPr>
      </p:pic>
      <p:pic>
        <p:nvPicPr>
          <p:cNvPr id="4099" name="Picture 3" descr="D:\наполеон\30900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470136"/>
            <a:ext cx="2427786" cy="328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2" y="6258771"/>
            <a:ext cx="8568952" cy="588141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Н. Орда,</a:t>
            </a:r>
            <a:br>
              <a:rPr lang="ru-RU" sz="1600" dirty="0" smtClean="0"/>
            </a:br>
            <a:r>
              <a:rPr lang="ru-RU" sz="1600" dirty="0" smtClean="0"/>
              <a:t>Гродно</a:t>
            </a:r>
            <a:r>
              <a:rPr lang="ru-RU" sz="1600" dirty="0"/>
              <a:t>, костел иезуитов со стороны коллегиума  </a:t>
            </a:r>
            <a:r>
              <a:rPr lang="ru-RU" sz="1600" dirty="0" smtClean="0"/>
              <a:t>                        Н. Орда, Гродно</a:t>
            </a:r>
            <a:r>
              <a:rPr lang="ru-RU" sz="1600" dirty="0"/>
              <a:t>, костел иезуитов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755576" y="188640"/>
            <a:ext cx="7315200" cy="2819407"/>
          </a:xfrm>
        </p:spPr>
        <p:txBody>
          <a:bodyPr/>
          <a:lstStyle/>
          <a:p>
            <a:pPr marL="320040" lvl="1" indent="0" algn="just">
              <a:buNone/>
            </a:pPr>
            <a:r>
              <a:rPr lang="ru-RU" dirty="0" smtClean="0"/>
              <a:t>	После возвращения Н. Орды на родину появляются его лучшие картины: архитектурные пейзажи Беларуси, Украины, Польши и Литвы. Взять хотя бы цикл его рисунков, связанных с Гродненской губернией (1860-1862). Они посвящены родине творца. Как раз эти работы дают нам представление о </a:t>
            </a:r>
            <a:r>
              <a:rPr lang="ru-RU" dirty="0" err="1" smtClean="0"/>
              <a:t>Брестчине</a:t>
            </a:r>
            <a:r>
              <a:rPr lang="ru-RU" dirty="0" smtClean="0"/>
              <a:t> прошедших годов. Серия насчитывает 144 работы. Тут есть панорамы </a:t>
            </a:r>
            <a:r>
              <a:rPr lang="ru-RU" dirty="0" err="1" smtClean="0"/>
              <a:t>Гродна</a:t>
            </a:r>
            <a:r>
              <a:rPr lang="ru-RU" dirty="0" smtClean="0"/>
              <a:t>, Пинска, Берёзы, Иванова, Пружан, Ружан и т.д.</a:t>
            </a:r>
            <a:endParaRPr lang="ru-RU" dirty="0"/>
          </a:p>
        </p:txBody>
      </p:sp>
      <p:pic>
        <p:nvPicPr>
          <p:cNvPr id="2050" name="Picture 2" descr="D:\наполеон\гродно\orda6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2852936"/>
            <a:ext cx="4369371" cy="3210124"/>
          </a:xfrm>
          <a:prstGeom prst="rect">
            <a:avLst/>
          </a:prstGeom>
          <a:noFill/>
        </p:spPr>
      </p:pic>
      <p:pic>
        <p:nvPicPr>
          <p:cNvPr id="2051" name="Picture 3" descr="D:\наполеон\гродно\grodno-farny-or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509" y="3068960"/>
            <a:ext cx="41442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3" y="3262954"/>
            <a:ext cx="8829010" cy="4154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Н. Орда, Ружаны                                                        Н. Орда, Иваново</a:t>
            </a:r>
            <a:endParaRPr lang="ru-RU" sz="16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79512" y="6473180"/>
            <a:ext cx="8964488" cy="38481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Н. Орда,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Августово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(Гродно)                                Н. Орда, Берёза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D:\наполеон\гродно\ord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358805"/>
            <a:ext cx="4247384" cy="2904149"/>
          </a:xfrm>
          <a:prstGeom prst="rect">
            <a:avLst/>
          </a:prstGeom>
          <a:noFill/>
        </p:spPr>
      </p:pic>
      <p:pic>
        <p:nvPicPr>
          <p:cNvPr id="3075" name="Picture 3" descr="D:\наполеон\гродно\orda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58804"/>
            <a:ext cx="4292507" cy="2904150"/>
          </a:xfrm>
          <a:prstGeom prst="rect">
            <a:avLst/>
          </a:prstGeom>
          <a:noFill/>
        </p:spPr>
      </p:pic>
      <p:pic>
        <p:nvPicPr>
          <p:cNvPr id="3076" name="Picture 4" descr="D:\наполеон\гродно\orda-bereza--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698344"/>
            <a:ext cx="4070462" cy="2703041"/>
          </a:xfrm>
          <a:prstGeom prst="rect">
            <a:avLst/>
          </a:prstGeom>
          <a:noFill/>
        </p:spPr>
      </p:pic>
      <p:pic>
        <p:nvPicPr>
          <p:cNvPr id="3077" name="Picture 5" descr="D:\наполеон\гродно\orda-avgustovo_grodno_-_18-07-27--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699088"/>
            <a:ext cx="3698121" cy="277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579</TotalTime>
  <Words>281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BatangChe</vt:lpstr>
      <vt:lpstr>Arial</vt:lpstr>
      <vt:lpstr>Calibri</vt:lpstr>
      <vt:lpstr>Times New Roman</vt:lpstr>
      <vt:lpstr>Wingdings</vt:lpstr>
      <vt:lpstr>Перспектива</vt:lpstr>
      <vt:lpstr>Наполеон Орда</vt:lpstr>
      <vt:lpstr>Презентация PowerPoint</vt:lpstr>
      <vt:lpstr>Костел и Свислочская гимназия (построена в 1802 г.) Рисунок Наполеона Орды</vt:lpstr>
      <vt:lpstr>Презентация PowerPoint</vt:lpstr>
      <vt:lpstr>Презентация PowerPoint</vt:lpstr>
      <vt:lpstr>Презентация PowerPoint</vt:lpstr>
      <vt:lpstr>Презентация PowerPoint</vt:lpstr>
      <vt:lpstr> Н. Орда, Гродно, костел иезуитов со стороны коллегиума                          Н. Орда, Гродно, костел иезуитов </vt:lpstr>
      <vt:lpstr>Н. Орда, Ружаны                                                        Н. Орда, Иваново</vt:lpstr>
      <vt:lpstr>    Н. Орда, Дукора                                                   Н. Орда, Жемыславль</vt:lpstr>
      <vt:lpstr>         Н. Орда, Камера Кобринской тюрьмы</vt:lpstr>
      <vt:lpstr>Память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User Suite</cp:lastModifiedBy>
  <cp:revision>29</cp:revision>
  <dcterms:created xsi:type="dcterms:W3CDTF">2014-11-28T16:06:57Z</dcterms:created>
  <dcterms:modified xsi:type="dcterms:W3CDTF">2024-02-29T18:16:13Z</dcterms:modified>
</cp:coreProperties>
</file>