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5AA43-F1D7-406C-9E0C-EC9FF7F8287E}" v="6" dt="2024-02-29T19:42:58.274"/>
    <p1510:client id="{99B3CADF-EFC7-43F7-9BB4-0A5DA0D93604}" v="68" dt="2024-02-29T19:04:16.315"/>
    <p1510:client id="{9CBC8D58-B52B-49A0-8DE3-0BD387C562B0}" v="169" dt="2024-02-29T19:38:35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5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1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March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March 4,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05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D%D0%BA%D1%82-%D0%9F%D0%B5%D1%82%D0%B5%D1%80%D0%B1%D1%83%D1%80%D0%B3" TargetMode="External"/><Relationship Id="rId13" Type="http://schemas.openxmlformats.org/officeDocument/2006/relationships/hyperlink" Target="https://ru.wikipedia.org/wiki/%D0%93%D1%80%D0%B5%D1%87%D0%B5%D1%81%D0%BA%D0%B8%D0%B9" TargetMode="External"/><Relationship Id="rId18" Type="http://schemas.openxmlformats.org/officeDocument/2006/relationships/hyperlink" Target="https://ru.wikipedia.org/wiki/%D0%A2%D1%80%D0%BD%D0%B0%D0%B2%D0%B0" TargetMode="External"/><Relationship Id="rId26" Type="http://schemas.openxmlformats.org/officeDocument/2006/relationships/hyperlink" Target="https://ru.wikipedia.org/wiki/%D0%98%D0%BE%D1%81%D0%B8%D1%84_II_(%D0%B8%D0%BC%D0%BF%D0%B5%D1%80%D0%B0%D1%82%D0%BE%D1%80_%D0%A1%D0%B2%D1%8F%D1%89%D0%B5%D0%BD%D0%BD%D0%BE%D0%B9_%D0%A0%D0%B8%D0%BC%D1%81%D0%BA%D0%BE%D0%B9_%D0%B8%D0%BC%D0%BF%D0%B5%D1%80%D0%B8%D0%B8)" TargetMode="External"/><Relationship Id="rId3" Type="http://schemas.openxmlformats.org/officeDocument/2006/relationships/hyperlink" Target="https://ru.wikipedia.org/wiki/6_%D0%BC%D0%B0%D1%8F" TargetMode="External"/><Relationship Id="rId21" Type="http://schemas.openxmlformats.org/officeDocument/2006/relationships/hyperlink" Target="https://ru.wikipedia.org/wiki/%D0%9B%D1%8E%D0%B1%D0%BB%D1%8F%D0%BD%D0%B0" TargetMode="External"/><Relationship Id="rId7" Type="http://schemas.openxmlformats.org/officeDocument/2006/relationships/hyperlink" Target="https://ru.wikipedia.org/wiki/1805_%D0%B3%D0%BE%D0%B4" TargetMode="External"/><Relationship Id="rId12" Type="http://schemas.openxmlformats.org/officeDocument/2006/relationships/hyperlink" Target="https://ru.wikipedia.org/wiki/%D0%9B%D0%B0%D1%82%D0%B8%D0%BD%D1%81%D0%BA%D0%B8%D0%B9" TargetMode="External"/><Relationship Id="rId17" Type="http://schemas.openxmlformats.org/officeDocument/2006/relationships/hyperlink" Target="https://ru.wikipedia.org/wiki/%D0%A4%D0%B8%D0%BB%D0%BE%D1%81%D0%BE%D1%84%D0%B8%D1%8F" TargetMode="External"/><Relationship Id="rId25" Type="http://schemas.openxmlformats.org/officeDocument/2006/relationships/hyperlink" Target="https://ru.wikipedia.org/wiki/%D0%9A%D0%BB%D0%B8%D0%BC%D0%B5%D0%BD%D1%82_XIV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6" Type="http://schemas.openxmlformats.org/officeDocument/2006/relationships/hyperlink" Target="https://ru.wikipedia.org/wiki/%D0%93%D1%80%D0%B0%D1%86" TargetMode="External"/><Relationship Id="rId20" Type="http://schemas.openxmlformats.org/officeDocument/2006/relationships/hyperlink" Target="https://ru.wikipedia.org/wiki/%D0%A1%D0%B2%D1%8F%D1%89%D0%B5%D0%BD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7_%D0%B0%D0%BF%D1%80%D0%B5%D0%BB%D1%8F" TargetMode="External"/><Relationship Id="rId11" Type="http://schemas.openxmlformats.org/officeDocument/2006/relationships/hyperlink" Target="https://ru.wikipedia.org/wiki/%D0%9E%D1%80%D0%B4%D0%B5%D0%BD_%D0%B8%D0%B5%D0%B7%D1%83%D0%B8%D1%82%D0%BE%D0%B2" TargetMode="External"/><Relationship Id="rId24" Type="http://schemas.openxmlformats.org/officeDocument/2006/relationships/hyperlink" Target="https://ru.wikipedia.org/wiki/%D0%A1%D0%BB%D0%BE%D0%B2%D0%B5%D0%BD%D0%B8%D1%8F" TargetMode="External"/><Relationship Id="rId5" Type="http://schemas.openxmlformats.org/officeDocument/2006/relationships/hyperlink" Target="https://ru.wikipedia.org/wiki/%D0%92%D0%B5%D0%BD%D0%B0" TargetMode="External"/><Relationship Id="rId15" Type="http://schemas.openxmlformats.org/officeDocument/2006/relationships/hyperlink" Target="https://ru.wikipedia.org/wiki/%D0%90%D0%B2%D1%81%D1%82%D1%80%D0%B8%D1%8F" TargetMode="External"/><Relationship Id="rId23" Type="http://schemas.openxmlformats.org/officeDocument/2006/relationships/hyperlink" Target="https://ru.wikipedia.org/wiki/%D0%9F%D0%B8%D1%80%D0%B0%D0%BD" TargetMode="External"/><Relationship Id="rId10" Type="http://schemas.openxmlformats.org/officeDocument/2006/relationships/hyperlink" Target="https://ru.wikipedia.org/wiki/%D0%98%D0%B5%D0%B7%D1%83%D0%B8%D1%82%D1%8B" TargetMode="External"/><Relationship Id="rId19" Type="http://schemas.openxmlformats.org/officeDocument/2006/relationships/hyperlink" Target="https://ru.wikipedia.org/wiki/%D0%9C%D0%B0%D1%82%D0%B5%D0%BC%D0%B0%D1%82%D0%B8%D0%BA%D0%B0" TargetMode="External"/><Relationship Id="rId4" Type="http://schemas.openxmlformats.org/officeDocument/2006/relationships/hyperlink" Target="https://ru.wikipedia.org/wiki/1740_%D0%B3%D0%BE%D0%B4" TargetMode="External"/><Relationship Id="rId9" Type="http://schemas.openxmlformats.org/officeDocument/2006/relationships/hyperlink" Target="https://ru.wikipedia.org/wiki/%D0%93%D0%B5%D0%BD%D0%B5%D1%80%D0%B0%D0%BB_%D0%9E%D0%B1%D1%89%D0%B5%D1%81%D1%82%D0%B2%D0%B0_%D0%98%D0%B8%D1%81%D1%83%D1%81%D0%B0" TargetMode="External"/><Relationship Id="rId14" Type="http://schemas.openxmlformats.org/officeDocument/2006/relationships/hyperlink" Target="https://ru.wikipedia.org/wiki/%D0%9B%D0%B5%D0%BE%D0%B1%D0%B5%D0%BD" TargetMode="External"/><Relationship Id="rId22" Type="http://schemas.openxmlformats.org/officeDocument/2006/relationships/hyperlink" Target="https://ru.wikipedia.org/wiki/%D0%9C%D0%BE%D1%80%D1%81%D0%BA%D0%BE%D0%B9_%D0%BC%D1%83%D0%B7%D0%B5%D0%B9_(%D0%9F%D0%B8%D1%80%D0%B0%D0%BD)" TargetMode="External"/><Relationship Id="rId27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E%D1%86%D0%BA%D0%B8%D0%B9_%D0%B8%D0%B5%D0%B7%D1%83%D0%B8%D1%82%D1%81%D0%BA%D0%B8%D0%B9_%D0%BA%D0%BE%D0%BB%D0%BB%D0%B5%D0%B3%D0%B8%D1%83%D0%BC" TargetMode="External"/><Relationship Id="rId2" Type="http://schemas.openxmlformats.org/officeDocument/2006/relationships/hyperlink" Target="https://ru.wikipedia.org/wiki/%D0%91%D0%B5%D0%BB%D0%BE%D1%80%D1%83%D1%81%D1%81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5%D0%BB%D0%B8%D0%BA%D0%B0%D1%8F_%D1%84%D1%80%D0%B0%D0%BD%D1%86%D1%83%D0%B7%D1%81%D0%BA%D0%B0%D1%8F_%D1%80%D0%B5%D0%B2%D0%BE%D0%BB%D1%8E%D1%86%D0%B8%D1%8F" TargetMode="External"/><Relationship Id="rId3" Type="http://schemas.openxmlformats.org/officeDocument/2006/relationships/hyperlink" Target="https://ru.wikipedia.org/wiki/%D0%95%D0%BA%D0%B0%D1%82%D0%B5%D1%80%D0%B8%D0%BD%D0%B0_II" TargetMode="External"/><Relationship Id="rId7" Type="http://schemas.openxmlformats.org/officeDocument/2006/relationships/hyperlink" Target="https://ru.wikipedia.org/wiki/1799_%D0%B3%D0%BE%D0%B4" TargetMode="External"/><Relationship Id="rId12" Type="http://schemas.openxmlformats.org/officeDocument/2006/relationships/hyperlink" Target="https://ru.wikipedia.org/wiki/%D0%9A%D0%B0%D1%80%D0%B5,_%D0%A4%D1%80%D0%B0%D0%BD%D1%86%D0%B8%D1%81%D0%BA" TargetMode="External"/><Relationship Id="rId2" Type="http://schemas.openxmlformats.org/officeDocument/2006/relationships/hyperlink" Target="https://ru.wikipedia.org/wiki/%D0%A2%D0%BE%D0%BB%D1%81%D1%82%D0%BE%D0%B9,_%D0%A4%D1%91%D0%B4%D0%BE%D1%80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0%BE%D1%86%D0%BA" TargetMode="External"/><Relationship Id="rId11" Type="http://schemas.openxmlformats.org/officeDocument/2006/relationships/hyperlink" Target="https://ru.wikipedia.org/wiki/%D0%9A%D0%B0%D1%82%D0%BE%D0%BB%D0%B8%D1%87%D0%B5%D1%81%D0%BA%D0%B0%D1%8F_%D1%86%D0%B5%D1%80%D0%BA%D0%BE%D0%B2%D1%8C_%D0%A1%D0%B2%D1%8F%D1%82%D0%BE%D0%B9_%D0%95%D0%BA%D0%B0%D1%82%D0%B5%D1%80%D0%B8%D0%BD%D1%8B_(%D0%A1%D0%B0%D0%BD%D0%BA%D1%82-%D0%9F%D0%B5%D1%82%D0%B5%D1%80%D0%B1%D1%83%D1%80%D0%B3)" TargetMode="External"/><Relationship Id="rId5" Type="http://schemas.openxmlformats.org/officeDocument/2006/relationships/hyperlink" Target="https://ru.wikipedia.org/wiki/1797_%D0%B3%D0%BE%D0%B4" TargetMode="External"/><Relationship Id="rId10" Type="http://schemas.openxmlformats.org/officeDocument/2006/relationships/hyperlink" Target="https://ru.wikipedia.org/wiki/%D0%9B%D0%B8%D1%82%D0%B2%D0%B0" TargetMode="External"/><Relationship Id="rId4" Type="http://schemas.openxmlformats.org/officeDocument/2006/relationships/hyperlink" Target="https://ru.wikipedia.org/wiki/%D0%9F%D0%B0%D0%B2%D0%B5%D0%BB_I" TargetMode="External"/><Relationship Id="rId9" Type="http://schemas.openxmlformats.org/officeDocument/2006/relationships/hyperlink" Target="https://ru.wikipedia.org/wiki/%D0%98%D0%B5%D0%B7%D1%83%D0%B8%D1%8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01_%D0%B3%D0%BE%D0%B4" TargetMode="External"/><Relationship Id="rId3" Type="http://schemas.openxmlformats.org/officeDocument/2006/relationships/hyperlink" Target="https://ru.wikipedia.org/wiki/%D0%A0%D0%BE%D1%81%D1%81%D0%B8%D0%B9%D1%81%D0%BA%D0%B0%D1%8F_%D0%B8%D0%BC%D0%BF%D0%B5%D1%80%D0%B8%D1%8F" TargetMode="External"/><Relationship Id="rId7" Type="http://schemas.openxmlformats.org/officeDocument/2006/relationships/hyperlink" Target="https://ru.wikipedia.org/wiki/%D0%91%D1%80%D0%B5%D0%B2%D0%B5_(%D0%BF%D0%BE%D1%81%D0%BB%D0%B0%D0%BD%D0%B8%D0%B5)" TargetMode="External"/><Relationship Id="rId2" Type="http://schemas.openxmlformats.org/officeDocument/2006/relationships/hyperlink" Target="https://ru.wikipedia.org/wiki/%D0%A0%D0%B8%D0%BC%D1%81%D0%BA%D0%B8%D0%B9_%D0%BF%D0%B0%D0%BF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8%D0%B9_VII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ru.wikipedia.org/wiki/1800_%D0%B3%D0%BE%D0%B4" TargetMode="External"/><Relationship Id="rId10" Type="http://schemas.openxmlformats.org/officeDocument/2006/relationships/hyperlink" Target="https://ru.wikipedia.org/wiki/1802_%D0%B3%D0%BE%D0%B4" TargetMode="External"/><Relationship Id="rId4" Type="http://schemas.openxmlformats.org/officeDocument/2006/relationships/hyperlink" Target="https://ru.wikipedia.org/wiki/%D0%A0%D0%BE%D1%81%D1%81%D0%B8%D1%8F" TargetMode="External"/><Relationship Id="rId9" Type="http://schemas.openxmlformats.org/officeDocument/2006/relationships/hyperlink" Target="https://ru.wikipedia.org/wiki/22_%D0%BE%D0%BA%D1%82%D1%8F%D0%B1%D1%80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7_%D0%B0%D0%BF%D1%80%D0%B5%D0%BB%D1%8F" TargetMode="External"/><Relationship Id="rId3" Type="http://schemas.openxmlformats.org/officeDocument/2006/relationships/hyperlink" Target="https://ru.wikipedia.org/wiki/%D0%A1%D0%B0%D1%80%D0%B0%D1%82%D0%BE%D0%B2" TargetMode="External"/><Relationship Id="rId7" Type="http://schemas.openxmlformats.org/officeDocument/2006/relationships/hyperlink" Target="https://ru.wikipedia.org/wiki/%D0%9D%D0%B5%D0%B0%D0%BF%D0%BE%D0%BB%D0%B8%D1%82%D0%B0%D0%BD%D1%81%D0%BA%D0%BE%D0%B5_%D0%BA%D0%BE%D1%80%D0%BE%D0%BB%D0%B5%D0%B2%D1%81%D1%82%D0%B2%D0%BE" TargetMode="External"/><Relationship Id="rId2" Type="http://schemas.openxmlformats.org/officeDocument/2006/relationships/hyperlink" Target="https://ru.wikipedia.org/wiki/%D0%90%D0%BB%D0%B5%D0%BA%D1%81%D0%B0%D0%BD%D0%B4%D1%80_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8%D0%B3%D0%B0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ru.wikipedia.org/wiki/%D0%90%D1%81%D1%82%D1%80%D0%B0%D1%85%D0%B0%D0%BD%D1%8C" TargetMode="External"/><Relationship Id="rId10" Type="http://schemas.openxmlformats.org/officeDocument/2006/relationships/hyperlink" Target="https://ru.wikipedia.org/wiki/%D0%91%D0%B6%D0%BE%D0%B7%D0%BE%D0%B2%D1%81%D0%BA%D0%B8%D0%B9,_%D0%A2%D0%B0%D0%B4%D0%B5%D1%83%D1%88" TargetMode="External"/><Relationship Id="rId4" Type="http://schemas.openxmlformats.org/officeDocument/2006/relationships/hyperlink" Target="https://ru.wikipedia.org/wiki/%D0%9E%D0%B4%D0%B5%D1%81%D1%81%D0%B0" TargetMode="External"/><Relationship Id="rId9" Type="http://schemas.openxmlformats.org/officeDocument/2006/relationships/hyperlink" Target="https://ru.wikipedia.org/wiki/1805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9F%D0%BE%D0%BB%D0%BE%D1%86%D0%BA%D0%B8%D0%B9_%D0%B3%D0%BE%D1%81%D1%83%D0%B4%D0%B0%D1%80%D1%81%D1%82%D0%B2%D0%B5%D0%BD%D0%BD%D1%8B%D0%B9_%D1%83%D0%BD%D0%B8%D0%B2%D0%B5%D1%80%D1%81%D0%B8%D1%82%D0%B5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4255D23-DA05-41A7-CA47-A681CF0DC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4" r="20370" b="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52" y="1014011"/>
            <a:ext cx="3769461" cy="1621613"/>
          </a:xfrm>
        </p:spPr>
        <p:txBody>
          <a:bodyPr anchor="t">
            <a:normAutofit/>
          </a:bodyPr>
          <a:lstStyle/>
          <a:p>
            <a:pPr algn="r"/>
            <a:r>
              <a:rPr lang="en-US" sz="4800" dirty="0" err="1">
                <a:solidFill>
                  <a:schemeClr val="bg1"/>
                </a:solidFill>
              </a:rPr>
              <a:t>ГАБриэль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err="1">
                <a:solidFill>
                  <a:schemeClr val="bg1"/>
                </a:solidFill>
              </a:rPr>
              <a:t>гРУБЕР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A85F2-D83E-085E-DEDA-C8002598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46" y="511981"/>
            <a:ext cx="7067055" cy="95145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ru-RU" sz="1600" err="1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Габриэ́ль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 </a:t>
            </a:r>
            <a:r>
              <a:rPr lang="ru-RU" sz="1600" err="1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Гру́бер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 (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2"/>
              </a:rPr>
              <a:t>нем.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 </a:t>
            </a:r>
            <a:r>
              <a:rPr lang="de" sz="1600" b="0" i="1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Gabriel Gruber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,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3"/>
              </a:rPr>
              <a:t>6 мая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4"/>
              </a:rPr>
              <a:t>1740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,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5"/>
              </a:rPr>
              <a:t>Вена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 —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6"/>
              </a:rPr>
              <a:t>7 апреля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7"/>
              </a:rPr>
              <a:t>1805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,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8"/>
              </a:rPr>
              <a:t>Санкт-Петербург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) — 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9"/>
              </a:rPr>
              <a:t>генерал Общества Иисуса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 (</a:t>
            </a:r>
            <a:r>
              <a:rPr lang="ru-RU" sz="1600" b="0" dirty="0">
                <a:solidFill>
                  <a:srgbClr val="0645AD"/>
                </a:solidFill>
                <a:latin typeface="Aptos Narrow"/>
                <a:ea typeface="+mj-lt"/>
                <a:cs typeface="+mj-lt"/>
                <a:hlinkClick r:id="rId10"/>
              </a:rPr>
              <a:t>иезуиты</a:t>
            </a:r>
            <a:r>
              <a:rPr lang="ru-RU" sz="1600" b="0" dirty="0">
                <a:solidFill>
                  <a:srgbClr val="202122"/>
                </a:solidFill>
                <a:latin typeface="Aptos Narrow"/>
                <a:ea typeface="+mj-lt"/>
                <a:cs typeface="+mj-lt"/>
              </a:rPr>
              <a:t>) в России.</a:t>
            </a:r>
            <a:endParaRPr lang="ru-RU" sz="1600">
              <a:latin typeface="Aptos Narrow"/>
              <a:cs typeface="Angsana New"/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D4FF7E01-4479-ABAD-0459-4B14F9EC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17" y="1759345"/>
            <a:ext cx="6540240" cy="417484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Габриэль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родился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Вене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возрасте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15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лет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вступил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1"/>
              </a:rPr>
              <a:t>Орден иезуитов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С 1757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1758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изучал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2"/>
              </a:rPr>
              <a:t>латинский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и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3"/>
              </a:rPr>
              <a:t>греческий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языки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4"/>
              </a:rPr>
              <a:t>Леобене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5"/>
              </a:rPr>
              <a:t>Австрия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Потом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6"/>
              </a:rPr>
              <a:t>Граце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с 1757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1760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занимался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7"/>
              </a:rPr>
              <a:t>философией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8"/>
              </a:rPr>
              <a:t>Трнаве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с 1761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1762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изучал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9"/>
              </a:rPr>
              <a:t>математику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В 1766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году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Граце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был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рукоположён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0"/>
              </a:rPr>
              <a:t>священники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</a:t>
            </a:r>
            <a:endParaRPr lang="en-US" sz="1400">
              <a:latin typeface="Aptos Narrow"/>
            </a:endParaRPr>
          </a:p>
          <a:p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был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высококлассным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инженером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специалистом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области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механики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гидродинамики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разбирался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архитектуре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математике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навигации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В 1769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году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он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начал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преподавать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Высшей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Инженерной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школе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1"/>
              </a:rPr>
              <a:t>Любляне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Некоторые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модели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кораблей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его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работы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можно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увидеть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2"/>
              </a:rPr>
              <a:t>Морском музее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города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3"/>
              </a:rPr>
              <a:t>Пиран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(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4"/>
              </a:rPr>
              <a:t>Словения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).</a:t>
            </a:r>
            <a:endParaRPr lang="en-US" sz="1400">
              <a:latin typeface="Aptos Narrow"/>
            </a:endParaRPr>
          </a:p>
          <a:p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После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роспуска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1"/>
              </a:rPr>
              <a:t>Ордена иезуитов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в 1773 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году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папой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5"/>
              </a:rPr>
              <a:t>Климентом XIV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стал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работать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инженером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при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дворе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австрийского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императора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6"/>
              </a:rPr>
              <a:t>Иосифа II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его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проекту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был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построен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Дворец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(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ныне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здание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Архива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Словении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)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Любляне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а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также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создан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Груберов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канал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Дворец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использовался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Грубером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качестве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лаборатории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изучению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механики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гидравлики</a:t>
            </a:r>
            <a:r>
              <a:rPr lang="en-US" sz="14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</a:t>
            </a:r>
            <a:endParaRPr lang="en-US" sz="1400">
              <a:latin typeface="Aptos Narrow"/>
            </a:endParaRPr>
          </a:p>
          <a:p>
            <a:endParaRPr lang="en-US" sz="1400" dirty="0"/>
          </a:p>
        </p:txBody>
      </p:sp>
      <p:sp>
        <p:nvSpPr>
          <p:cNvPr id="55" name="Rectangle 4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Объект 15" descr="Изображение выглядит как зарисовка, рисунок, картин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747A624-F528-EC25-1444-9338003F9C0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2664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45E4AB72-1C42-427F-801C-32A12FD69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EF8912F2-BB30-D45F-EAF1-DD4F972A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19" y="1137150"/>
            <a:ext cx="5640682" cy="4595007"/>
          </a:xfrm>
        </p:spPr>
        <p:txBody>
          <a:bodyPr anchor="b">
            <a:noAutofit/>
          </a:bodyPr>
          <a:lstStyle/>
          <a:p>
            <a:pPr algn="r"/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В 1784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году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Грубер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прыбыл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ea typeface="+mn-lt"/>
                <a:cs typeface="+mn-lt"/>
                <a:hlinkClick r:id="rId2"/>
              </a:rPr>
              <a:t>Белоруссию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где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до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1800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года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преподавал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архитектуру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физику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 </a:t>
            </a:r>
            <a:r>
              <a:rPr lang="en-US" sz="1400" dirty="0">
                <a:solidFill>
                  <a:srgbClr val="0645AD"/>
                </a:solidFill>
                <a:ea typeface="+mn-lt"/>
                <a:cs typeface="+mn-lt"/>
                <a:hlinkClick r:id="rId3"/>
              </a:rPr>
              <a:t>Полоцком иезуитском коллегиуме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Благодаря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его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усилиям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коллегиум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расширил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свою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научную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базу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превратился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крупный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технический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центр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Созданные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им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лично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либо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под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его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руководством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машины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механизмы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только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активно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использовались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учебном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процессе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с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успехом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демонстрировались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гостям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полоцкой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альма-матер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Одним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из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самых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известных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творений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мастера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была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механическая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голова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Согласно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описаниям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высоко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стене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почти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под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потолком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была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установлена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голова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старца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с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длинными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седыми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волосами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Механическая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конструкция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с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подвижными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деталями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«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говорила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»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всех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распространенных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время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языках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отвечала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любые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вопросы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посетителей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: «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Голова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немедленно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отвечала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внятно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громко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логично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с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полным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знанием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обстоятельств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обстановки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спрашивавшего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так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что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тот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приходил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просто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ужас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Какова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должна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была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быть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вера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мудрость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почти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сверхъестественную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силу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иезуитов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когда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никому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приходило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мысль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что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стеною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сидел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опытный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механик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приводивший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движение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глаза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все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лицо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головы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отвечавший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неё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Все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верили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никто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смел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сомневаться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а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если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у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кого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являлись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подозрения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тот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не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смел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и </a:t>
            </a:r>
            <a:r>
              <a:rPr lang="en-US" sz="1400" err="1">
                <a:solidFill>
                  <a:srgbClr val="202122"/>
                </a:solidFill>
                <a:ea typeface="+mn-lt"/>
                <a:cs typeface="+mn-lt"/>
              </a:rPr>
              <a:t>пикнуть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.»</a:t>
            </a:r>
            <a:endParaRPr lang="en-US" sz="1400" dirty="0">
              <a:solidFill>
                <a:srgbClr val="202122"/>
              </a:solidFill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4CC257D2-6895-4677-996F-1A5FBB7F7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" y="6400800"/>
            <a:ext cx="12191999" cy="457198"/>
          </a:xfrm>
          <a:prstGeom prst="rect">
            <a:avLst/>
          </a:pr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4328FF51-22A9-49F6-8C79-1FFC470C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800"/>
            <a:ext cx="8153396" cy="457200"/>
          </a:xfrm>
          <a:prstGeom prst="rect">
            <a:avLst/>
          </a:prstGeom>
          <a:gradFill>
            <a:gsLst>
              <a:gs pos="0">
                <a:schemeClr val="accent6">
                  <a:alpha val="61000"/>
                </a:schemeClr>
              </a:gs>
              <a:gs pos="99000">
                <a:schemeClr val="accent2">
                  <a:alpha val="7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36F56D-9403-2D7A-D323-9B5D97AF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155" y="795528"/>
            <a:ext cx="3185725" cy="123444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выглядит как небо, Человеческое лицо, мультфильм, свет&#10;&#10;Автоматически созданное описание">
            <a:extLst>
              <a:ext uri="{FF2B5EF4-FFF2-40B4-BE49-F238E27FC236}">
                <a16:creationId xmlns:a16="http://schemas.microsoft.com/office/drawing/2014/main" id="{2623CF4E-58A1-E1D8-A1C0-F9C7FDE71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56" y="3176402"/>
            <a:ext cx="5057422" cy="27665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небо,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DBF42541-60D2-27E5-DC5A-029E80C7B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92" y="798160"/>
            <a:ext cx="4817767" cy="22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8EC46D-B896-DEAE-3428-E570B1C0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51103"/>
            <a:ext cx="11338560" cy="588975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Грубер разработал проект специального музейного здания и активно включился в создание музея, открытие которого состоялось в 1788 году, когда был достроен новый трехэтажный корпус коллегиума. Талантливый иезуит также приложил свою руку к художественному оформлению интерьеров музейного корпуса коллегиума. Стены в здании были расписаны его фресками. Кроме того, был оборудован зал для занятий рисованием, живописью и архитектурой. В нём находилось большое количество книг, рисунков и гравюр, были представлены модели всех архитектурных стилей с образцами кладки и крыш, модели мостов и модель корабля. Педагогический и художественный талант Грубера оказал сильное влияние на творческое становление медальера, скульптора, живописца, гравера, одного из наиболее влиятельных деятелей русского искусства ХІХ в. графа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"/>
              </a:rPr>
              <a:t>Федора Петровича Толстого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в будущем вице-президента Императорской Академии искусств. Несмотря на аристократическое происхождение и высокую должность отца, девятилетний Федор был направлен в Полоцкий иезуитский коллегиум, где под руководством Грубера начал профессионально заниматься живописью.</a:t>
            </a:r>
            <a:endParaRPr lang="ru-RU" sz="1600">
              <a:latin typeface="Aptos Narrow"/>
            </a:endParaRPr>
          </a:p>
          <a:p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Деятельность Грубера получила одобрение императрицы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3"/>
              </a:rPr>
              <a:t>Екатерины II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и императора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4"/>
              </a:rPr>
              <a:t>Павла I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с которым иезуит познакомился в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5"/>
              </a:rPr>
              <a:t>1797 году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время посещения императором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6"/>
              </a:rPr>
              <a:t>Полоцка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В июне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7"/>
              </a:rPr>
              <a:t>1799 года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Павел I заверил Грубера в своём намерении поддерживать иезуитский орден, видя в нём средство борьбы с влиянием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8"/>
              </a:rPr>
              <a:t>Французской революции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Грубер смог войти в доверие к императору, так как сумел вылечить его жену от хронических зубных болей, и даже получил право входа к императору без доклада. В октябре 1800 года император издал указ, по которому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9"/>
              </a:rPr>
              <a:t>иезуиты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получали право руководить системой образования в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0"/>
              </a:rPr>
              <a:t>Литве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; их опеке была передана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1"/>
              </a:rPr>
              <a:t>Церковь святой Екатерины Александрийской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в Санкт-Петербурге. Грубер был назначен ассистентом генерального викария Общества Иисуса в России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2"/>
              </a:rPr>
              <a:t>Франциска Каре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</a:t>
            </a:r>
            <a:endParaRPr lang="ru-RU" sz="1600">
              <a:latin typeface="Aptos Narrow"/>
            </a:endParaRPr>
          </a:p>
          <a:p>
            <a:endParaRPr lang="ru-RU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8249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бъект 6">
            <a:extLst>
              <a:ext uri="{FF2B5EF4-FFF2-40B4-BE49-F238E27FC236}">
                <a16:creationId xmlns:a16="http://schemas.microsoft.com/office/drawing/2014/main" id="{28AD9006-0E4B-96D0-75F8-EECAB715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49" y="419145"/>
            <a:ext cx="6157535" cy="5561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В июне 1799 года Грубер представил Павлу I просьбу, чтобы император обратился к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2"/>
              </a:rPr>
              <a:t>Римскому Папе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по поводу формального признания существования Ордена иезуитов в пределах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3"/>
              </a:rPr>
              <a:t>Российской империи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, который в то время был распущен Римским Папой, но орденские структуры всё же продолжали действовать на территории Российской империи. Как отмечал Грубер, признание иезуитского ордена на территории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4"/>
              </a:rPr>
              <a:t>России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способствовало бы притоку бывших членов ордена в Россию, где они были бы полезны в деле воспитания. Грубер призвал Павла I стать «восстановителем и ангелом-хранителем Общества Иисуса». В августе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5"/>
              </a:rPr>
              <a:t>1800 года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Павел I направил папе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6"/>
              </a:rPr>
              <a:t>Пию VII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письмо с просьбой признать иезуитский орден в России. Соответствующее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7"/>
              </a:rPr>
              <a:t>бреве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Папы было издано в марте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8"/>
              </a:rPr>
              <a:t>1801 года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. В нём папа признавал каноничность иезуитских структур в России и соглашался на то, чтобы генеральный викарий Общества Иисуса в России и его преемники носили титул «Генерал ордена в России». После смерти Франциска Каре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9"/>
              </a:rPr>
              <a:t>22 октября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ru-RU" sz="1600" dirty="0">
                <a:solidFill>
                  <a:srgbClr val="0645AD"/>
                </a:solidFill>
                <a:latin typeface="Aptos Narrow"/>
                <a:ea typeface="+mn-lt"/>
                <a:cs typeface="+mn-lt"/>
                <a:hlinkClick r:id="rId10"/>
              </a:rPr>
              <a:t>1802 года</a:t>
            </a:r>
            <a:r>
              <a:rPr lang="ru-RU" sz="1600" dirty="0">
                <a:solidFill>
                  <a:srgbClr val="202122"/>
                </a:solidFill>
                <a:latin typeface="Aptos Narrow"/>
                <a:ea typeface="+mn-lt"/>
                <a:cs typeface="+mn-lt"/>
              </a:rPr>
              <a:t> генералом был избран Грубер.</a:t>
            </a:r>
            <a:endParaRPr lang="ru-RU" sz="1600" dirty="0">
              <a:latin typeface="Aptos Narrow"/>
            </a:endParaRPr>
          </a:p>
          <a:p>
            <a:endParaRPr lang="ru-RU" sz="1600" dirty="0">
              <a:latin typeface="Aptos Narrow"/>
            </a:endParaRPr>
          </a:p>
        </p:txBody>
      </p:sp>
      <p:pic>
        <p:nvPicPr>
          <p:cNvPr id="4" name="Объект 3" descr="Изображение выглядит как одежда, человек, искусство,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678AA537-E4C8-3AEE-3099-826B3569C1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776" r="5178" b="1"/>
          <a:stretch/>
        </p:blipFill>
        <p:spPr>
          <a:xfrm>
            <a:off x="7177853" y="762000"/>
            <a:ext cx="4432996" cy="4295787"/>
          </a:xfrm>
          <a:prstGeom prst="rect">
            <a:avLst/>
          </a:prstGeom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бъект 6">
            <a:extLst>
              <a:ext uri="{FF2B5EF4-FFF2-40B4-BE49-F238E27FC236}">
                <a16:creationId xmlns:a16="http://schemas.microsoft.com/office/drawing/2014/main" id="{28AD9006-0E4B-96D0-75F8-EECAB715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49" y="419145"/>
            <a:ext cx="6157535" cy="5561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При императоре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2"/>
              </a:rPr>
              <a:t>Александре I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привилегии иезуитов были уменьшены. Тем не менее стараниями Грубера были созданы иезуитские миссии в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3"/>
              </a:rPr>
              <a:t>Саратове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(1803),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4"/>
              </a:rPr>
              <a:t>Одессе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(1804) и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5"/>
              </a:rPr>
              <a:t>Астрахани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(1805). В 1803 году было восстановлено присутствие иезуитов в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6"/>
              </a:rPr>
              <a:t>Риге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. Грубер поддерживал связи со всеми бывшими членами иезуитского ордена, привлекая их для миссии в Белоруссию. Он добился от римского папы восстановления иезуитских структур в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7"/>
              </a:rPr>
              <a:t>Неаполитанском королевстве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со статусом филиала Общества Иисуса в Санкт-Петербурге. Годы пребывания Грубера в России отмечены распространением католических идей среди русской интеллигенции.</a:t>
            </a:r>
            <a:endParaRPr lang="ru-RU" sz="1600" dirty="0">
              <a:cs typeface="Angsana New"/>
            </a:endParaRPr>
          </a:p>
          <a:p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Габриэль Грубер погиб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8"/>
              </a:rPr>
              <a:t>7 апреля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9"/>
              </a:rPr>
              <a:t>1805 года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 во время пожара в своей резиденции. Его преемником на посту Генерала ордена стал </a:t>
            </a:r>
            <a:r>
              <a:rPr lang="ru-RU" sz="1600" dirty="0">
                <a:solidFill>
                  <a:srgbClr val="0645AD"/>
                </a:solidFill>
                <a:ea typeface="+mn-lt"/>
                <a:cs typeface="+mn-lt"/>
                <a:hlinkClick r:id="rId10"/>
              </a:rPr>
              <a:t>Тадеуш (Фаддей) Бжозовский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. Его гибель произошла буквально за две недели до заключения в Петербурге </a:t>
            </a:r>
            <a:r>
              <a:rPr lang="ru-RU" sz="1600" dirty="0" err="1">
                <a:solidFill>
                  <a:srgbClr val="202122"/>
                </a:solidFill>
                <a:ea typeface="+mn-lt"/>
                <a:cs typeface="+mn-lt"/>
              </a:rPr>
              <a:t>антинаполеоновского</a:t>
            </a:r>
            <a:r>
              <a:rPr lang="ru-RU" sz="1600" dirty="0">
                <a:solidFill>
                  <a:srgbClr val="202122"/>
                </a:solidFill>
                <a:ea typeface="+mn-lt"/>
                <a:cs typeface="+mn-lt"/>
              </a:rPr>
              <a:t> союза между Англией и Россией, поэтому его гибель не все считали «случайной».</a:t>
            </a:r>
            <a:endParaRPr lang="ru-RU" sz="1600" dirty="0">
              <a:cs typeface="Angsana New"/>
            </a:endParaRPr>
          </a:p>
          <a:p>
            <a:endParaRPr lang="ru-RU" sz="1600" dirty="0">
              <a:cs typeface="Angsana New"/>
            </a:endParaRPr>
          </a:p>
        </p:txBody>
      </p:sp>
      <p:pic>
        <p:nvPicPr>
          <p:cNvPr id="4" name="Объект 3" descr="Изображение выглядит как одежда, человек, искусство,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678AA537-E4C8-3AEE-3099-826B3569C1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776" r="5178" b="1"/>
          <a:stretch/>
        </p:blipFill>
        <p:spPr>
          <a:xfrm>
            <a:off x="7310888" y="842683"/>
            <a:ext cx="4525507" cy="4385434"/>
          </a:xfrm>
          <a:prstGeom prst="rect">
            <a:avLst/>
          </a:prstGeom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2B595-9D09-B34C-C7B2-7AC94CF1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60" y="674050"/>
            <a:ext cx="6383860" cy="3914885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1800" dirty="0">
                <a:latin typeface="Aptos Narrow"/>
                <a:ea typeface="+mn-lt"/>
                <a:cs typeface="+mn-lt"/>
              </a:rPr>
              <a:t>В 2014 году во внутреннем дворике возрожденного Полоцкого коллегиума, который является учебной площадкой </a:t>
            </a:r>
            <a:r>
              <a:rPr lang="ru-RU" sz="1800" dirty="0">
                <a:latin typeface="Aptos Narrow"/>
                <a:ea typeface="+mn-lt"/>
                <a:cs typeface="+mn-lt"/>
                <a:hlinkClick r:id="rId2"/>
              </a:rPr>
              <a:t>Полоцкого государственного университета</a:t>
            </a:r>
            <a:r>
              <a:rPr lang="ru-RU" sz="1800" dirty="0">
                <a:latin typeface="Aptos Narrow"/>
                <a:ea typeface="+mn-lt"/>
                <a:cs typeface="+mn-lt"/>
              </a:rPr>
              <a:t>, прошла церемония открытия мемориальной доски в честь Грубера. По окончании торжественного мероприятия гостям предложили отведать горячий шоколад, приготовленный по рецепту Грубера. Угощение этим напитком стало доброй университетской традицией в Полоцке.</a:t>
            </a:r>
          </a:p>
          <a:p>
            <a:pPr algn="just">
              <a:lnSpc>
                <a:spcPct val="110000"/>
              </a:lnSpc>
            </a:pPr>
            <a:r>
              <a:rPr lang="ru-RU" sz="1800" dirty="0">
                <a:latin typeface="Aptos Narrow"/>
                <a:ea typeface="+mn-lt"/>
                <a:cs typeface="+mn-lt"/>
              </a:rPr>
              <a:t> В 2015 году получила новую жизнь знаменитая говорящая голова. Используя современные технологии и материалы, преподаватели и сотрудники Полоцкого государственного университета создали экспозицию «Реконструкция проекта Габриэля Грубера „Механическая голова“». Объект стал популярной достопримечательностью комплекса зданий Полоцкого коллегиума</a:t>
            </a:r>
            <a:endParaRPr lang="ru-RU" sz="1800" dirty="0">
              <a:latin typeface="Aptos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70CE3C-1DD3-E21C-76A6-B7124468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76" y="2909379"/>
            <a:ext cx="4229098" cy="3359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92EB98-E22B-7982-54DA-735C4EC8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66689"/>
            <a:ext cx="3807455" cy="28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BF8E7A"/>
      </a:accent1>
      <a:accent2>
        <a:srgbClr val="CA9299"/>
      </a:accent2>
      <a:accent3>
        <a:srgbClr val="B1A27D"/>
      </a:accent3>
      <a:accent4>
        <a:srgbClr val="70AEA2"/>
      </a:accent4>
      <a:accent5>
        <a:srgbClr val="73ABBB"/>
      </a:accent5>
      <a:accent6>
        <a:srgbClr val="7A93BF"/>
      </a:accent6>
      <a:hlink>
        <a:srgbClr val="5E899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2</TotalTime>
  <Words>1085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Angsana New</vt:lpstr>
      <vt:lpstr>Aptos Narrow</vt:lpstr>
      <vt:lpstr>Arial</vt:lpstr>
      <vt:lpstr>Avenir Next LT Pro</vt:lpstr>
      <vt:lpstr>GradientRiseVTI</vt:lpstr>
      <vt:lpstr>ГАБриэль гРУБЕР</vt:lpstr>
      <vt:lpstr>Габриэ́ль Гру́бер (нем. Gabriel Gruber, 6 мая 1740, Вена — 7 апреля 1805, Санкт-Петербург) — генерал Общества Иисуса (иезуиты) в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Ирина Недокунева</cp:lastModifiedBy>
  <cp:revision>170</cp:revision>
  <dcterms:created xsi:type="dcterms:W3CDTF">2024-02-29T18:58:38Z</dcterms:created>
  <dcterms:modified xsi:type="dcterms:W3CDTF">2024-03-04T16:59:37Z</dcterms:modified>
</cp:coreProperties>
</file>