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FF02A35-BB40-4382-8435-35D2C773201A}" type="datetimeFigureOut">
              <a:rPr lang="x-none" smtClean="0"/>
              <a:t>09.03.2024</a:t>
            </a:fld>
            <a:endParaRPr lang="x-none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x-none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C715F5F-7EB7-4A32-8231-00D2C16286EA}" type="slidenum">
              <a:rPr lang="x-none" smtClean="0"/>
              <a:t>‹#›</a:t>
            </a:fld>
            <a:endParaRPr lang="x-non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F02A35-BB40-4382-8435-35D2C773201A}" type="datetimeFigureOut">
              <a:rPr lang="x-none" smtClean="0"/>
              <a:t>09.03.2024</a:t>
            </a:fld>
            <a:endParaRPr lang="x-none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715F5F-7EB7-4A32-8231-00D2C16286EA}" type="slidenum">
              <a:rPr lang="x-none" smtClean="0"/>
              <a:t>‹#›</a:t>
            </a:fld>
            <a:endParaRPr lang="x-non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EFF02A35-BB40-4382-8435-35D2C773201A}" type="datetimeFigureOut">
              <a:rPr lang="x-none" smtClean="0"/>
              <a:t>09.03.2024</a:t>
            </a:fld>
            <a:endParaRPr lang="x-none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lang="x-non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C715F5F-7EB7-4A32-8231-00D2C16286EA}" type="slidenum">
              <a:rPr lang="x-none" smtClean="0"/>
              <a:t>‹#›</a:t>
            </a:fld>
            <a:endParaRPr lang="x-non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F02A35-BB40-4382-8435-35D2C773201A}" type="datetimeFigureOut">
              <a:rPr lang="x-none" smtClean="0"/>
              <a:t>09.03.2024</a:t>
            </a:fld>
            <a:endParaRPr lang="x-none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715F5F-7EB7-4A32-8231-00D2C16286EA}" type="slidenum">
              <a:rPr lang="x-none" smtClean="0"/>
              <a:t>‹#›</a:t>
            </a:fld>
            <a:endParaRPr lang="x-non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FF02A35-BB40-4382-8435-35D2C773201A}" type="datetimeFigureOut">
              <a:rPr lang="x-none" smtClean="0"/>
              <a:t>09.03.2024</a:t>
            </a:fld>
            <a:endParaRPr lang="x-none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x-non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2C715F5F-7EB7-4A32-8231-00D2C16286EA}" type="slidenum">
              <a:rPr lang="x-none" smtClean="0"/>
              <a:t>‹#›</a:t>
            </a:fld>
            <a:endParaRPr lang="x-non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F02A35-BB40-4382-8435-35D2C773201A}" type="datetimeFigureOut">
              <a:rPr lang="x-none" smtClean="0"/>
              <a:t>09.03.2024</a:t>
            </a:fld>
            <a:endParaRPr lang="x-none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715F5F-7EB7-4A32-8231-00D2C16286EA}" type="slidenum">
              <a:rPr lang="x-none" smtClean="0"/>
              <a:t>‹#›</a:t>
            </a:fld>
            <a:endParaRPr lang="x-non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F02A35-BB40-4382-8435-35D2C773201A}" type="datetimeFigureOut">
              <a:rPr lang="x-none" smtClean="0"/>
              <a:t>09.03.2024</a:t>
            </a:fld>
            <a:endParaRPr lang="x-none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715F5F-7EB7-4A32-8231-00D2C16286EA}" type="slidenum">
              <a:rPr lang="x-none" smtClean="0"/>
              <a:t>‹#›</a:t>
            </a:fld>
            <a:endParaRPr lang="x-non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F02A35-BB40-4382-8435-35D2C773201A}" type="datetimeFigureOut">
              <a:rPr lang="x-none" smtClean="0"/>
              <a:t>09.03.2024</a:t>
            </a:fld>
            <a:endParaRPr lang="x-none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715F5F-7EB7-4A32-8231-00D2C16286EA}" type="slidenum">
              <a:rPr lang="x-none" smtClean="0"/>
              <a:t>‹#›</a:t>
            </a:fld>
            <a:endParaRPr lang="x-non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FF02A35-BB40-4382-8435-35D2C773201A}" type="datetimeFigureOut">
              <a:rPr lang="x-none" smtClean="0"/>
              <a:t>09.03.2024</a:t>
            </a:fld>
            <a:endParaRPr lang="x-none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715F5F-7EB7-4A32-8231-00D2C16286EA}" type="slidenum">
              <a:rPr lang="x-none" smtClean="0"/>
              <a:t>‹#›</a:t>
            </a:fld>
            <a:endParaRPr lang="x-non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F02A35-BB40-4382-8435-35D2C773201A}" type="datetimeFigureOut">
              <a:rPr lang="x-none" smtClean="0"/>
              <a:t>09.03.2024</a:t>
            </a:fld>
            <a:endParaRPr lang="x-none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715F5F-7EB7-4A32-8231-00D2C16286EA}" type="slidenum">
              <a:rPr lang="x-none" smtClean="0"/>
              <a:t>‹#›</a:t>
            </a:fld>
            <a:endParaRPr lang="x-non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F02A35-BB40-4382-8435-35D2C773201A}" type="datetimeFigureOut">
              <a:rPr lang="x-none" smtClean="0"/>
              <a:t>09.03.2024</a:t>
            </a:fld>
            <a:endParaRPr lang="x-none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715F5F-7EB7-4A32-8231-00D2C16286EA}" type="slidenum">
              <a:rPr lang="x-none" smtClean="0"/>
              <a:t>‹#›</a:t>
            </a:fld>
            <a:endParaRPr lang="x-none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FF02A35-BB40-4382-8435-35D2C773201A}" type="datetimeFigureOut">
              <a:rPr lang="x-none" smtClean="0"/>
              <a:t>09.03.2024</a:t>
            </a:fld>
            <a:endParaRPr lang="x-none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x-none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C715F5F-7EB7-4A32-8231-00D2C16286EA}" type="slidenum">
              <a:rPr lang="x-none" smtClean="0"/>
              <a:t>‹#›</a:t>
            </a:fld>
            <a:endParaRPr lang="x-none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CB3C0C86-8151-2CC5-FA53-F6BA70F425D2}"/>
              </a:ext>
            </a:extLst>
          </p:cNvPr>
          <p:cNvSpPr/>
          <p:nvPr/>
        </p:nvSpPr>
        <p:spPr>
          <a:xfrm>
            <a:off x="2187388" y="1797423"/>
            <a:ext cx="8579224" cy="326315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E4AB9FE-7363-132C-C798-F095FCA3BD4A}"/>
              </a:ext>
            </a:extLst>
          </p:cNvPr>
          <p:cNvSpPr txBox="1"/>
          <p:nvPr/>
        </p:nvSpPr>
        <p:spPr>
          <a:xfrm>
            <a:off x="5558174" y="2258915"/>
            <a:ext cx="49158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 </a:t>
            </a:r>
            <a:r>
              <a:rPr lang="ru-RU" sz="6000" dirty="0" err="1">
                <a:solidFill>
                  <a:schemeClr val="bg1"/>
                </a:solidFill>
                <a:latin typeface="Annabelle" panose="03000400000000000000" pitchFamily="66" charset="0"/>
              </a:rPr>
              <a:t>Рогнеда</a:t>
            </a:r>
            <a:r>
              <a:rPr lang="ru-RU" sz="6000" dirty="0">
                <a:solidFill>
                  <a:schemeClr val="bg1"/>
                </a:solidFill>
                <a:latin typeface="Annabelle" panose="03000400000000000000" pitchFamily="66" charset="0"/>
              </a:rPr>
              <a:t> </a:t>
            </a:r>
            <a:endParaRPr lang="ru-RU" sz="6000" dirty="0" smtClean="0">
              <a:solidFill>
                <a:schemeClr val="bg1"/>
              </a:solidFill>
              <a:latin typeface="Annabelle" panose="03000400000000000000" pitchFamily="66" charset="0"/>
            </a:endParaRPr>
          </a:p>
          <a:p>
            <a:r>
              <a:rPr lang="ru-RU" sz="6000" dirty="0" err="1" smtClean="0">
                <a:solidFill>
                  <a:schemeClr val="bg1"/>
                </a:solidFill>
                <a:latin typeface="Annabelle" panose="03000400000000000000" pitchFamily="66" charset="0"/>
              </a:rPr>
              <a:t>Рогволодовна</a:t>
            </a:r>
            <a:endParaRPr lang="x-none" sz="2800" dirty="0">
              <a:solidFill>
                <a:schemeClr val="bg1"/>
              </a:solidFill>
              <a:latin typeface="Annabelle" panose="03000400000000000000" pitchFamily="66" charset="0"/>
            </a:endParaRPr>
          </a:p>
        </p:txBody>
      </p:sp>
      <p:pic>
        <p:nvPicPr>
          <p:cNvPr id="1026" name="Picture 2" descr="Рогнеда И. Масленицына - купить книгу Рогнеда в Минске — Издательство  Беларусь на OZ.b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9"/>
          <a:stretch/>
        </p:blipFill>
        <p:spPr bwMode="auto">
          <a:xfrm>
            <a:off x="477983" y="411076"/>
            <a:ext cx="4132230" cy="4003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47440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Изображение выглядит как текст, одежда, покрытие головы, Человеческое лицо&#10;&#10;Автоматически созданное описание">
            <a:extLst>
              <a:ext uri="{FF2B5EF4-FFF2-40B4-BE49-F238E27FC236}">
                <a16:creationId xmlns="" xmlns:a16="http://schemas.microsoft.com/office/drawing/2014/main" id="{7976890F-02E7-1878-6273-EFD8C5FE1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72"/>
          <a:stretch>
            <a:fillRect/>
          </a:stretch>
        </p:blipFill>
        <p:spPr>
          <a:xfrm>
            <a:off x="13364112" y="-4083728"/>
            <a:ext cx="2597089" cy="4083728"/>
          </a:xfrm>
          <a:custGeom>
            <a:avLst/>
            <a:gdLst>
              <a:gd name="connsiteX0" fmla="*/ 1256190 w 2597089"/>
              <a:gd name="connsiteY0" fmla="*/ 0 h 4083728"/>
              <a:gd name="connsiteX1" fmla="*/ 1298545 w 2597089"/>
              <a:gd name="connsiteY1" fmla="*/ 3477 h 4083728"/>
              <a:gd name="connsiteX2" fmla="*/ 1340899 w 2597089"/>
              <a:gd name="connsiteY2" fmla="*/ 0 h 4083728"/>
              <a:gd name="connsiteX3" fmla="*/ 2597089 w 2597089"/>
              <a:gd name="connsiteY3" fmla="*/ 2041864 h 4083728"/>
              <a:gd name="connsiteX4" fmla="*/ 1340899 w 2597089"/>
              <a:gd name="connsiteY4" fmla="*/ 4083728 h 4083728"/>
              <a:gd name="connsiteX5" fmla="*/ 1298545 w 2597089"/>
              <a:gd name="connsiteY5" fmla="*/ 4080252 h 4083728"/>
              <a:gd name="connsiteX6" fmla="*/ 1256190 w 2597089"/>
              <a:gd name="connsiteY6" fmla="*/ 4083728 h 4083728"/>
              <a:gd name="connsiteX7" fmla="*/ 0 w 2597089"/>
              <a:gd name="connsiteY7" fmla="*/ 2041864 h 4083728"/>
              <a:gd name="connsiteX8" fmla="*/ 1256190 w 2597089"/>
              <a:gd name="connsiteY8" fmla="*/ 0 h 408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7089" h="4083728">
                <a:moveTo>
                  <a:pt x="1256190" y="0"/>
                </a:moveTo>
                <a:lnTo>
                  <a:pt x="1298545" y="3477"/>
                </a:lnTo>
                <a:lnTo>
                  <a:pt x="1340899" y="0"/>
                </a:lnTo>
                <a:cubicBezTo>
                  <a:pt x="2034674" y="0"/>
                  <a:pt x="2597089" y="914174"/>
                  <a:pt x="2597089" y="2041864"/>
                </a:cubicBezTo>
                <a:cubicBezTo>
                  <a:pt x="2597089" y="3169554"/>
                  <a:pt x="2034674" y="4083728"/>
                  <a:pt x="1340899" y="4083728"/>
                </a:cubicBezTo>
                <a:lnTo>
                  <a:pt x="1298545" y="4080252"/>
                </a:lnTo>
                <a:lnTo>
                  <a:pt x="1256190" y="4083728"/>
                </a:lnTo>
                <a:cubicBezTo>
                  <a:pt x="562415" y="4083728"/>
                  <a:pt x="0" y="3169554"/>
                  <a:pt x="0" y="2041864"/>
                </a:cubicBezTo>
                <a:cubicBezTo>
                  <a:pt x="0" y="914174"/>
                  <a:pt x="562415" y="0"/>
                  <a:pt x="1256190" y="0"/>
                </a:cubicBezTo>
                <a:close/>
              </a:path>
            </a:pathLst>
          </a:cu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Рисунок 21" descr="Изображение выглядит как текст, картина, рисунок, зарисов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23BE7B98-8CB8-FCFA-64C5-D1FAC7AA1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71870" y="418948"/>
            <a:ext cx="2512379" cy="4083728"/>
          </a:xfrm>
          <a:custGeom>
            <a:avLst/>
            <a:gdLst>
              <a:gd name="connsiteX0" fmla="*/ 1256191 w 2512379"/>
              <a:gd name="connsiteY0" fmla="*/ 0 h 4083728"/>
              <a:gd name="connsiteX1" fmla="*/ 2512379 w 2512379"/>
              <a:gd name="connsiteY1" fmla="*/ 2041864 h 4083728"/>
              <a:gd name="connsiteX2" fmla="*/ 2505893 w 2512379"/>
              <a:gd name="connsiteY2" fmla="*/ 2250633 h 4083728"/>
              <a:gd name="connsiteX3" fmla="*/ 1256191 w 2512379"/>
              <a:gd name="connsiteY3" fmla="*/ 4083728 h 4083728"/>
              <a:gd name="connsiteX4" fmla="*/ 6486 w 2512379"/>
              <a:gd name="connsiteY4" fmla="*/ 2250633 h 4083728"/>
              <a:gd name="connsiteX5" fmla="*/ 0 w 2512379"/>
              <a:gd name="connsiteY5" fmla="*/ 2041864 h 4083728"/>
              <a:gd name="connsiteX6" fmla="*/ 1256191 w 2512379"/>
              <a:gd name="connsiteY6" fmla="*/ 0 h 408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2379" h="4083728">
                <a:moveTo>
                  <a:pt x="1256191" y="0"/>
                </a:moveTo>
                <a:cubicBezTo>
                  <a:pt x="1949965" y="0"/>
                  <a:pt x="2512379" y="914174"/>
                  <a:pt x="2512379" y="2041864"/>
                </a:cubicBezTo>
                <a:cubicBezTo>
                  <a:pt x="2512379" y="2112345"/>
                  <a:pt x="2510183" y="2181991"/>
                  <a:pt x="2505893" y="2250633"/>
                </a:cubicBezTo>
                <a:cubicBezTo>
                  <a:pt x="2441565" y="3280255"/>
                  <a:pt x="1906605" y="4083728"/>
                  <a:pt x="1256191" y="4083728"/>
                </a:cubicBezTo>
                <a:cubicBezTo>
                  <a:pt x="605776" y="4083728"/>
                  <a:pt x="70815" y="3280255"/>
                  <a:pt x="6486" y="2250633"/>
                </a:cubicBezTo>
                <a:cubicBezTo>
                  <a:pt x="2197" y="2181991"/>
                  <a:pt x="0" y="2112345"/>
                  <a:pt x="0" y="2041864"/>
                </a:cubicBezTo>
                <a:cubicBezTo>
                  <a:pt x="0" y="914174"/>
                  <a:pt x="562415" y="0"/>
                  <a:pt x="1256191" y="0"/>
                </a:cubicBezTo>
                <a:close/>
              </a:path>
            </a:pathLst>
          </a:cu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78B52443-61FF-6E57-53BE-4E139A10610C}"/>
              </a:ext>
            </a:extLst>
          </p:cNvPr>
          <p:cNvSpPr/>
          <p:nvPr/>
        </p:nvSpPr>
        <p:spPr>
          <a:xfrm>
            <a:off x="5106884" y="739588"/>
            <a:ext cx="6393923" cy="53788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266885D-F750-EF56-9B52-929287D53FCA}"/>
              </a:ext>
            </a:extLst>
          </p:cNvPr>
          <p:cNvSpPr txBox="1"/>
          <p:nvPr/>
        </p:nvSpPr>
        <p:spPr>
          <a:xfrm>
            <a:off x="5166522" y="578076"/>
            <a:ext cx="5755341" cy="39703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i="0" dirty="0">
                <a:ln w="0"/>
                <a:solidFill>
                  <a:schemeClr val="bg1"/>
                </a:solidFill>
                <a:latin typeface="Arial" panose="020B0604020202020204" pitchFamily="34" charset="0"/>
              </a:rPr>
              <a:t>Княжна Рогнеда жила в </a:t>
            </a:r>
            <a:r>
              <a:rPr lang="ru-RU" i="0" u="none" strike="noStrike" dirty="0">
                <a:ln w="0"/>
                <a:solidFill>
                  <a:schemeClr val="bg1"/>
                </a:solidFill>
                <a:latin typeface="Arial" panose="020B0604020202020204" pitchFamily="34" charset="0"/>
              </a:rPr>
              <a:t>Полоцке</a:t>
            </a:r>
            <a:r>
              <a:rPr lang="ru-RU" i="0" u="none" strike="noStrike" baseline="30000" dirty="0">
                <a:ln w="0"/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i="0" dirty="0">
                <a:ln w="0"/>
                <a:solidFill>
                  <a:schemeClr val="bg1"/>
                </a:solidFill>
                <a:latin typeface="Arial" panose="020B0604020202020204" pitchFamily="34" charset="0"/>
              </a:rPr>
              <a:t>вместе с отцом — князем Рогволодом — и не названными в летописях по именам матерью и братьями. В «</a:t>
            </a:r>
            <a:r>
              <a:rPr lang="ru-RU" i="0" u="none" strike="noStrike" dirty="0">
                <a:ln w="0"/>
                <a:solidFill>
                  <a:schemeClr val="bg1"/>
                </a:solidFill>
                <a:latin typeface="Arial" panose="020B0604020202020204" pitchFamily="34" charset="0"/>
              </a:rPr>
              <a:t>Повести временных лет</a:t>
            </a:r>
            <a:r>
              <a:rPr lang="ru-RU" i="0" dirty="0">
                <a:ln w="0"/>
                <a:solidFill>
                  <a:schemeClr val="bg1"/>
                </a:solidFill>
                <a:latin typeface="Arial" panose="020B0604020202020204" pitchFamily="34" charset="0"/>
              </a:rPr>
              <a:t>» сказано: «Этот Рогволод пришёл из-за моря и держал власть свою в Полоцке». По мнению некоторых историков, правящая в Полоцке династия была иноземного (варяжского) происхождения, о чëм писал ещё в начале XIX века </a:t>
            </a:r>
            <a:r>
              <a:rPr lang="ru-RU" dirty="0">
                <a:ln w="0"/>
                <a:solidFill>
                  <a:schemeClr val="bg1"/>
                </a:solidFill>
                <a:latin typeface="Arial" panose="020B0604020202020204" pitchFamily="34" charset="0"/>
              </a:rPr>
              <a:t>Август Шлецер</a:t>
            </a:r>
            <a:r>
              <a:rPr lang="ru-RU" i="0" dirty="0">
                <a:ln w="0"/>
                <a:solidFill>
                  <a:schemeClr val="bg1"/>
                </a:solidFill>
                <a:latin typeface="Arial" panose="020B0604020202020204" pitchFamily="34" charset="0"/>
              </a:rPr>
              <a:t>, указывая на имена: Рогволод — «Рональд», Рогнеда — «Рагнхильд». Рогволод, и упоминаемый вместе с ним в летописях </a:t>
            </a:r>
            <a:r>
              <a:rPr lang="ru-RU" i="0" u="none" strike="noStrike" dirty="0">
                <a:ln w="0"/>
                <a:solidFill>
                  <a:schemeClr val="bg1"/>
                </a:solidFill>
                <a:latin typeface="Arial" panose="020B0604020202020204" pitchFamily="34" charset="0"/>
              </a:rPr>
              <a:t>князь туровский</a:t>
            </a:r>
            <a:r>
              <a:rPr lang="ru-RU" i="0" dirty="0">
                <a:ln w="0"/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  <a:r>
              <a:rPr lang="ru-RU" i="0" u="none" strike="noStrike" dirty="0">
                <a:ln w="0"/>
                <a:solidFill>
                  <a:schemeClr val="bg1"/>
                </a:solidFill>
                <a:latin typeface="Arial" panose="020B0604020202020204" pitchFamily="34" charset="0"/>
              </a:rPr>
              <a:t>Тур</a:t>
            </a:r>
            <a:r>
              <a:rPr lang="ru-RU" i="0" dirty="0">
                <a:ln w="0"/>
                <a:solidFill>
                  <a:schemeClr val="bg1"/>
                </a:solidFill>
                <a:latin typeface="Arial" panose="020B0604020202020204" pitchFamily="34" charset="0"/>
              </a:rPr>
              <a:t>, не принадлежали к </a:t>
            </a:r>
            <a:r>
              <a:rPr lang="ru-RU" i="0" u="none" strike="noStrike" dirty="0">
                <a:ln w="0"/>
                <a:solidFill>
                  <a:schemeClr val="bg1"/>
                </a:solidFill>
                <a:latin typeface="Arial" panose="020B0604020202020204" pitchFamily="34" charset="0"/>
              </a:rPr>
              <a:t>Рюриковичам</a:t>
            </a:r>
            <a:r>
              <a:rPr lang="ru-RU" i="0" dirty="0">
                <a:ln w="0"/>
                <a:solidFill>
                  <a:schemeClr val="bg1"/>
                </a:solidFill>
                <a:latin typeface="Arial" panose="020B0604020202020204" pitchFamily="34" charset="0"/>
              </a:rPr>
              <a:t>, княжившим в Киеве и остальных землях восточных славян.</a:t>
            </a:r>
            <a:endParaRPr lang="x-none" dirty="0">
              <a:ln w="0"/>
              <a:solidFill>
                <a:schemeClr val="bg1"/>
              </a:solidFill>
            </a:endParaRPr>
          </a:p>
        </p:txBody>
      </p:sp>
      <p:pic>
        <p:nvPicPr>
          <p:cNvPr id="6146" name="Picture 2" descr="Великие князья вольного Полоцка | Илья Duke | Дзе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17" y="921377"/>
            <a:ext cx="4367245" cy="5015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81721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F608D80-2DA7-2657-09C9-729F5E410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A52AE201-7FD4-A174-E166-E5557B2DA67E}"/>
              </a:ext>
            </a:extLst>
          </p:cNvPr>
          <p:cNvSpPr/>
          <p:nvPr/>
        </p:nvSpPr>
        <p:spPr>
          <a:xfrm>
            <a:off x="5023282" y="318552"/>
            <a:ext cx="2512380" cy="4083728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1F646450-6D3E-1FE9-840D-C37901762C9E}"/>
              </a:ext>
            </a:extLst>
          </p:cNvPr>
          <p:cNvSpPr/>
          <p:nvPr/>
        </p:nvSpPr>
        <p:spPr>
          <a:xfrm>
            <a:off x="8399755" y="418948"/>
            <a:ext cx="2512380" cy="4083728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A517CA00-92A0-DAAB-F9FF-6F47E2698AE5}"/>
              </a:ext>
            </a:extLst>
          </p:cNvPr>
          <p:cNvSpPr/>
          <p:nvPr/>
        </p:nvSpPr>
        <p:spPr>
          <a:xfrm>
            <a:off x="15571869" y="418948"/>
            <a:ext cx="2512380" cy="4083728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17" name="Рисунок 16" descr="Изображение выглядит как текст, картина, рисунок, зарисов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B0CCD8D9-DABB-2CCA-C1C0-0F547EDA7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869" y="418949"/>
            <a:ext cx="2512380" cy="40837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BBA994C-8694-165F-8BC8-A394202C450F}"/>
              </a:ext>
            </a:extLst>
          </p:cNvPr>
          <p:cNvSpPr txBox="1"/>
          <p:nvPr/>
        </p:nvSpPr>
        <p:spPr>
          <a:xfrm>
            <a:off x="4667852" y="318552"/>
            <a:ext cx="6692202" cy="50783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События, связанные с Рогнедой, подробно изложены в «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Лаврентьевской летописи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». </a:t>
            </a:r>
            <a:endParaRPr lang="ru-RU" b="0" i="0" dirty="0" smtClean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Рогнеда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была объявлена невестой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Ярополка Святославича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великого князя киевского. Брат Ярополка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Владимир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в то время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князь новгородский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был сильно унижен Рогнедой, так как тоже сватался к ней, однако был назван «робичичем» (сыном рабыни) и получил унизительный отказ: княжна считала недопустимым выйти замуж за сына наложницы, коим был Владимир. </a:t>
            </a:r>
            <a:endParaRPr lang="ru-RU" b="0" i="0" dirty="0" smtClean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Её 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слова «не хочу розути робичича» свидетельствуют о знании славянского обычая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разувания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супруга. </a:t>
            </a:r>
            <a:endParaRPr lang="ru-RU" b="0" i="0" dirty="0" smtClean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Часть 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историков считает, что истинной причиной отказа Владимиру и его дальнейшего захвата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Полоцка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было то, что Рогволод вступил в борьбу между двумя Святославичами на стороне Ярополка. Ответ Рогнеды свидетельствовал о политическом выборе Рогволода в пользу Киева, что неминуемо вело к войне с 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Новгородом.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Изображение выглядит как текст, картина, искусство, мифология">
            <a:extLst>
              <a:ext uri="{FF2B5EF4-FFF2-40B4-BE49-F238E27FC236}">
                <a16:creationId xmlns="" xmlns:a16="http://schemas.microsoft.com/office/drawing/2014/main" id="{1A112BB9-F72C-D942-16AF-1BA7A8D55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75" y="503066"/>
            <a:ext cx="3458314" cy="5621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8305642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40A9112-51C1-5BC5-7F9E-FAC428E4E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5FAC06F-6AE0-EFE5-8AB1-1FC67A21D9C6}"/>
              </a:ext>
            </a:extLst>
          </p:cNvPr>
          <p:cNvSpPr txBox="1"/>
          <p:nvPr/>
        </p:nvSpPr>
        <p:spPr>
          <a:xfrm>
            <a:off x="384464" y="783559"/>
            <a:ext cx="6818797" cy="49859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Оскорблённый 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отказом, Владимир с войском из новгородцев, </a:t>
            </a:r>
            <a:r>
              <a:rPr lang="ru-RU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варягов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чуди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и </a:t>
            </a:r>
            <a:r>
              <a:rPr lang="ru-RU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кривичей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пришёл под стены Полоцка, когда Рогнеду уже собирались везти к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Ярополку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Рогволод вышел против него, но потерпел поражение в битве и закрылся в городе. Весной 978 года город был взят. Это произошло во время похода Владимира на Киев, в результате которого Ярополк погиб, а Владимир стал великим князем киевским. Рогнеду он 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взял 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в жёны</a:t>
            </a:r>
            <a:r>
              <a:rPr lang="ru-RU" sz="2000" b="0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В это же время, по преданию, она получила имя </a:t>
            </a:r>
            <a:r>
              <a:rPr lang="ru-RU" sz="20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Горислава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Рогнеда стала второй из шести жён Владимира. Княгиня была поселена у Киева — на </a:t>
            </a:r>
            <a:r>
              <a:rPr lang="ru-RU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Лыбеди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где образовалась деревня </a:t>
            </a:r>
            <a:r>
              <a:rPr lang="ru-RU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Предславино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(название связывают с именем дочери Рогнеды — Предславы; ныне часть </a:t>
            </a:r>
            <a:r>
              <a:rPr lang="ru-RU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Голосеевского района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Киева)</a:t>
            </a:r>
          </a:p>
          <a:p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5128" name="Picture 8" descr="Несладкая жизнь княгини: за что Рогнеда люто ненавидела собственного мужа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963" y="300108"/>
            <a:ext cx="3912016" cy="5214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62224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448FCB5-4F61-2689-CE67-49D8C2F67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F321F396-4B37-7C30-39EC-B523E5DCE348}"/>
              </a:ext>
            </a:extLst>
          </p:cNvPr>
          <p:cNvSpPr/>
          <p:nvPr/>
        </p:nvSpPr>
        <p:spPr>
          <a:xfrm>
            <a:off x="13720818" y="228448"/>
            <a:ext cx="2512380" cy="4083728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13" name="Рисунок 12" descr="Изображение выглядит как текст, одежда, покрытие головы, Человеческое лицо&#10;&#10;Автоматически созданное описание">
            <a:extLst>
              <a:ext uri="{FF2B5EF4-FFF2-40B4-BE49-F238E27FC236}">
                <a16:creationId xmlns="" xmlns:a16="http://schemas.microsoft.com/office/drawing/2014/main" id="{AFCDFEFE-C886-91B3-235A-2E9E74AFB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818" y="228448"/>
            <a:ext cx="2512380" cy="40837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ADA064-2788-4FD4-16D7-3D5337E80993}"/>
              </a:ext>
            </a:extLst>
          </p:cNvPr>
          <p:cNvSpPr txBox="1"/>
          <p:nvPr/>
        </p:nvSpPr>
        <p:spPr>
          <a:xfrm>
            <a:off x="5340688" y="117693"/>
            <a:ext cx="6520148" cy="67403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Примерно в 987 году Рогнеда решилась отомстить за содеянное и убить мужа. Согласно легенде, Владимир приехал однажды в сельцо на Лыбеди, где жила Рогнеда, и ночью, когда он спал, она хотела заколоть его, но князь проснулся и успел отвести удар</a:t>
            </a:r>
          </a:p>
          <a:p>
            <a:r>
              <a:rPr lang="ru-RU" sz="2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За покушение на великого князя Рогнеде грозила смертная казнь. Разгневанный Владимир приказал жене нарядно одеться и взял в руки меч, однако на крик прибежал их первенец Изяслав и стал на защиту матери также с мечом в руках. Владимир не смог убить Рогнеду на глазах сына. Вместо этого он созвал бояр, которые посоветовали: «Не убивай её ради дитяти сего, но воздвигни отчину отца её, и отдай ей с сыном твоим».</a:t>
            </a:r>
            <a:endParaRPr lang="x-none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Княгиня Ольг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0830" y="3177802"/>
            <a:ext cx="3614992" cy="5055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Несладкая жизнь княгини: за что Рогнеда люто ненавидела собственног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792" y="521620"/>
            <a:ext cx="3731247" cy="531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10724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42965C9-650F-D56E-6D6F-DC820E77E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8320A4E-FC77-36C4-D15B-213EAA51F597}"/>
              </a:ext>
            </a:extLst>
          </p:cNvPr>
          <p:cNvSpPr txBox="1"/>
          <p:nvPr/>
        </p:nvSpPr>
        <p:spPr>
          <a:xfrm>
            <a:off x="4901046" y="573419"/>
            <a:ext cx="6858000" cy="52629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Владимир выслал Рогнеду и Изяслава в их </a:t>
            </a:r>
            <a:r>
              <a:rPr lang="ru-RU" sz="2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Полоцкую землю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в специально основанный им в верховьях реки </a:t>
            </a:r>
            <a:r>
              <a:rPr lang="ru-RU" sz="2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Свислочь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и названный в честь сына город </a:t>
            </a:r>
            <a:r>
              <a:rPr lang="ru-RU" sz="2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Изяславль. 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Это предопределило правление Изяслава в Полоцке и образование </a:t>
            </a:r>
            <a:r>
              <a:rPr lang="ru-RU" sz="2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полоцкой ветви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Рюриковичей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Князья этой ветви считали себя Рогволодовыми внуками — по женской линии, и отчину свою вели не от пожалования Владимира Изяславу, а по наследованию от </a:t>
            </a:r>
            <a:r>
              <a:rPr lang="ru-RU" sz="2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Рогволода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В 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Беларуси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Рогволодовичи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рассматриваются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как 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династия, стоявшая у основания белорусской государственности.</a:t>
            </a:r>
            <a:endParaRPr lang="x-none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Царевна Анна жена князя Владими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10" y="750610"/>
            <a:ext cx="4094066" cy="4183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47719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C8003FC-2164-CEA8-D801-824F34A60231}"/>
              </a:ext>
            </a:extLst>
          </p:cNvPr>
          <p:cNvSpPr txBox="1"/>
          <p:nvPr/>
        </p:nvSpPr>
        <p:spPr>
          <a:xfrm>
            <a:off x="803479" y="1173158"/>
            <a:ext cx="10314878" cy="452431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Согласно относительно поздней «Тверской летописи»</a:t>
            </a:r>
            <a:r>
              <a:rPr lang="ru-RU" b="0" i="0" u="none" strike="noStrike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baseline="30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в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1000 году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Рогнеда постриглась перед смертью в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монахини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под именем Анастасия. Историки затрудняются оценить степень достоверности этого сообщения, которое не встречается в других источниках. Согласно этим сведениям, перед принятием христианства Владимир предложил своей жене — матери Ярослава развод и замужество с любым из своих бояр. Однако мать Ярослава отказалась ответив: «Царицей была, а рабыней быть не хочу», а выразила желание принять постриг, что позже и сделала под именем Анастасия. </a:t>
            </a:r>
            <a:endParaRPr lang="ru-RU" b="0" i="0" dirty="0" smtClean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Это 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решение якобы настолько поразило Ярослава, присутствовавшего при разговоре, что он вылечился от паралича ног. Автор Тверской летописи, который знал эту легенду о матери Ярослава, но не знал её имени, вписал в легенду Рогнеду</a:t>
            </a:r>
            <a:r>
              <a:rPr lang="ru-RU" b="0" i="1" u="none" strike="noStrike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.</a:t>
            </a:r>
            <a:r>
              <a:rPr lang="ru-RU" b="0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Отсюда пошли ещё более поздние легенды о том, что Рогнеда под именем Анастасия жила в Изяславле, где якобы для неё был основан монастырь. </a:t>
            </a:r>
            <a:endParaRPr lang="ru-RU" b="0" i="0" dirty="0" smtClean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Некоторые 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исследователи всё-таки связывают две легенды (о покушении и о постриге) и считают, что непосредственно после отказа выйти замуж за боярина мать Ярослава (то есть Рогнеда) и совершила ночью покушение на жизнь Владимира, правда, в таком случае действия матери Ярослава выглядят довольно 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непоследовательно.</a:t>
            </a:r>
            <a:endParaRPr lang="x-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0776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12D668D-9E6E-0C70-FBAA-ED1B16D6A84D}"/>
              </a:ext>
            </a:extLst>
          </p:cNvPr>
          <p:cNvSpPr txBox="1"/>
          <p:nvPr/>
        </p:nvSpPr>
        <p:spPr>
          <a:xfrm>
            <a:off x="289933" y="713678"/>
            <a:ext cx="7883912" cy="563231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Согласно «Повести временных лет» у Рогнеды с Владимиром было 4 сына и 2 дочери — Изяслав, Ярослав, Всеволод, Мстислав, Предслава и Премислава; их дочерью считается также Мстислава: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Изяслав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ru-RU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ок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978? — 1001),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князь полоцкий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родоначальник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полоцкой ветви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— самой ранней и старшей из ветвей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Рюриковичей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Ярослав Мудрый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(около 978? — 1054), князь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ростовский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после смерти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Вышеслава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—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новгородский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после победы над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Святополком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—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великий князь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киевский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Всеволод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(983/984 — до 1013), первый князь волынский.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Мстислав; если он упоминается в списке сыновей Владимира не по ошибке (перепутан с другим Мстиславом Владимировичем), то, вероятно, умер в младенчестве.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Предслава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сделана наложницей польским князем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Болеславом I Храбрым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Премислава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(Переслава) (ум. 1015), по некоторым источникам — с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1000 года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жена венгерского принца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Ласло Лысого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(ум. 1029; внук князя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Такшоня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и дядя короля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Андраша I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Мстислава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в 1018 году среди других дочерей Владимира была захвачена польским князем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Болеславом I Храбрым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Изображение выглядит как картина, рисунок, одежда, искусст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3C9B9652-4F4A-5E14-95AD-485C05193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662" y="569657"/>
            <a:ext cx="3728224" cy="57763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33775938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104</TotalTime>
  <Words>186</Words>
  <Application>Microsoft Office PowerPoint</Application>
  <PresentationFormat>Широкоэкранный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Annabelle</vt:lpstr>
      <vt:lpstr>Arial</vt:lpstr>
      <vt:lpstr>Trebuchet MS</vt:lpstr>
      <vt:lpstr>Wingdings</vt:lpstr>
      <vt:lpstr>Wingdings 2</vt:lpstr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Влада Пальвинская</dc:creator>
  <cp:lastModifiedBy>Недокунева</cp:lastModifiedBy>
  <cp:revision>6</cp:revision>
  <dcterms:created xsi:type="dcterms:W3CDTF">2024-03-06T17:03:49Z</dcterms:created>
  <dcterms:modified xsi:type="dcterms:W3CDTF">2024-03-09T06:32:41Z</dcterms:modified>
</cp:coreProperties>
</file>