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9" r:id="rId3"/>
    <p:sldId id="265" r:id="rId4"/>
    <p:sldId id="258" r:id="rId5"/>
    <p:sldId id="259" r:id="rId6"/>
    <p:sldId id="260" r:id="rId7"/>
    <p:sldId id="261" r:id="rId8"/>
    <p:sldId id="262" r:id="rId9"/>
    <p:sldId id="257" r:id="rId10"/>
    <p:sldId id="266" r:id="rId11"/>
    <p:sldId id="267" r:id="rId12"/>
    <p:sldId id="321" r:id="rId13"/>
    <p:sldId id="269" r:id="rId14"/>
    <p:sldId id="311" r:id="rId15"/>
    <p:sldId id="312" r:id="rId16"/>
    <p:sldId id="270" r:id="rId17"/>
    <p:sldId id="310" r:id="rId18"/>
    <p:sldId id="271" r:id="rId19"/>
    <p:sldId id="318" r:id="rId20"/>
    <p:sldId id="276" r:id="rId21"/>
    <p:sldId id="272" r:id="rId22"/>
    <p:sldId id="273" r:id="rId23"/>
    <p:sldId id="316" r:id="rId24"/>
    <p:sldId id="317" r:id="rId25"/>
    <p:sldId id="274" r:id="rId26"/>
    <p:sldId id="313" r:id="rId27"/>
    <p:sldId id="314" r:id="rId28"/>
    <p:sldId id="323" r:id="rId29"/>
    <p:sldId id="324" r:id="rId30"/>
    <p:sldId id="325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19" r:id="rId44"/>
    <p:sldId id="326" r:id="rId45"/>
    <p:sldId id="320" r:id="rId46"/>
    <p:sldId id="315" r:id="rId47"/>
    <p:sldId id="322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6A15FC-5EAF-4CE5-99CF-AACC3B3795D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BY"/>
        </a:p>
      </dgm:t>
    </dgm:pt>
    <dgm:pt modelId="{4F7B24C0-9F45-4D1E-A300-E9DC21F19184}">
      <dgm:prSet phldrT="[Текст]"/>
      <dgm:spPr/>
      <dgm:t>
        <a:bodyPr/>
        <a:lstStyle/>
        <a:p>
          <a:r>
            <a:rPr lang="aa-ET" dirty="0">
              <a:latin typeface="Times New Roman" panose="02020603050405020304" pitchFamily="18" charset="0"/>
              <a:ea typeface="Times New Roman" panose="02020603050405020304" pitchFamily="18" charset="0"/>
            </a:rPr>
            <a:t>свертывание мыслительных содержаний в нагляд­ный образ</a:t>
          </a:r>
          <a:endParaRPr lang="ru-BY" dirty="0"/>
        </a:p>
      </dgm:t>
    </dgm:pt>
    <dgm:pt modelId="{3FFC3F70-5259-49C7-9547-0B6DDF79B003}" type="parTrans" cxnId="{D049B14D-1E84-414F-84E2-0CD938176CD4}">
      <dgm:prSet/>
      <dgm:spPr/>
      <dgm:t>
        <a:bodyPr/>
        <a:lstStyle/>
        <a:p>
          <a:endParaRPr lang="ru-BY"/>
        </a:p>
      </dgm:t>
    </dgm:pt>
    <dgm:pt modelId="{EA8F6FAA-F119-4D67-9B6A-1FE24A588D0D}" type="sibTrans" cxnId="{D049B14D-1E84-414F-84E2-0CD938176CD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BY"/>
        </a:p>
      </dgm:t>
    </dgm:pt>
    <dgm:pt modelId="{8B56A7A8-E9C7-463A-A7D8-006FCC9424C8}">
      <dgm:prSet/>
      <dgm:spPr/>
      <dgm:t>
        <a:bodyPr/>
        <a:lstStyle/>
        <a:p>
          <a:r>
            <a:rPr lang="aa-ET" dirty="0">
              <a:latin typeface="Times New Roman" panose="02020603050405020304" pitchFamily="18" charset="0"/>
              <a:ea typeface="Times New Roman" panose="02020603050405020304" pitchFamily="18" charset="0"/>
            </a:rPr>
            <a:t>образ может быть развернут </a:t>
          </a:r>
          <a:endParaRPr lang="ru-BY" dirty="0"/>
        </a:p>
      </dgm:t>
    </dgm:pt>
    <dgm:pt modelId="{D9D5BEBB-DA11-46E8-A366-48BF256E4733}" type="parTrans" cxnId="{BBF257E4-699B-4413-AEDE-F3710DB00216}">
      <dgm:prSet/>
      <dgm:spPr/>
      <dgm:t>
        <a:bodyPr/>
        <a:lstStyle/>
        <a:p>
          <a:endParaRPr lang="ru-BY"/>
        </a:p>
      </dgm:t>
    </dgm:pt>
    <dgm:pt modelId="{432C5260-5BB5-49FF-8D70-6A5C920C9FE3}" type="sibTrans" cxnId="{BBF257E4-699B-4413-AEDE-F3710DB0021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ru-BY"/>
        </a:p>
      </dgm:t>
    </dgm:pt>
    <dgm:pt modelId="{500CC75E-DA1D-47E5-B7D2-9F0A4365BDAE}">
      <dgm:prSet phldrT="[Текст]"/>
      <dgm:spPr/>
      <dgm:t>
        <a:bodyPr/>
        <a:lstStyle/>
        <a:p>
          <a:r>
            <a:rPr lang="aa-ET" dirty="0">
              <a:latin typeface="Times New Roman" panose="02020603050405020304" pitchFamily="18" charset="0"/>
              <a:ea typeface="Times New Roman" panose="02020603050405020304" pitchFamily="18" charset="0"/>
            </a:rPr>
            <a:t>служить опо­рой адекватных мыслительных и практических действий</a:t>
          </a:r>
          <a:endParaRPr lang="ru-BY" dirty="0"/>
        </a:p>
      </dgm:t>
    </dgm:pt>
    <dgm:pt modelId="{7B52EFAE-7EDE-480A-8AF1-F21FE9546AA9}" type="parTrans" cxnId="{5658DD44-9055-4D0B-94E1-CEC09AEF06C7}">
      <dgm:prSet/>
      <dgm:spPr/>
      <dgm:t>
        <a:bodyPr/>
        <a:lstStyle/>
        <a:p>
          <a:endParaRPr lang="ru-BY"/>
        </a:p>
      </dgm:t>
    </dgm:pt>
    <dgm:pt modelId="{A1110E26-EF04-4B75-835D-A0BCFA21E245}" type="sibTrans" cxnId="{5658DD44-9055-4D0B-94E1-CEC09AEF06C7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BY"/>
        </a:p>
      </dgm:t>
    </dgm:pt>
    <dgm:pt modelId="{D53C80F7-FC3D-462F-ADFD-F7E2DA66061A}" type="pres">
      <dgm:prSet presAssocID="{7E6A15FC-5EAF-4CE5-99CF-AACC3B3795D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A67ED34-239F-4BC2-BF5F-2540AFF1B2AE}" type="pres">
      <dgm:prSet presAssocID="{7E6A15FC-5EAF-4CE5-99CF-AACC3B3795D3}" presName="dot1" presStyleLbl="alignNode1" presStyleIdx="0" presStyleCnt="12"/>
      <dgm:spPr/>
    </dgm:pt>
    <dgm:pt modelId="{885C2000-5ACE-4CB9-9CCB-4FE0B5B1E2BF}" type="pres">
      <dgm:prSet presAssocID="{7E6A15FC-5EAF-4CE5-99CF-AACC3B3795D3}" presName="dot2" presStyleLbl="alignNode1" presStyleIdx="1" presStyleCnt="12"/>
      <dgm:spPr/>
    </dgm:pt>
    <dgm:pt modelId="{B57CE95F-2853-42F4-BEC3-1046A1D9B584}" type="pres">
      <dgm:prSet presAssocID="{7E6A15FC-5EAF-4CE5-99CF-AACC3B3795D3}" presName="dot3" presStyleLbl="alignNode1" presStyleIdx="2" presStyleCnt="12"/>
      <dgm:spPr/>
    </dgm:pt>
    <dgm:pt modelId="{8EB8F1F2-D183-4BEB-8297-2E06C996C423}" type="pres">
      <dgm:prSet presAssocID="{7E6A15FC-5EAF-4CE5-99CF-AACC3B3795D3}" presName="dot4" presStyleLbl="alignNode1" presStyleIdx="3" presStyleCnt="12"/>
      <dgm:spPr/>
    </dgm:pt>
    <dgm:pt modelId="{0A502FEB-759C-42F1-A587-F7296A63E2F0}" type="pres">
      <dgm:prSet presAssocID="{7E6A15FC-5EAF-4CE5-99CF-AACC3B3795D3}" presName="dot5" presStyleLbl="alignNode1" presStyleIdx="4" presStyleCnt="12"/>
      <dgm:spPr/>
    </dgm:pt>
    <dgm:pt modelId="{E8E92957-4198-4C6E-B3FD-F65EDEEFA835}" type="pres">
      <dgm:prSet presAssocID="{7E6A15FC-5EAF-4CE5-99CF-AACC3B3795D3}" presName="dotArrow1" presStyleLbl="alignNode1" presStyleIdx="5" presStyleCnt="12"/>
      <dgm:spPr/>
    </dgm:pt>
    <dgm:pt modelId="{6D82703B-0111-40A6-BB23-83E4635A2836}" type="pres">
      <dgm:prSet presAssocID="{7E6A15FC-5EAF-4CE5-99CF-AACC3B3795D3}" presName="dotArrow2" presStyleLbl="alignNode1" presStyleIdx="6" presStyleCnt="12"/>
      <dgm:spPr/>
    </dgm:pt>
    <dgm:pt modelId="{95E96513-709A-4DA2-A472-ECBDECC781C9}" type="pres">
      <dgm:prSet presAssocID="{7E6A15FC-5EAF-4CE5-99CF-AACC3B3795D3}" presName="dotArrow3" presStyleLbl="alignNode1" presStyleIdx="7" presStyleCnt="12"/>
      <dgm:spPr/>
    </dgm:pt>
    <dgm:pt modelId="{767855F1-3B5B-4DC7-8933-AA2C5128CC54}" type="pres">
      <dgm:prSet presAssocID="{7E6A15FC-5EAF-4CE5-99CF-AACC3B3795D3}" presName="dotArrow4" presStyleLbl="alignNode1" presStyleIdx="8" presStyleCnt="12"/>
      <dgm:spPr/>
    </dgm:pt>
    <dgm:pt modelId="{05B8ABEA-7A1B-4ED1-9E55-C569C6171C26}" type="pres">
      <dgm:prSet presAssocID="{7E6A15FC-5EAF-4CE5-99CF-AACC3B3795D3}" presName="dotArrow5" presStyleLbl="alignNode1" presStyleIdx="9" presStyleCnt="12"/>
      <dgm:spPr/>
    </dgm:pt>
    <dgm:pt modelId="{F35DE91E-E887-449C-970C-433D8218C701}" type="pres">
      <dgm:prSet presAssocID="{7E6A15FC-5EAF-4CE5-99CF-AACC3B3795D3}" presName="dotArrow6" presStyleLbl="alignNode1" presStyleIdx="10" presStyleCnt="12"/>
      <dgm:spPr/>
    </dgm:pt>
    <dgm:pt modelId="{AAC950C9-1FE0-4AD4-826B-221A18A42E0C}" type="pres">
      <dgm:prSet presAssocID="{7E6A15FC-5EAF-4CE5-99CF-AACC3B3795D3}" presName="dotArrow7" presStyleLbl="alignNode1" presStyleIdx="11" presStyleCnt="12"/>
      <dgm:spPr/>
    </dgm:pt>
    <dgm:pt modelId="{5116525F-CA0B-4BF9-BE0E-9E8AD26E2767}" type="pres">
      <dgm:prSet presAssocID="{4F7B24C0-9F45-4D1E-A300-E9DC21F19184}" presName="parTx1" presStyleLbl="node1" presStyleIdx="0" presStyleCnt="3"/>
      <dgm:spPr/>
      <dgm:t>
        <a:bodyPr/>
        <a:lstStyle/>
        <a:p>
          <a:endParaRPr lang="ru-RU"/>
        </a:p>
      </dgm:t>
    </dgm:pt>
    <dgm:pt modelId="{02D18850-169C-4700-94B9-6008F4ECE1B9}" type="pres">
      <dgm:prSet presAssocID="{EA8F6FAA-F119-4D67-9B6A-1FE24A588D0D}" presName="picture1" presStyleCnt="0"/>
      <dgm:spPr/>
    </dgm:pt>
    <dgm:pt modelId="{267AD72E-28EE-4E3C-B913-A31725976F91}" type="pres">
      <dgm:prSet presAssocID="{EA8F6FAA-F119-4D67-9B6A-1FE24A588D0D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785CD43C-5CCC-4291-A5FF-5A70AC076305}" type="pres">
      <dgm:prSet presAssocID="{8B56A7A8-E9C7-463A-A7D8-006FCC9424C8}" presName="parTx2" presStyleLbl="node1" presStyleIdx="1" presStyleCnt="3"/>
      <dgm:spPr/>
      <dgm:t>
        <a:bodyPr/>
        <a:lstStyle/>
        <a:p>
          <a:endParaRPr lang="ru-RU"/>
        </a:p>
      </dgm:t>
    </dgm:pt>
    <dgm:pt modelId="{7B156498-76C2-4115-8D51-E65617523FD7}" type="pres">
      <dgm:prSet presAssocID="{432C5260-5BB5-49FF-8D70-6A5C920C9FE3}" presName="picture2" presStyleCnt="0"/>
      <dgm:spPr/>
    </dgm:pt>
    <dgm:pt modelId="{F7FB5676-93AE-420D-A50A-1BA290DF7A46}" type="pres">
      <dgm:prSet presAssocID="{432C5260-5BB5-49FF-8D70-6A5C920C9FE3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0A916863-A704-4B7E-A349-359DF2CECDA5}" type="pres">
      <dgm:prSet presAssocID="{500CC75E-DA1D-47E5-B7D2-9F0A4365BDAE}" presName="parTx3" presStyleLbl="node1" presStyleIdx="2" presStyleCnt="3"/>
      <dgm:spPr/>
      <dgm:t>
        <a:bodyPr/>
        <a:lstStyle/>
        <a:p>
          <a:endParaRPr lang="ru-RU"/>
        </a:p>
      </dgm:t>
    </dgm:pt>
    <dgm:pt modelId="{247CEBF9-D119-4CCE-8A68-B011E5B5AA4F}" type="pres">
      <dgm:prSet presAssocID="{A1110E26-EF04-4B75-835D-A0BCFA21E245}" presName="picture3" presStyleCnt="0"/>
      <dgm:spPr/>
    </dgm:pt>
    <dgm:pt modelId="{C8518F4E-068B-4EAB-B7A4-ED6669D34599}" type="pres">
      <dgm:prSet presAssocID="{A1110E26-EF04-4B75-835D-A0BCFA21E245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C3B2D927-5359-45C3-9D6C-428D252800CC}" type="presOf" srcId="{EA8F6FAA-F119-4D67-9B6A-1FE24A588D0D}" destId="{267AD72E-28EE-4E3C-B913-A31725976F91}" srcOrd="0" destOrd="0" presId="urn:microsoft.com/office/officeart/2008/layout/AscendingPictureAccentProcess"/>
    <dgm:cxn modelId="{D3BF4957-E706-4E1D-8167-29593D6F065D}" type="presOf" srcId="{A1110E26-EF04-4B75-835D-A0BCFA21E245}" destId="{C8518F4E-068B-4EAB-B7A4-ED6669D34599}" srcOrd="0" destOrd="0" presId="urn:microsoft.com/office/officeart/2008/layout/AscendingPictureAccentProcess"/>
    <dgm:cxn modelId="{07C817D9-A900-4889-ABF9-39C09EEA0094}" type="presOf" srcId="{7E6A15FC-5EAF-4CE5-99CF-AACC3B3795D3}" destId="{D53C80F7-FC3D-462F-ADFD-F7E2DA66061A}" srcOrd="0" destOrd="0" presId="urn:microsoft.com/office/officeart/2008/layout/AscendingPictureAccentProcess"/>
    <dgm:cxn modelId="{FC0A400A-8DBB-4C57-BF17-5A450D8E6473}" type="presOf" srcId="{432C5260-5BB5-49FF-8D70-6A5C920C9FE3}" destId="{F7FB5676-93AE-420D-A50A-1BA290DF7A46}" srcOrd="0" destOrd="0" presId="urn:microsoft.com/office/officeart/2008/layout/AscendingPictureAccentProcess"/>
    <dgm:cxn modelId="{053700DF-0B88-4309-9B2D-7790F58B03B0}" type="presOf" srcId="{8B56A7A8-E9C7-463A-A7D8-006FCC9424C8}" destId="{785CD43C-5CCC-4291-A5FF-5A70AC076305}" srcOrd="0" destOrd="0" presId="urn:microsoft.com/office/officeart/2008/layout/AscendingPictureAccentProcess"/>
    <dgm:cxn modelId="{5658DD44-9055-4D0B-94E1-CEC09AEF06C7}" srcId="{7E6A15FC-5EAF-4CE5-99CF-AACC3B3795D3}" destId="{500CC75E-DA1D-47E5-B7D2-9F0A4365BDAE}" srcOrd="2" destOrd="0" parTransId="{7B52EFAE-7EDE-480A-8AF1-F21FE9546AA9}" sibTransId="{A1110E26-EF04-4B75-835D-A0BCFA21E245}"/>
    <dgm:cxn modelId="{D049B14D-1E84-414F-84E2-0CD938176CD4}" srcId="{7E6A15FC-5EAF-4CE5-99CF-AACC3B3795D3}" destId="{4F7B24C0-9F45-4D1E-A300-E9DC21F19184}" srcOrd="0" destOrd="0" parTransId="{3FFC3F70-5259-49C7-9547-0B6DDF79B003}" sibTransId="{EA8F6FAA-F119-4D67-9B6A-1FE24A588D0D}"/>
    <dgm:cxn modelId="{84C686E2-0AA7-4D23-BFD4-67E8D1DC6915}" type="presOf" srcId="{500CC75E-DA1D-47E5-B7D2-9F0A4365BDAE}" destId="{0A916863-A704-4B7E-A349-359DF2CECDA5}" srcOrd="0" destOrd="0" presId="urn:microsoft.com/office/officeart/2008/layout/AscendingPictureAccentProcess"/>
    <dgm:cxn modelId="{0D0F2BAC-9DC4-4347-857E-3A1AC85EA9C3}" type="presOf" srcId="{4F7B24C0-9F45-4D1E-A300-E9DC21F19184}" destId="{5116525F-CA0B-4BF9-BE0E-9E8AD26E2767}" srcOrd="0" destOrd="0" presId="urn:microsoft.com/office/officeart/2008/layout/AscendingPictureAccentProcess"/>
    <dgm:cxn modelId="{BBF257E4-699B-4413-AEDE-F3710DB00216}" srcId="{7E6A15FC-5EAF-4CE5-99CF-AACC3B3795D3}" destId="{8B56A7A8-E9C7-463A-A7D8-006FCC9424C8}" srcOrd="1" destOrd="0" parTransId="{D9D5BEBB-DA11-46E8-A366-48BF256E4733}" sibTransId="{432C5260-5BB5-49FF-8D70-6A5C920C9FE3}"/>
    <dgm:cxn modelId="{5552F313-4929-434B-945E-FFD939723195}" type="presParOf" srcId="{D53C80F7-FC3D-462F-ADFD-F7E2DA66061A}" destId="{BA67ED34-239F-4BC2-BF5F-2540AFF1B2AE}" srcOrd="0" destOrd="0" presId="urn:microsoft.com/office/officeart/2008/layout/AscendingPictureAccentProcess"/>
    <dgm:cxn modelId="{0068E3C5-7291-47FF-AAD9-0245021E3D32}" type="presParOf" srcId="{D53C80F7-FC3D-462F-ADFD-F7E2DA66061A}" destId="{885C2000-5ACE-4CB9-9CCB-4FE0B5B1E2BF}" srcOrd="1" destOrd="0" presId="urn:microsoft.com/office/officeart/2008/layout/AscendingPictureAccentProcess"/>
    <dgm:cxn modelId="{086D70CC-90C1-41C4-A03C-2FFA70D6BABE}" type="presParOf" srcId="{D53C80F7-FC3D-462F-ADFD-F7E2DA66061A}" destId="{B57CE95F-2853-42F4-BEC3-1046A1D9B584}" srcOrd="2" destOrd="0" presId="urn:microsoft.com/office/officeart/2008/layout/AscendingPictureAccentProcess"/>
    <dgm:cxn modelId="{2D8614F8-77EE-4D00-8F01-3623EF703E10}" type="presParOf" srcId="{D53C80F7-FC3D-462F-ADFD-F7E2DA66061A}" destId="{8EB8F1F2-D183-4BEB-8297-2E06C996C423}" srcOrd="3" destOrd="0" presId="urn:microsoft.com/office/officeart/2008/layout/AscendingPictureAccentProcess"/>
    <dgm:cxn modelId="{D1A87DC8-F574-4FBE-89B6-DB0D3670D951}" type="presParOf" srcId="{D53C80F7-FC3D-462F-ADFD-F7E2DA66061A}" destId="{0A502FEB-759C-42F1-A587-F7296A63E2F0}" srcOrd="4" destOrd="0" presId="urn:microsoft.com/office/officeart/2008/layout/AscendingPictureAccentProcess"/>
    <dgm:cxn modelId="{BEB5A146-C975-48CA-9548-8C70EFA2E116}" type="presParOf" srcId="{D53C80F7-FC3D-462F-ADFD-F7E2DA66061A}" destId="{E8E92957-4198-4C6E-B3FD-F65EDEEFA835}" srcOrd="5" destOrd="0" presId="urn:microsoft.com/office/officeart/2008/layout/AscendingPictureAccentProcess"/>
    <dgm:cxn modelId="{C5865869-7C2A-400D-984B-4E965B4A60D4}" type="presParOf" srcId="{D53C80F7-FC3D-462F-ADFD-F7E2DA66061A}" destId="{6D82703B-0111-40A6-BB23-83E4635A2836}" srcOrd="6" destOrd="0" presId="urn:microsoft.com/office/officeart/2008/layout/AscendingPictureAccentProcess"/>
    <dgm:cxn modelId="{CDB4E3FE-1E0D-43DB-8108-61A614F8151B}" type="presParOf" srcId="{D53C80F7-FC3D-462F-ADFD-F7E2DA66061A}" destId="{95E96513-709A-4DA2-A472-ECBDECC781C9}" srcOrd="7" destOrd="0" presId="urn:microsoft.com/office/officeart/2008/layout/AscendingPictureAccentProcess"/>
    <dgm:cxn modelId="{197F52EA-EF15-49EB-87B6-A112641A949C}" type="presParOf" srcId="{D53C80F7-FC3D-462F-ADFD-F7E2DA66061A}" destId="{767855F1-3B5B-4DC7-8933-AA2C5128CC54}" srcOrd="8" destOrd="0" presId="urn:microsoft.com/office/officeart/2008/layout/AscendingPictureAccentProcess"/>
    <dgm:cxn modelId="{5AFE4F95-C8E1-4AD4-A347-46865B495B0F}" type="presParOf" srcId="{D53C80F7-FC3D-462F-ADFD-F7E2DA66061A}" destId="{05B8ABEA-7A1B-4ED1-9E55-C569C6171C26}" srcOrd="9" destOrd="0" presId="urn:microsoft.com/office/officeart/2008/layout/AscendingPictureAccentProcess"/>
    <dgm:cxn modelId="{CC89CA02-F6A4-41F5-9ED3-A0881B21A841}" type="presParOf" srcId="{D53C80F7-FC3D-462F-ADFD-F7E2DA66061A}" destId="{F35DE91E-E887-449C-970C-433D8218C701}" srcOrd="10" destOrd="0" presId="urn:microsoft.com/office/officeart/2008/layout/AscendingPictureAccentProcess"/>
    <dgm:cxn modelId="{5125E13A-D355-451A-B27C-F505DF76024D}" type="presParOf" srcId="{D53C80F7-FC3D-462F-ADFD-F7E2DA66061A}" destId="{AAC950C9-1FE0-4AD4-826B-221A18A42E0C}" srcOrd="11" destOrd="0" presId="urn:microsoft.com/office/officeart/2008/layout/AscendingPictureAccentProcess"/>
    <dgm:cxn modelId="{8DE95712-F97D-484C-81A0-846132C6A1DE}" type="presParOf" srcId="{D53C80F7-FC3D-462F-ADFD-F7E2DA66061A}" destId="{5116525F-CA0B-4BF9-BE0E-9E8AD26E2767}" srcOrd="12" destOrd="0" presId="urn:microsoft.com/office/officeart/2008/layout/AscendingPictureAccentProcess"/>
    <dgm:cxn modelId="{C82DBF22-DF70-4427-89B8-73471BF96DC8}" type="presParOf" srcId="{D53C80F7-FC3D-462F-ADFD-F7E2DA66061A}" destId="{02D18850-169C-4700-94B9-6008F4ECE1B9}" srcOrd="13" destOrd="0" presId="urn:microsoft.com/office/officeart/2008/layout/AscendingPictureAccentProcess"/>
    <dgm:cxn modelId="{BF7B0684-D3C6-4D6E-905A-950E203029C1}" type="presParOf" srcId="{02D18850-169C-4700-94B9-6008F4ECE1B9}" destId="{267AD72E-28EE-4E3C-B913-A31725976F91}" srcOrd="0" destOrd="0" presId="urn:microsoft.com/office/officeart/2008/layout/AscendingPictureAccentProcess"/>
    <dgm:cxn modelId="{11C73173-3F3E-4C9F-8A76-C35138E2B602}" type="presParOf" srcId="{D53C80F7-FC3D-462F-ADFD-F7E2DA66061A}" destId="{785CD43C-5CCC-4291-A5FF-5A70AC076305}" srcOrd="14" destOrd="0" presId="urn:microsoft.com/office/officeart/2008/layout/AscendingPictureAccentProcess"/>
    <dgm:cxn modelId="{B003EF41-EC8D-4C4F-941E-235FC3508C71}" type="presParOf" srcId="{D53C80F7-FC3D-462F-ADFD-F7E2DA66061A}" destId="{7B156498-76C2-4115-8D51-E65617523FD7}" srcOrd="15" destOrd="0" presId="urn:microsoft.com/office/officeart/2008/layout/AscendingPictureAccentProcess"/>
    <dgm:cxn modelId="{66A2C930-4CE5-484E-B206-0D7303C22D43}" type="presParOf" srcId="{7B156498-76C2-4115-8D51-E65617523FD7}" destId="{F7FB5676-93AE-420D-A50A-1BA290DF7A46}" srcOrd="0" destOrd="0" presId="urn:microsoft.com/office/officeart/2008/layout/AscendingPictureAccentProcess"/>
    <dgm:cxn modelId="{2CF87EF6-1081-4323-A1B2-41E7FAC57C49}" type="presParOf" srcId="{D53C80F7-FC3D-462F-ADFD-F7E2DA66061A}" destId="{0A916863-A704-4B7E-A349-359DF2CECDA5}" srcOrd="16" destOrd="0" presId="urn:microsoft.com/office/officeart/2008/layout/AscendingPictureAccentProcess"/>
    <dgm:cxn modelId="{BBC3E016-2637-464D-B895-7025662F5EA9}" type="presParOf" srcId="{D53C80F7-FC3D-462F-ADFD-F7E2DA66061A}" destId="{247CEBF9-D119-4CCE-8A68-B011E5B5AA4F}" srcOrd="17" destOrd="0" presId="urn:microsoft.com/office/officeart/2008/layout/AscendingPictureAccentProcess"/>
    <dgm:cxn modelId="{8EBF6C54-1021-4D82-8358-13C346070F55}" type="presParOf" srcId="{247CEBF9-D119-4CCE-8A68-B011E5B5AA4F}" destId="{C8518F4E-068B-4EAB-B7A4-ED6669D3459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7322EB-ECE4-4D37-9699-F9EB65DC3F0D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BY"/>
        </a:p>
      </dgm:t>
    </dgm:pt>
    <dgm:pt modelId="{40900E3B-7828-459D-8709-877D5C64E310}">
      <dgm:prSet phldrT="[Текст]"/>
      <dgm:spPr/>
      <dgm:t>
        <a:bodyPr/>
        <a:lstStyle/>
        <a:p>
          <a:r>
            <a:rPr lang="ru-RU" dirty="0"/>
            <a:t>Системного квантования</a:t>
          </a:r>
          <a:endParaRPr lang="ru-BY" dirty="0"/>
        </a:p>
      </dgm:t>
    </dgm:pt>
    <dgm:pt modelId="{9EC5B326-D6FF-46F9-AA4E-DC634EBD25A1}" type="parTrans" cxnId="{E41FA030-6894-4655-A783-3232C9AC38D8}">
      <dgm:prSet/>
      <dgm:spPr/>
      <dgm:t>
        <a:bodyPr/>
        <a:lstStyle/>
        <a:p>
          <a:endParaRPr lang="ru-BY"/>
        </a:p>
      </dgm:t>
    </dgm:pt>
    <dgm:pt modelId="{3B5AA7C2-DB95-433C-8DDF-C06E928CE855}" type="sibTrans" cxnId="{E41FA030-6894-4655-A783-3232C9AC38D8}">
      <dgm:prSet/>
      <dgm:spPr/>
      <dgm:t>
        <a:bodyPr/>
        <a:lstStyle/>
        <a:p>
          <a:endParaRPr lang="ru-BY"/>
        </a:p>
      </dgm:t>
    </dgm:pt>
    <dgm:pt modelId="{951CEB68-FA2D-4560-B61D-32D13E336292}">
      <dgm:prSet phldrT="[Текст]"/>
      <dgm:spPr/>
      <dgm:t>
        <a:bodyPr/>
        <a:lstStyle/>
        <a:p>
          <a:r>
            <a:rPr lang="ru-BY" dirty="0"/>
            <a:t>когнитивной визуализации</a:t>
          </a:r>
        </a:p>
      </dgm:t>
    </dgm:pt>
    <dgm:pt modelId="{2B0F7845-732D-4022-B6FB-5DFAD8BDC677}" type="parTrans" cxnId="{A9DF8326-A8EA-4B53-A236-C68447ED957F}">
      <dgm:prSet/>
      <dgm:spPr/>
      <dgm:t>
        <a:bodyPr/>
        <a:lstStyle/>
        <a:p>
          <a:endParaRPr lang="ru-BY"/>
        </a:p>
      </dgm:t>
    </dgm:pt>
    <dgm:pt modelId="{226EA319-EC1E-405A-9AB6-F9AB59A37C30}" type="sibTrans" cxnId="{A9DF8326-A8EA-4B53-A236-C68447ED957F}">
      <dgm:prSet/>
      <dgm:spPr/>
      <dgm:t>
        <a:bodyPr/>
        <a:lstStyle/>
        <a:p>
          <a:endParaRPr lang="ru-BY"/>
        </a:p>
      </dgm:t>
    </dgm:pt>
    <dgm:pt modelId="{4FCD5D77-4B52-4659-8C67-3F1BF5E9418A}" type="pres">
      <dgm:prSet presAssocID="{E37322EB-ECE4-4D37-9699-F9EB65DC3F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37E807-26F0-40EC-8DC4-66E8B46AAB9D}" type="pres">
      <dgm:prSet presAssocID="{40900E3B-7828-459D-8709-877D5C64E310}" presName="arrow" presStyleLbl="node1" presStyleIdx="0" presStyleCnt="2" custScaleY="100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1464F-FA2D-4EFA-B3BF-0BEEECF6A8E9}" type="pres">
      <dgm:prSet presAssocID="{951CEB68-FA2D-4560-B61D-32D13E336292}" presName="arrow" presStyleLbl="node1" presStyleIdx="1" presStyleCnt="2" custScaleY="100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3B6270-C9B2-4664-B884-F7CFCC9E3017}" type="presOf" srcId="{951CEB68-FA2D-4560-B61D-32D13E336292}" destId="{A301464F-FA2D-4EFA-B3BF-0BEEECF6A8E9}" srcOrd="0" destOrd="0" presId="urn:microsoft.com/office/officeart/2005/8/layout/arrow5"/>
    <dgm:cxn modelId="{A9DF8326-A8EA-4B53-A236-C68447ED957F}" srcId="{E37322EB-ECE4-4D37-9699-F9EB65DC3F0D}" destId="{951CEB68-FA2D-4560-B61D-32D13E336292}" srcOrd="1" destOrd="0" parTransId="{2B0F7845-732D-4022-B6FB-5DFAD8BDC677}" sibTransId="{226EA319-EC1E-405A-9AB6-F9AB59A37C30}"/>
    <dgm:cxn modelId="{89505E8C-7887-42A8-B5DD-134B46758A4C}" type="presOf" srcId="{E37322EB-ECE4-4D37-9699-F9EB65DC3F0D}" destId="{4FCD5D77-4B52-4659-8C67-3F1BF5E9418A}" srcOrd="0" destOrd="0" presId="urn:microsoft.com/office/officeart/2005/8/layout/arrow5"/>
    <dgm:cxn modelId="{B90CD88C-9676-4791-B963-4076033318DB}" type="presOf" srcId="{40900E3B-7828-459D-8709-877D5C64E310}" destId="{4837E807-26F0-40EC-8DC4-66E8B46AAB9D}" srcOrd="0" destOrd="0" presId="urn:microsoft.com/office/officeart/2005/8/layout/arrow5"/>
    <dgm:cxn modelId="{E41FA030-6894-4655-A783-3232C9AC38D8}" srcId="{E37322EB-ECE4-4D37-9699-F9EB65DC3F0D}" destId="{40900E3B-7828-459D-8709-877D5C64E310}" srcOrd="0" destOrd="0" parTransId="{9EC5B326-D6FF-46F9-AA4E-DC634EBD25A1}" sibTransId="{3B5AA7C2-DB95-433C-8DDF-C06E928CE855}"/>
    <dgm:cxn modelId="{78EDC381-3D9E-4410-9BD5-2715F321AEA5}" type="presParOf" srcId="{4FCD5D77-4B52-4659-8C67-3F1BF5E9418A}" destId="{4837E807-26F0-40EC-8DC4-66E8B46AAB9D}" srcOrd="0" destOrd="0" presId="urn:microsoft.com/office/officeart/2005/8/layout/arrow5"/>
    <dgm:cxn modelId="{D5443656-041E-485E-8AFB-3F20773F12F6}" type="presParOf" srcId="{4FCD5D77-4B52-4659-8C67-3F1BF5E9418A}" destId="{A301464F-FA2D-4EFA-B3BF-0BEEECF6A8E9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96128A-FF1F-4AD6-8185-C35C74ABE2D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BY"/>
        </a:p>
      </dgm:t>
    </dgm:pt>
    <dgm:pt modelId="{3093C84D-4F2B-4220-AB7E-5044CB08F543}">
      <dgm:prSet phldrT="[Текст]"/>
      <dgm:spPr/>
      <dgm:t>
        <a:bodyPr/>
        <a:lstStyle/>
        <a:p>
          <a:r>
            <a:rPr lang="ru-BY" b="1" dirty="0"/>
            <a:t>Используйте изображения там, где это необходимо</a:t>
          </a:r>
          <a:endParaRPr lang="ru-BY" dirty="0"/>
        </a:p>
      </dgm:t>
    </dgm:pt>
    <dgm:pt modelId="{8C55BF5E-732E-40ED-A4B8-0A57CD131679}" type="parTrans" cxnId="{ABF288F8-4C14-4B97-9E47-1DA85AF08EB7}">
      <dgm:prSet/>
      <dgm:spPr/>
      <dgm:t>
        <a:bodyPr/>
        <a:lstStyle/>
        <a:p>
          <a:endParaRPr lang="ru-BY"/>
        </a:p>
      </dgm:t>
    </dgm:pt>
    <dgm:pt modelId="{9FF6F6DB-3D7D-4033-81DD-47B1B5B9CE72}" type="sibTrans" cxnId="{ABF288F8-4C14-4B97-9E47-1DA85AF08EB7}">
      <dgm:prSet/>
      <dgm:spPr/>
      <dgm:t>
        <a:bodyPr/>
        <a:lstStyle/>
        <a:p>
          <a:endParaRPr lang="ru-BY"/>
        </a:p>
      </dgm:t>
    </dgm:pt>
    <dgm:pt modelId="{35A05193-3140-4529-9778-42E3C3AE0D89}">
      <dgm:prSet phldrT="[Текст]"/>
      <dgm:spPr/>
      <dgm:t>
        <a:bodyPr/>
        <a:lstStyle/>
        <a:p>
          <a:r>
            <a:rPr lang="ru-BY" b="1" dirty="0"/>
            <a:t>Выбирайте простые, яркие образы, понятные аудитории</a:t>
          </a:r>
          <a:endParaRPr lang="ru-BY" dirty="0"/>
        </a:p>
      </dgm:t>
    </dgm:pt>
    <dgm:pt modelId="{7C09D1AB-E7E0-4281-9CC2-174B94388932}" type="parTrans" cxnId="{25D36C72-7D1C-41B0-A5FE-C7823D08D563}">
      <dgm:prSet/>
      <dgm:spPr/>
      <dgm:t>
        <a:bodyPr/>
        <a:lstStyle/>
        <a:p>
          <a:endParaRPr lang="ru-BY"/>
        </a:p>
      </dgm:t>
    </dgm:pt>
    <dgm:pt modelId="{434B99C7-A55E-4BBE-9900-BD2D32F033FA}" type="sibTrans" cxnId="{25D36C72-7D1C-41B0-A5FE-C7823D08D563}">
      <dgm:prSet/>
      <dgm:spPr/>
      <dgm:t>
        <a:bodyPr/>
        <a:lstStyle/>
        <a:p>
          <a:endParaRPr lang="ru-BY"/>
        </a:p>
      </dgm:t>
    </dgm:pt>
    <dgm:pt modelId="{3F30F866-31AE-4CEB-94B9-A8B956D8E992}">
      <dgm:prSet phldrT="[Текст]"/>
      <dgm:spPr/>
      <dgm:t>
        <a:bodyPr/>
        <a:lstStyle/>
        <a:p>
          <a:r>
            <a:rPr lang="ru-BY" b="1" dirty="0"/>
            <a:t>Используйте метафоры и эмоциональные образы</a:t>
          </a:r>
          <a:endParaRPr lang="ru-BY" dirty="0"/>
        </a:p>
      </dgm:t>
    </dgm:pt>
    <dgm:pt modelId="{F930F5DF-BBA1-4EE7-A5BE-7F565BB0BF77}" type="parTrans" cxnId="{10C08EC4-AAA5-4D43-AC04-D83EEC111ADC}">
      <dgm:prSet/>
      <dgm:spPr/>
      <dgm:t>
        <a:bodyPr/>
        <a:lstStyle/>
        <a:p>
          <a:endParaRPr lang="ru-BY"/>
        </a:p>
      </dgm:t>
    </dgm:pt>
    <dgm:pt modelId="{34CCBACA-3E24-4A39-9C19-A0D5A8D28F0D}" type="sibTrans" cxnId="{10C08EC4-AAA5-4D43-AC04-D83EEC111ADC}">
      <dgm:prSet/>
      <dgm:spPr/>
      <dgm:t>
        <a:bodyPr/>
        <a:lstStyle/>
        <a:p>
          <a:endParaRPr lang="ru-BY"/>
        </a:p>
      </dgm:t>
    </dgm:pt>
    <dgm:pt modelId="{4D8A6BCA-1831-4EE0-9B71-D62F97E8C6F3}" type="pres">
      <dgm:prSet presAssocID="{8596128A-FF1F-4AD6-8185-C35C74ABE2D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629574-07CE-4D46-809E-1933FA88B82C}" type="pres">
      <dgm:prSet presAssocID="{8596128A-FF1F-4AD6-8185-C35C74ABE2D1}" presName="dummyMaxCanvas" presStyleCnt="0">
        <dgm:presLayoutVars/>
      </dgm:prSet>
      <dgm:spPr/>
    </dgm:pt>
    <dgm:pt modelId="{3731A9F5-936E-4F2C-BAB3-ED0C34B6856B}" type="pres">
      <dgm:prSet presAssocID="{8596128A-FF1F-4AD6-8185-C35C74ABE2D1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A38D9-3141-4D19-A52B-C15ED5E5601F}" type="pres">
      <dgm:prSet presAssocID="{8596128A-FF1F-4AD6-8185-C35C74ABE2D1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76448-11D8-48BF-ADCE-63DA55261DFD}" type="pres">
      <dgm:prSet presAssocID="{8596128A-FF1F-4AD6-8185-C35C74ABE2D1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CB52C-FF78-4EDD-9102-362588E91014}" type="pres">
      <dgm:prSet presAssocID="{8596128A-FF1F-4AD6-8185-C35C74ABE2D1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17927-D1C4-4AE9-B250-CC618B38E3FC}" type="pres">
      <dgm:prSet presAssocID="{8596128A-FF1F-4AD6-8185-C35C74ABE2D1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A902F-E868-4D64-8729-595EFEAFEB8D}" type="pres">
      <dgm:prSet presAssocID="{8596128A-FF1F-4AD6-8185-C35C74ABE2D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36C10-7320-46A8-BFE3-608CFB677B12}" type="pres">
      <dgm:prSet presAssocID="{8596128A-FF1F-4AD6-8185-C35C74ABE2D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B9A40-B57C-42E0-9538-DF97ADE19895}" type="pres">
      <dgm:prSet presAssocID="{8596128A-FF1F-4AD6-8185-C35C74ABE2D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325C25-6E49-40D0-860F-8D791589E1C5}" type="presOf" srcId="{8596128A-FF1F-4AD6-8185-C35C74ABE2D1}" destId="{4D8A6BCA-1831-4EE0-9B71-D62F97E8C6F3}" srcOrd="0" destOrd="0" presId="urn:microsoft.com/office/officeart/2005/8/layout/vProcess5"/>
    <dgm:cxn modelId="{D5D3BBFA-AF7D-450B-825B-7FC44E9FC8A7}" type="presOf" srcId="{35A05193-3140-4529-9778-42E3C3AE0D89}" destId="{F2A36C10-7320-46A8-BFE3-608CFB677B12}" srcOrd="1" destOrd="0" presId="urn:microsoft.com/office/officeart/2005/8/layout/vProcess5"/>
    <dgm:cxn modelId="{ABF288F8-4C14-4B97-9E47-1DA85AF08EB7}" srcId="{8596128A-FF1F-4AD6-8185-C35C74ABE2D1}" destId="{3093C84D-4F2B-4220-AB7E-5044CB08F543}" srcOrd="0" destOrd="0" parTransId="{8C55BF5E-732E-40ED-A4B8-0A57CD131679}" sibTransId="{9FF6F6DB-3D7D-4033-81DD-47B1B5B9CE72}"/>
    <dgm:cxn modelId="{25D36C72-7D1C-41B0-A5FE-C7823D08D563}" srcId="{8596128A-FF1F-4AD6-8185-C35C74ABE2D1}" destId="{35A05193-3140-4529-9778-42E3C3AE0D89}" srcOrd="1" destOrd="0" parTransId="{7C09D1AB-E7E0-4281-9CC2-174B94388932}" sibTransId="{434B99C7-A55E-4BBE-9900-BD2D32F033FA}"/>
    <dgm:cxn modelId="{FB71FAB6-35D4-4278-A144-E084BB9AE095}" type="presOf" srcId="{3F30F866-31AE-4CEB-94B9-A8B956D8E992}" destId="{081B9A40-B57C-42E0-9538-DF97ADE19895}" srcOrd="1" destOrd="0" presId="urn:microsoft.com/office/officeart/2005/8/layout/vProcess5"/>
    <dgm:cxn modelId="{CF37598A-5420-4C7C-80F3-9045590DEE12}" type="presOf" srcId="{3093C84D-4F2B-4220-AB7E-5044CB08F543}" destId="{9FEA902F-E868-4D64-8729-595EFEAFEB8D}" srcOrd="1" destOrd="0" presId="urn:microsoft.com/office/officeart/2005/8/layout/vProcess5"/>
    <dgm:cxn modelId="{69A3664F-7228-4297-AE46-E7F4B809DAE3}" type="presOf" srcId="{3093C84D-4F2B-4220-AB7E-5044CB08F543}" destId="{3731A9F5-936E-4F2C-BAB3-ED0C34B6856B}" srcOrd="0" destOrd="0" presId="urn:microsoft.com/office/officeart/2005/8/layout/vProcess5"/>
    <dgm:cxn modelId="{02A3B1B7-00AF-42F9-B2DA-4AC5E31D2975}" type="presOf" srcId="{9FF6F6DB-3D7D-4033-81DD-47B1B5B9CE72}" destId="{7AFCB52C-FF78-4EDD-9102-362588E91014}" srcOrd="0" destOrd="0" presId="urn:microsoft.com/office/officeart/2005/8/layout/vProcess5"/>
    <dgm:cxn modelId="{F2932C34-DBFF-4C89-984E-260032106F70}" type="presOf" srcId="{434B99C7-A55E-4BBE-9900-BD2D32F033FA}" destId="{1EE17927-D1C4-4AE9-B250-CC618B38E3FC}" srcOrd="0" destOrd="0" presId="urn:microsoft.com/office/officeart/2005/8/layout/vProcess5"/>
    <dgm:cxn modelId="{10C08EC4-AAA5-4D43-AC04-D83EEC111ADC}" srcId="{8596128A-FF1F-4AD6-8185-C35C74ABE2D1}" destId="{3F30F866-31AE-4CEB-94B9-A8B956D8E992}" srcOrd="2" destOrd="0" parTransId="{F930F5DF-BBA1-4EE7-A5BE-7F565BB0BF77}" sibTransId="{34CCBACA-3E24-4A39-9C19-A0D5A8D28F0D}"/>
    <dgm:cxn modelId="{BF9C7DA0-4BEA-4243-8687-B0A015B45C39}" type="presOf" srcId="{3F30F866-31AE-4CEB-94B9-A8B956D8E992}" destId="{6A076448-11D8-48BF-ADCE-63DA55261DFD}" srcOrd="0" destOrd="0" presId="urn:microsoft.com/office/officeart/2005/8/layout/vProcess5"/>
    <dgm:cxn modelId="{4A1E42A9-9D90-4E0E-ABEF-930E0AFC957E}" type="presOf" srcId="{35A05193-3140-4529-9778-42E3C3AE0D89}" destId="{DB7A38D9-3141-4D19-A52B-C15ED5E5601F}" srcOrd="0" destOrd="0" presId="urn:microsoft.com/office/officeart/2005/8/layout/vProcess5"/>
    <dgm:cxn modelId="{4227B249-A9C6-4C0C-A860-B48E04C9B9B7}" type="presParOf" srcId="{4D8A6BCA-1831-4EE0-9B71-D62F97E8C6F3}" destId="{22629574-07CE-4D46-809E-1933FA88B82C}" srcOrd="0" destOrd="0" presId="urn:microsoft.com/office/officeart/2005/8/layout/vProcess5"/>
    <dgm:cxn modelId="{A048E3F2-4861-4DFD-AD33-EA08A67E9F90}" type="presParOf" srcId="{4D8A6BCA-1831-4EE0-9B71-D62F97E8C6F3}" destId="{3731A9F5-936E-4F2C-BAB3-ED0C34B6856B}" srcOrd="1" destOrd="0" presId="urn:microsoft.com/office/officeart/2005/8/layout/vProcess5"/>
    <dgm:cxn modelId="{CFF56A18-6BDA-4F05-84B1-7F65AC4478BC}" type="presParOf" srcId="{4D8A6BCA-1831-4EE0-9B71-D62F97E8C6F3}" destId="{DB7A38D9-3141-4D19-A52B-C15ED5E5601F}" srcOrd="2" destOrd="0" presId="urn:microsoft.com/office/officeart/2005/8/layout/vProcess5"/>
    <dgm:cxn modelId="{17498BE7-0D73-41C9-B5A5-3EC56C934EEA}" type="presParOf" srcId="{4D8A6BCA-1831-4EE0-9B71-D62F97E8C6F3}" destId="{6A076448-11D8-48BF-ADCE-63DA55261DFD}" srcOrd="3" destOrd="0" presId="urn:microsoft.com/office/officeart/2005/8/layout/vProcess5"/>
    <dgm:cxn modelId="{3F3B3C13-E277-406C-8DB8-E07C048DD392}" type="presParOf" srcId="{4D8A6BCA-1831-4EE0-9B71-D62F97E8C6F3}" destId="{7AFCB52C-FF78-4EDD-9102-362588E91014}" srcOrd="4" destOrd="0" presId="urn:microsoft.com/office/officeart/2005/8/layout/vProcess5"/>
    <dgm:cxn modelId="{A18ADB43-4F85-4D62-881A-AD062D090470}" type="presParOf" srcId="{4D8A6BCA-1831-4EE0-9B71-D62F97E8C6F3}" destId="{1EE17927-D1C4-4AE9-B250-CC618B38E3FC}" srcOrd="5" destOrd="0" presId="urn:microsoft.com/office/officeart/2005/8/layout/vProcess5"/>
    <dgm:cxn modelId="{8BE1F795-4688-41F4-A736-4662148ACC20}" type="presParOf" srcId="{4D8A6BCA-1831-4EE0-9B71-D62F97E8C6F3}" destId="{9FEA902F-E868-4D64-8729-595EFEAFEB8D}" srcOrd="6" destOrd="0" presId="urn:microsoft.com/office/officeart/2005/8/layout/vProcess5"/>
    <dgm:cxn modelId="{FD6AACC6-C307-4D49-BF56-1EB290E3D2E0}" type="presParOf" srcId="{4D8A6BCA-1831-4EE0-9B71-D62F97E8C6F3}" destId="{F2A36C10-7320-46A8-BFE3-608CFB677B12}" srcOrd="7" destOrd="0" presId="urn:microsoft.com/office/officeart/2005/8/layout/vProcess5"/>
    <dgm:cxn modelId="{3348539F-ECD2-4847-8A03-0D7B179A04E8}" type="presParOf" srcId="{4D8A6BCA-1831-4EE0-9B71-D62F97E8C6F3}" destId="{081B9A40-B57C-42E0-9538-DF97ADE1989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7ED34-239F-4BC2-BF5F-2540AFF1B2AE}">
      <dsp:nvSpPr>
        <dsp:cNvPr id="0" name=""/>
        <dsp:cNvSpPr/>
      </dsp:nvSpPr>
      <dsp:spPr>
        <a:xfrm>
          <a:off x="3825345" y="4575862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C2000-5ACE-4CB9-9CCB-4FE0B5B1E2BF}">
      <dsp:nvSpPr>
        <dsp:cNvPr id="0" name=""/>
        <dsp:cNvSpPr/>
      </dsp:nvSpPr>
      <dsp:spPr>
        <a:xfrm>
          <a:off x="3509968" y="4727682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CE95F-2853-42F4-BEC3-1046A1D9B584}">
      <dsp:nvSpPr>
        <dsp:cNvPr id="0" name=""/>
        <dsp:cNvSpPr/>
      </dsp:nvSpPr>
      <dsp:spPr>
        <a:xfrm>
          <a:off x="3179534" y="4847601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8F1F2-D183-4BEB-8297-2E06C996C423}">
      <dsp:nvSpPr>
        <dsp:cNvPr id="0" name=""/>
        <dsp:cNvSpPr/>
      </dsp:nvSpPr>
      <dsp:spPr>
        <a:xfrm>
          <a:off x="5339487" y="2818420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02FEB-759C-42F1-A587-F7296A63E2F0}">
      <dsp:nvSpPr>
        <dsp:cNvPr id="0" name=""/>
        <dsp:cNvSpPr/>
      </dsp:nvSpPr>
      <dsp:spPr>
        <a:xfrm>
          <a:off x="5212333" y="3127375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E92957-4198-4C6E-B3FD-F65EDEEFA835}">
      <dsp:nvSpPr>
        <dsp:cNvPr id="0" name=""/>
        <dsp:cNvSpPr/>
      </dsp:nvSpPr>
      <dsp:spPr>
        <a:xfrm>
          <a:off x="5121986" y="492688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2703B-0111-40A6-BB23-83E4635A2836}">
      <dsp:nvSpPr>
        <dsp:cNvPr id="0" name=""/>
        <dsp:cNvSpPr/>
      </dsp:nvSpPr>
      <dsp:spPr>
        <a:xfrm>
          <a:off x="5354545" y="345004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96513-709A-4DA2-A472-ECBDECC781C9}">
      <dsp:nvSpPr>
        <dsp:cNvPr id="0" name=""/>
        <dsp:cNvSpPr/>
      </dsp:nvSpPr>
      <dsp:spPr>
        <a:xfrm>
          <a:off x="5587104" y="197320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855F1-3B5B-4DC7-8933-AA2C5128CC54}">
      <dsp:nvSpPr>
        <dsp:cNvPr id="0" name=""/>
        <dsp:cNvSpPr/>
      </dsp:nvSpPr>
      <dsp:spPr>
        <a:xfrm>
          <a:off x="5819663" y="345004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8ABEA-7A1B-4ED1-9E55-C569C6171C26}">
      <dsp:nvSpPr>
        <dsp:cNvPr id="0" name=""/>
        <dsp:cNvSpPr/>
      </dsp:nvSpPr>
      <dsp:spPr>
        <a:xfrm>
          <a:off x="6052221" y="492688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DE91E-E887-449C-970C-433D8218C701}">
      <dsp:nvSpPr>
        <dsp:cNvPr id="0" name=""/>
        <dsp:cNvSpPr/>
      </dsp:nvSpPr>
      <dsp:spPr>
        <a:xfrm>
          <a:off x="5587104" y="508638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C950C9-1FE0-4AD4-826B-221A18A42E0C}">
      <dsp:nvSpPr>
        <dsp:cNvPr id="0" name=""/>
        <dsp:cNvSpPr/>
      </dsp:nvSpPr>
      <dsp:spPr>
        <a:xfrm>
          <a:off x="5587104" y="820547"/>
          <a:ext cx="167308" cy="1673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6525F-CA0B-4BF9-BE0E-9E8AD26E2767}">
      <dsp:nvSpPr>
        <dsp:cNvPr id="0" name=""/>
        <dsp:cNvSpPr/>
      </dsp:nvSpPr>
      <dsp:spPr>
        <a:xfrm>
          <a:off x="2363905" y="5203585"/>
          <a:ext cx="3608845" cy="967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387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a-ET" sz="18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свертывание мыслительных содержаний в нагляд­ный образ</a:t>
          </a:r>
          <a:endParaRPr lang="ru-BY" sz="1800" kern="1200" dirty="0"/>
        </a:p>
      </dsp:txBody>
      <dsp:txXfrm>
        <a:off x="2411141" y="5250821"/>
        <a:ext cx="3514373" cy="873155"/>
      </dsp:txXfrm>
    </dsp:sp>
    <dsp:sp modelId="{267AD72E-28EE-4E3C-B913-A31725976F91}">
      <dsp:nvSpPr>
        <dsp:cNvPr id="0" name=""/>
        <dsp:cNvSpPr/>
      </dsp:nvSpPr>
      <dsp:spPr>
        <a:xfrm>
          <a:off x="1363400" y="4254862"/>
          <a:ext cx="1673085" cy="167296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CD43C-5CCC-4291-A5FF-5A70AC076305}">
      <dsp:nvSpPr>
        <dsp:cNvPr id="0" name=""/>
        <dsp:cNvSpPr/>
      </dsp:nvSpPr>
      <dsp:spPr>
        <a:xfrm>
          <a:off x="4685311" y="3947088"/>
          <a:ext cx="3608845" cy="967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387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a-ET" sz="18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образ может быть развернут </a:t>
          </a:r>
          <a:endParaRPr lang="ru-BY" sz="1800" kern="1200" dirty="0"/>
        </a:p>
      </dsp:txBody>
      <dsp:txXfrm>
        <a:off x="4732547" y="3994324"/>
        <a:ext cx="3514373" cy="873155"/>
      </dsp:txXfrm>
    </dsp:sp>
    <dsp:sp modelId="{F7FB5676-93AE-420D-A50A-1BA290DF7A46}">
      <dsp:nvSpPr>
        <dsp:cNvPr id="0" name=""/>
        <dsp:cNvSpPr/>
      </dsp:nvSpPr>
      <dsp:spPr>
        <a:xfrm>
          <a:off x="3684806" y="2998364"/>
          <a:ext cx="1673085" cy="167296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16863-A704-4B7E-A349-359DF2CECDA5}">
      <dsp:nvSpPr>
        <dsp:cNvPr id="0" name=""/>
        <dsp:cNvSpPr/>
      </dsp:nvSpPr>
      <dsp:spPr>
        <a:xfrm>
          <a:off x="5751066" y="2041370"/>
          <a:ext cx="3608845" cy="9676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387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a-ET" sz="1800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служить опо­рой адекватных мыслительных и практических действий</a:t>
          </a:r>
          <a:endParaRPr lang="ru-BY" sz="1800" kern="1200" dirty="0"/>
        </a:p>
      </dsp:txBody>
      <dsp:txXfrm>
        <a:off x="5798302" y="2088606"/>
        <a:ext cx="3514373" cy="873155"/>
      </dsp:txXfrm>
    </dsp:sp>
    <dsp:sp modelId="{C8518F4E-068B-4EAB-B7A4-ED6669D34599}">
      <dsp:nvSpPr>
        <dsp:cNvPr id="0" name=""/>
        <dsp:cNvSpPr/>
      </dsp:nvSpPr>
      <dsp:spPr>
        <a:xfrm>
          <a:off x="4750561" y="1092646"/>
          <a:ext cx="1673085" cy="167296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7E807-26F0-40EC-8DC4-66E8B46AAB9D}">
      <dsp:nvSpPr>
        <dsp:cNvPr id="0" name=""/>
        <dsp:cNvSpPr/>
      </dsp:nvSpPr>
      <dsp:spPr>
        <a:xfrm rot="16200000">
          <a:off x="2338" y="4"/>
          <a:ext cx="4348981" cy="435132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/>
            <a:t>Системного квантования</a:t>
          </a:r>
          <a:endParaRPr lang="ru-BY" sz="4000" kern="1200" dirty="0"/>
        </a:p>
      </dsp:txBody>
      <dsp:txXfrm rot="5400000">
        <a:off x="1164" y="1088423"/>
        <a:ext cx="3590257" cy="2174491"/>
      </dsp:txXfrm>
    </dsp:sp>
    <dsp:sp modelId="{A301464F-FA2D-4EFA-B3BF-0BEEECF6A8E9}">
      <dsp:nvSpPr>
        <dsp:cNvPr id="0" name=""/>
        <dsp:cNvSpPr/>
      </dsp:nvSpPr>
      <dsp:spPr>
        <a:xfrm rot="5400000">
          <a:off x="6164280" y="4"/>
          <a:ext cx="4348981" cy="435132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BY" sz="4000" kern="1200" dirty="0"/>
            <a:t>когнитивной визуализации</a:t>
          </a:r>
        </a:p>
      </dsp:txBody>
      <dsp:txXfrm rot="-5400000">
        <a:off x="6924178" y="1088423"/>
        <a:ext cx="3590257" cy="2174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1A9F5-936E-4F2C-BAB3-ED0C34B6856B}">
      <dsp:nvSpPr>
        <dsp:cNvPr id="0" name=""/>
        <dsp:cNvSpPr/>
      </dsp:nvSpPr>
      <dsp:spPr>
        <a:xfrm>
          <a:off x="0" y="0"/>
          <a:ext cx="8938260" cy="13998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BY" sz="3700" b="1" kern="1200" dirty="0"/>
            <a:t>Используйте изображения там, где это необходимо</a:t>
          </a:r>
          <a:endParaRPr lang="ru-BY" sz="3700" kern="1200" dirty="0"/>
        </a:p>
      </dsp:txBody>
      <dsp:txXfrm>
        <a:off x="41001" y="41001"/>
        <a:ext cx="7427696" cy="1317862"/>
      </dsp:txXfrm>
    </dsp:sp>
    <dsp:sp modelId="{DB7A38D9-3141-4D19-A52B-C15ED5E5601F}">
      <dsp:nvSpPr>
        <dsp:cNvPr id="0" name=""/>
        <dsp:cNvSpPr/>
      </dsp:nvSpPr>
      <dsp:spPr>
        <a:xfrm>
          <a:off x="788669" y="1633175"/>
          <a:ext cx="8938260" cy="13998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BY" sz="3700" b="1" kern="1200" dirty="0"/>
            <a:t>Выбирайте простые, яркие образы, понятные аудитории</a:t>
          </a:r>
          <a:endParaRPr lang="ru-BY" sz="3700" kern="1200" dirty="0"/>
        </a:p>
      </dsp:txBody>
      <dsp:txXfrm>
        <a:off x="829670" y="1674176"/>
        <a:ext cx="7157676" cy="1317862"/>
      </dsp:txXfrm>
    </dsp:sp>
    <dsp:sp modelId="{6A076448-11D8-48BF-ADCE-63DA55261DFD}">
      <dsp:nvSpPr>
        <dsp:cNvPr id="0" name=""/>
        <dsp:cNvSpPr/>
      </dsp:nvSpPr>
      <dsp:spPr>
        <a:xfrm>
          <a:off x="1577339" y="3266350"/>
          <a:ext cx="8938260" cy="13998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BY" sz="3700" b="1" kern="1200" dirty="0"/>
            <a:t>Используйте метафоры и эмоциональные образы</a:t>
          </a:r>
          <a:endParaRPr lang="ru-BY" sz="3700" kern="1200" dirty="0"/>
        </a:p>
      </dsp:txBody>
      <dsp:txXfrm>
        <a:off x="1618340" y="3307351"/>
        <a:ext cx="7157676" cy="1317862"/>
      </dsp:txXfrm>
    </dsp:sp>
    <dsp:sp modelId="{7AFCB52C-FF78-4EDD-9102-362588E91014}">
      <dsp:nvSpPr>
        <dsp:cNvPr id="0" name=""/>
        <dsp:cNvSpPr/>
      </dsp:nvSpPr>
      <dsp:spPr>
        <a:xfrm>
          <a:off x="8028348" y="1061563"/>
          <a:ext cx="909911" cy="9099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BY" sz="3600" kern="1200"/>
        </a:p>
      </dsp:txBody>
      <dsp:txXfrm>
        <a:off x="8233078" y="1061563"/>
        <a:ext cx="500451" cy="684708"/>
      </dsp:txXfrm>
    </dsp:sp>
    <dsp:sp modelId="{1EE17927-D1C4-4AE9-B250-CC618B38E3FC}">
      <dsp:nvSpPr>
        <dsp:cNvPr id="0" name=""/>
        <dsp:cNvSpPr/>
      </dsp:nvSpPr>
      <dsp:spPr>
        <a:xfrm>
          <a:off x="8817018" y="2685406"/>
          <a:ext cx="909911" cy="90991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BY" sz="3600" kern="1200"/>
        </a:p>
      </dsp:txBody>
      <dsp:txXfrm>
        <a:off x="9021748" y="2685406"/>
        <a:ext cx="500451" cy="684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E08EE-3686-4184-AC5F-DFF82A5D10F9}" type="datetimeFigureOut">
              <a:rPr lang="ru-BY" smtClean="0"/>
              <a:t>02.11.2021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0F9BC-02FF-4894-88FE-0A6BD4CF329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91585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F9BC-02FF-4894-88FE-0A6BD4CF329F}" type="slidenum">
              <a:rPr lang="ru-BY" smtClean="0"/>
              <a:t>33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53318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0F9BC-02FF-4894-88FE-0A6BD4CF329F}" type="slidenum">
              <a:rPr lang="ru-BY" smtClean="0"/>
              <a:t>42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2342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BABB85-D7BC-4B82-ADB5-6513D847D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A9D2ADC-B35B-4D09-A7E4-D22B20945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00AECE-2EA3-470F-ACDE-E3640D3C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EAE084-5BE5-4A22-A30C-B6BF9A6F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C03B56-91C6-4DC1-809A-A4923CBD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98FCB31-DE89-40BF-90D8-FCDD4C4AC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7"/>
          <a:stretch/>
        </p:blipFill>
        <p:spPr>
          <a:xfrm>
            <a:off x="0" y="2528455"/>
            <a:ext cx="12192000" cy="432954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A3058ED-0D11-410B-8486-422D7646615F}"/>
              </a:ext>
            </a:extLst>
          </p:cNvPr>
          <p:cNvSpPr/>
          <p:nvPr userDrawn="1"/>
        </p:nvSpPr>
        <p:spPr>
          <a:xfrm>
            <a:off x="0" y="0"/>
            <a:ext cx="12192000" cy="2595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9A0D35B-16A1-46A5-A34D-ECC586538A20}"/>
              </a:ext>
            </a:extLst>
          </p:cNvPr>
          <p:cNvSpPr/>
          <p:nvPr userDrawn="1"/>
        </p:nvSpPr>
        <p:spPr>
          <a:xfrm>
            <a:off x="0" y="0"/>
            <a:ext cx="12192000" cy="5237018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62A942-2F3C-4A49-BFD7-B4B3723EB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0863EB7-4CD9-4C15-AAAE-DA93730F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9AA8DB-0639-43C5-94D2-EC57630B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E931D7-3871-44C5-9BA0-398BC214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05B3DB-EDDE-43CE-B968-CDB40E80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E25B43A-4FF9-4D05-A8D4-6D12DFAE66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04150B2-D0B5-4736-931D-A5E0F7C2A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256AF6-20AF-4BF0-BB31-4608FEA3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6C8CBA-6075-4785-BF42-473D20256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26BEC2-5CF1-4F38-8BF0-A19EC408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5A01E3-5AAF-4A07-935A-C727DC25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AC2978-A651-4EC4-A66D-E724E20DB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45A28E-3320-4608-9DE3-A56C079B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8781D3-AB01-4F28-99C3-578863A7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29C75C2-C8B6-4715-BBDB-EA6C7D8E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D7C242-11AF-4850-B06B-4F5919D2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848D8A8-18BD-41D9-9A27-234DD5E20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1851C6-C979-4653-97C7-57648FAD5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44F6A9-244C-4A4F-BF1F-D68804BF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5CB1B6-264E-488A-B2AB-439E6058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730D5A-348E-4F4C-AF69-3AEC4A71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D0527E-BE04-462C-9820-CA877A104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D99F971-A78F-41E2-8758-11B583A6C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AD60971-6133-46A0-83DC-29C96218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68BFCB0-F592-4450-897B-3C5F981E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0EB040F-21A0-4E88-AF92-DD8B3865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060345-7B68-4BAF-8436-2DACBB88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62A6FD-2003-4A78-B033-578B2E28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3F2DF43-121D-41DE-952B-6599B6A57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B7841E8-275E-494D-99BF-A30164747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71225C1-83A7-4361-ADBA-702D96F6F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8B0A597-080B-48B6-ABCE-2007F5230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D660FED-89E1-4A32-8AE6-B4EAACD5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FAA66E2-C5D6-4087-82D4-BEB008B9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06EF57-0DD3-4C54-8E0C-BCE9EFA8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17737DD-2824-4228-B360-2AF8CEAC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1BEE8EB-FAC9-4BC1-9256-094ED970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076D767-2DC1-4C77-A590-9F6D1A56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7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205C982-1A8E-432F-A959-66C61824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6885DC1-B6CA-4710-99BB-01F94ABB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D4763FC-C0D1-481B-A317-99B2915E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8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8B8F05-01E6-441D-B7FC-B1802612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2AB1CC-8208-4E92-A5FD-248672AE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DF81E20-03FE-40DC-856E-A3037C197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F20405E-B355-492D-B239-FF2EA6F6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EE4AE52-554A-436A-BF9A-5DAD1CB7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DCB8A9-6141-4C13-90FD-C49EB03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5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674A49-281A-4630-809A-5F1A345E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250CB06-0F85-4108-A5AB-0550A4C96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D2702A-380C-4ABB-8B84-C425F2C75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E7F3D-C69F-499B-BE9A-4991F2D10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E0E959-A709-4498-8386-626FB880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C2E649-3748-4558-BA23-B65F7A7C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D9B455-BD5A-4EFC-A0E2-340FB90C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516A7D-2F26-435E-A576-522D8ED81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C179BB-86E9-40FB-B6E2-821F0E6A6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36F72-EC3D-4D05-B35D-B6C7E3D499C1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557A7A-F089-47A4-85AD-D6222B1FF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E193FC-1362-415F-B2A3-3273D253A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A27AF-8C2E-42E5-B77E-304213A14AF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F81619-D514-4EA2-AB90-CAE385342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12"/>
          <a:stretch/>
        </p:blipFill>
        <p:spPr>
          <a:xfrm>
            <a:off x="0" y="5688216"/>
            <a:ext cx="6096000" cy="1169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4B4D02-59BB-4776-A825-F13716EDAC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12"/>
          <a:stretch/>
        </p:blipFill>
        <p:spPr>
          <a:xfrm flipH="1">
            <a:off x="6096000" y="5688216"/>
            <a:ext cx="6096002" cy="116978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4776E7E-95AB-4BA6-8E2B-C0D1E7F6F22B}"/>
              </a:ext>
            </a:extLst>
          </p:cNvPr>
          <p:cNvSpPr/>
          <p:nvPr userDrawn="1"/>
        </p:nvSpPr>
        <p:spPr>
          <a:xfrm>
            <a:off x="0" y="0"/>
            <a:ext cx="12192000" cy="5237018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1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visual-literacy.org/periodic_table/periodic_table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schoolservis.blogspot.com/2014/05/thinglink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roject19887.tilda.ws/visual1" TargetMode="External"/><Relationship Id="rId4" Type="http://schemas.openxmlformats.org/officeDocument/2006/relationships/hyperlink" Target="https://www.eduneo.ru/obzor-onlajn-servisov-dlya-sozdaniya-interaktivnyx-vizualnyx-istorij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u.fallen.io/ww2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birdinflight.com/ru/novosti/industriya/infografika-vse-pogibshie-vo-vtoroj-mirovoj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04FC53-DEEC-4A53-A962-2DB289FEE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17" y="429636"/>
            <a:ext cx="6096001" cy="2387600"/>
          </a:xfrm>
        </p:spPr>
        <p:txBody>
          <a:bodyPr/>
          <a:lstStyle/>
          <a:p>
            <a:pPr algn="r"/>
            <a:r>
              <a:rPr lang="ru-R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Визуализация информации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1DD5374-CDEF-4FF7-A7F8-A4EDD2263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17" y="2909311"/>
            <a:ext cx="6096001" cy="1655762"/>
          </a:xfrm>
        </p:spPr>
        <p:txBody>
          <a:bodyPr/>
          <a:lstStyle/>
          <a:p>
            <a:pPr algn="r"/>
            <a:r>
              <a:rPr lang="ru-RU" dirty="0"/>
              <a:t>Теоретические основы</a:t>
            </a:r>
          </a:p>
        </p:txBody>
      </p:sp>
    </p:spTree>
    <p:extLst>
      <p:ext uri="{BB962C8B-B14F-4D97-AF65-F5344CB8AC3E}">
        <p14:creationId xmlns:p14="http://schemas.microsoft.com/office/powerpoint/2010/main" val="9843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Чистая&amp;quot; школьная доска | Пикаб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4" y="89834"/>
            <a:ext cx="10817352" cy="669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7592" y="707312"/>
            <a:ext cx="9518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 algn="ctr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69900" algn="ctr">
              <a:lnSpc>
                <a:spcPct val="150000"/>
              </a:lnSpc>
              <a:spcAft>
                <a:spcPts val="0"/>
              </a:spcAft>
            </a:pPr>
            <a:r>
              <a:rPr lang="aa-ET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Визуа­лизацию определяют как «свертывание мыслительных содержаний в нагляд­ный образ»,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 algn="ctr">
              <a:lnSpc>
                <a:spcPct val="150000"/>
              </a:lnSpc>
              <a:spcAft>
                <a:spcPts val="0"/>
              </a:spcAft>
            </a:pPr>
            <a:r>
              <a:rPr lang="aa-ET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который может служить опорой для дальнейшей мыслительной и практической деятельности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7078" y="0"/>
            <a:ext cx="11272962" cy="45243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С</a:t>
            </a:r>
            <a:r>
              <a:rPr lang="aa-ET" sz="3200" b="1" dirty="0">
                <a:solidFill>
                  <a:srgbClr val="7030A0"/>
                </a:solidFill>
              </a:rPr>
              <a:t>уть</a:t>
            </a:r>
            <a:endParaRPr lang="ru-RU" sz="3200" b="1" dirty="0">
              <a:solidFill>
                <a:srgbClr val="7030A0"/>
              </a:solidFill>
            </a:endParaRPr>
          </a:p>
          <a:p>
            <a:pPr algn="ctr"/>
            <a:r>
              <a:rPr lang="aa-ET" sz="3200" b="1" dirty="0">
                <a:solidFill>
                  <a:srgbClr val="7030A0"/>
                </a:solidFill>
              </a:rPr>
              <a:t> </a:t>
            </a:r>
            <a:endParaRPr lang="ru-RU" sz="3200" b="1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a-ET" sz="3200" dirty="0"/>
              <a:t>Систематическое использование визуальных моделей одного определенного вида или их сочетаний.</a:t>
            </a:r>
            <a:endParaRPr lang="ru-RU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Обучение</a:t>
            </a:r>
            <a:r>
              <a:rPr lang="aa-ET" sz="3200" dirty="0"/>
              <a:t> рациональным приемам «сжатия» информации и ее когнитивно-графического представления.</a:t>
            </a:r>
            <a:endParaRPr lang="ru-R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BY" sz="3200" dirty="0"/>
              <a:t>Работа</a:t>
            </a:r>
            <a:r>
              <a:rPr lang="ru-BY" sz="3200" u="none" strike="noStrike" spc="0" dirty="0">
                <a:ea typeface="Times New Roman" panose="02020603050405020304" pitchFamily="18" charset="0"/>
                <a:cs typeface="Times New Roman" panose="02020603050405020304" pitchFamily="18" charset="0"/>
              </a:rPr>
              <a:t> имеет четкие этапы и сопровождается еще целым ря­дом приемов и принципиальных </a:t>
            </a:r>
            <a:r>
              <a:rPr lang="ru-BY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методических решений</a:t>
            </a:r>
            <a:r>
              <a:rPr lang="ru-RU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  <a:p>
            <a:pPr lvl="0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104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8DA542-2574-46EC-8AF3-9539A612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ПРИНЦИПЫ</a:t>
            </a:r>
            <a:endParaRPr lang="ru-BY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C82C4C81-645F-464C-8659-0ED315777E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1877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32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109728"/>
            <a:ext cx="9118029" cy="5340096"/>
          </a:xfrm>
          <a:prstGeom prst="rect">
            <a:avLst/>
          </a:prstGeom>
        </p:spPr>
      </p:pic>
      <p:sp>
        <p:nvSpPr>
          <p:cNvPr id="6" name="Пятиугольник 5">
            <a:hlinkClick r:id="rId2"/>
          </p:cNvPr>
          <p:cNvSpPr/>
          <p:nvPr/>
        </p:nvSpPr>
        <p:spPr>
          <a:xfrm>
            <a:off x="0" y="0"/>
            <a:ext cx="1636776" cy="594360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Ссылка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906198"/>
            <a:ext cx="2999232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aa-ET" sz="1600" b="1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Периодическая таблица построена</a:t>
            </a:r>
            <a:r>
              <a:rPr lang="aa-ET" sz="1600" i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</a:rPr>
              <a:t> по двум направлениям: периоды и группы. 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aa-ET" sz="1600" b="1" i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</a:rPr>
              <a:t>Периоды </a:t>
            </a:r>
            <a:r>
              <a:rPr lang="aa-ET" sz="1600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отражают сложность визуализации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aa-ET" sz="1600" b="1" i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</a:rPr>
              <a:t>Группы </a:t>
            </a:r>
            <a:r>
              <a:rPr lang="aa-ET" sz="1600" i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</a:rPr>
              <a:t>- </a:t>
            </a:r>
            <a:r>
              <a:rPr lang="aa-ET" sz="1600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область применения.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aa-ET" sz="1600" b="1" i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</a:rPr>
              <a:t>В колонке расположены </a:t>
            </a:r>
            <a:r>
              <a:rPr lang="aa-ET" sz="1600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аналогичные методы для близких целей.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aa-ET" sz="1600" b="1" i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</a:rPr>
              <a:t>По мере продвижения вниз</a:t>
            </a:r>
            <a:r>
              <a:rPr lang="aa-ET" sz="1600" i="1" dirty="0">
                <a:solidFill>
                  <a:srgbClr val="0000FF"/>
                </a:solidFill>
                <a:latin typeface="Helvetica Neue"/>
                <a:ea typeface="Helvetica Neue"/>
                <a:cs typeface="Helvetica Neue"/>
              </a:rPr>
              <a:t> </a:t>
            </a:r>
            <a:r>
              <a:rPr lang="aa-ET" sz="1600" i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</a:rPr>
              <a:t>колонки представленные методы становятся все более и более сложными.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D300B123-D967-4C95-93E4-C4B251138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6"/>
          <a:stretch/>
        </p:blipFill>
        <p:spPr bwMode="auto">
          <a:xfrm>
            <a:off x="0" y="103358"/>
            <a:ext cx="12192000" cy="534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4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 примерах располагаются условные обозначения категорий классификации инструментов">
            <a:extLst>
              <a:ext uri="{FF2B5EF4-FFF2-40B4-BE49-F238E27FC236}">
                <a16:creationId xmlns:a16="http://schemas.microsoft.com/office/drawing/2014/main" xmlns="" id="{98E53C3A-61F8-442F-AAFB-F6C0A269F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98" y="219095"/>
            <a:ext cx="6879603" cy="5823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8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50759"/>
              </p:ext>
            </p:extLst>
          </p:nvPr>
        </p:nvGraphicFramePr>
        <p:xfrm>
          <a:off x="277474" y="167544"/>
          <a:ext cx="7184029" cy="48056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66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38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35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1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1200" dirty="0">
                          <a:effectLst/>
                        </a:rPr>
                        <a:t>№ периода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72" marR="592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1200" dirty="0">
                          <a:effectLst/>
                        </a:rPr>
                        <a:t>Название периода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72" marR="592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1200" dirty="0">
                          <a:effectLst/>
                        </a:rPr>
                        <a:t>Описание группы методов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72" marR="5927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2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2400" dirty="0">
                          <a:effectLst/>
                        </a:rPr>
                        <a:t>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72" marR="59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1400" dirty="0"/>
                        <a:t> </a:t>
                      </a:r>
                      <a:endParaRPr lang="ru-RU" sz="1400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endParaRPr lang="ru-RU" sz="1400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sz="1400" dirty="0"/>
                        <a:t> </a:t>
                      </a:r>
                      <a:endParaRPr lang="ru-RU" sz="1400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sz="3200" dirty="0"/>
                        <a:t>Визуализация данных</a:t>
                      </a:r>
                      <a:endParaRPr lang="ru-RU" sz="3200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sz="1400" dirty="0"/>
                        <a:t> </a:t>
                      </a:r>
                      <a:endParaRPr lang="ru-RU" sz="1400" dirty="0"/>
                    </a:p>
                  </a:txBody>
                  <a:tcPr marL="59272" marR="5927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1400" dirty="0"/>
                        <a:t>Стандартные количественные форматы: </a:t>
                      </a:r>
                      <a:endParaRPr lang="ru-RU" sz="1400" dirty="0"/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Char char="●"/>
                      </a:pPr>
                      <a:r>
                        <a:rPr lang="aa-ET" sz="1400" dirty="0"/>
                        <a:t>круговые диаграммы, </a:t>
                      </a:r>
                      <a:endParaRPr lang="ru-RU" sz="1400" dirty="0"/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Char char="●"/>
                      </a:pPr>
                      <a:r>
                        <a:rPr lang="aa-ET" sz="1400" dirty="0"/>
                        <a:t>диаграммы с областями </a:t>
                      </a:r>
                      <a:endParaRPr lang="ru-RU" sz="1400" dirty="0"/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1400"/>
                        </a:spcAft>
                        <a:buSzPts val="1000"/>
                        <a:buFont typeface="Arial" panose="020B0604020202020204" pitchFamily="34" charset="0"/>
                        <a:buChar char="●"/>
                      </a:pPr>
                      <a:r>
                        <a:rPr lang="aa-ET" sz="1400" dirty="0"/>
                        <a:t>линейные графики. </a:t>
                      </a:r>
                      <a:endParaRPr lang="ru-RU" sz="1400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1400" dirty="0"/>
                        <a:t>Позволяют визуально представить количественные данные в схематичной форме.</a:t>
                      </a:r>
                      <a:endParaRPr lang="ru-RU" sz="1400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sz="1400" dirty="0"/>
                        <a:t>Методы универсальные, в основном используются для группировки, сравнения и представления данных.</a:t>
                      </a:r>
                      <a:endParaRPr lang="ru-RU" sz="1400" dirty="0"/>
                    </a:p>
                  </a:txBody>
                  <a:tcPr marL="59272" marR="5927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5" name="imag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47" y="710057"/>
            <a:ext cx="3887611" cy="7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263" t="16168" r="2136" b="8563"/>
          <a:stretch/>
        </p:blipFill>
        <p:spPr>
          <a:xfrm>
            <a:off x="7644382" y="29347"/>
            <a:ext cx="4288537" cy="284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664" t="2296" b="272"/>
          <a:stretch/>
        </p:blipFill>
        <p:spPr>
          <a:xfrm>
            <a:off x="8310647" y="3154680"/>
            <a:ext cx="2809704" cy="308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8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временные инструменты визуализации">
            <a:extLst>
              <a:ext uri="{FF2B5EF4-FFF2-40B4-BE49-F238E27FC236}">
                <a16:creationId xmlns:a16="http://schemas.microsoft.com/office/drawing/2014/main" xmlns="" id="{CB639758-7392-4957-A1D9-0921B6F7C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9" y="340153"/>
            <a:ext cx="6677700" cy="524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Выбираем идеальную диаграмму для представления ваших данных. Просто и  понятно | Rusbase">
            <a:extLst>
              <a:ext uri="{FF2B5EF4-FFF2-40B4-BE49-F238E27FC236}">
                <a16:creationId xmlns:a16="http://schemas.microsoft.com/office/drawing/2014/main" xmlns="" id="{EB989815-D04E-486C-A875-46F6A4578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503" y="340153"/>
            <a:ext cx="5171243" cy="51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906"/>
              </p:ext>
            </p:extLst>
          </p:nvPr>
        </p:nvGraphicFramePr>
        <p:xfrm>
          <a:off x="427979" y="306039"/>
          <a:ext cx="6558037" cy="32905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5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5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7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40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3200" dirty="0">
                          <a:effectLst/>
                        </a:rPr>
                        <a:t>2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61" marR="38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40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1400"/>
                        </a:spcAft>
                      </a:pPr>
                      <a:r>
                        <a:rPr lang="aa-ET" sz="2000" dirty="0"/>
                        <a:t>Визуализация информации</a:t>
                      </a:r>
                      <a:endParaRPr lang="ru-RU" sz="2000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</a:txBody>
                  <a:tcPr marL="38561" marR="385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dirty="0"/>
                        <a:t>Например, семантические сети или tree maps (карта дерева). </a:t>
                      </a: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Применяется как использование интерактивных визуальных представлений данных для усиления познания. </a:t>
                      </a: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Текст переводится в формат рисунка, схемы.</a:t>
                      </a:r>
                      <a:endParaRPr lang="ru-RU" dirty="0"/>
                    </a:p>
                  </a:txBody>
                  <a:tcPr marL="38561" marR="3856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" name="image2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70432" y="467029"/>
            <a:ext cx="2773680" cy="800100"/>
          </a:xfrm>
          <a:prstGeom prst="rect">
            <a:avLst/>
          </a:prstGeom>
          <a:ln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430" y="302437"/>
            <a:ext cx="4453071" cy="317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094" y="3625595"/>
            <a:ext cx="3705742" cy="273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E84653D-B707-4E32-BFDB-91194248F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16769" b="4470"/>
          <a:stretch/>
        </p:blipFill>
        <p:spPr bwMode="auto">
          <a:xfrm>
            <a:off x="1313894" y="3744582"/>
            <a:ext cx="5122415" cy="27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3ADB319-A963-4CAB-8810-CF9943EBE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4" y="352966"/>
            <a:ext cx="9700591" cy="5437636"/>
          </a:xfrm>
        </p:spPr>
      </p:pic>
    </p:spTree>
    <p:extLst>
      <p:ext uri="{BB962C8B-B14F-4D97-AF65-F5344CB8AC3E}">
        <p14:creationId xmlns:p14="http://schemas.microsoft.com/office/powerpoint/2010/main" val="33443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86C29F-02B9-408E-B29F-BC0E60A05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5" y="115507"/>
            <a:ext cx="7572653" cy="5921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405477"/>
              </p:ext>
            </p:extLst>
          </p:nvPr>
        </p:nvGraphicFramePr>
        <p:xfrm>
          <a:off x="109728" y="97409"/>
          <a:ext cx="8211311" cy="44907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6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74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877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907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24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69" marR="64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Визуализация  концепций</a:t>
                      </a:r>
                      <a:endParaRPr lang="ru-RU" dirty="0"/>
                    </a:p>
                  </a:txBody>
                  <a:tcPr marL="64269" marR="64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2400" dirty="0"/>
                        <a:t>Это группы методов анализа проблем, концепций, идей, планов, направляемых шаблонами и правилами составления, визуализации.</a:t>
                      </a:r>
                      <a:endParaRPr lang="ru-RU" sz="2400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sz="2400" dirty="0"/>
                        <a:t>Например, концептуальные карты или диаграммы Ганта </a:t>
                      </a:r>
                      <a:endParaRPr lang="ru-RU" sz="2400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sz="2400" dirty="0"/>
                        <a:t> </a:t>
                      </a:r>
                      <a:endParaRPr lang="ru-RU" sz="2400" dirty="0"/>
                    </a:p>
                  </a:txBody>
                  <a:tcPr marL="64269" marR="6426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3" y="255028"/>
            <a:ext cx="2638793" cy="733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930"/>
          <a:stretch/>
        </p:blipFill>
        <p:spPr>
          <a:xfrm>
            <a:off x="8128357" y="99580"/>
            <a:ext cx="3905147" cy="259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0992" y="2938409"/>
            <a:ext cx="2191056" cy="348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Диаграмма Ганта - это... Что такое Диаграмма Ганта?">
            <a:extLst>
              <a:ext uri="{FF2B5EF4-FFF2-40B4-BE49-F238E27FC236}">
                <a16:creationId xmlns:a16="http://schemas.microsoft.com/office/drawing/2014/main" xmlns="" id="{E208E5AB-DFFF-4E24-B85E-3C247C47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73" y="3950517"/>
            <a:ext cx="6075284" cy="193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63154"/>
              </p:ext>
            </p:extLst>
          </p:nvPr>
        </p:nvGraphicFramePr>
        <p:xfrm>
          <a:off x="109729" y="97409"/>
          <a:ext cx="7635240" cy="39350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70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9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690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35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4269" marR="642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Визуализация </a:t>
                      </a:r>
                      <a:r>
                        <a:rPr lang="ru-RU" dirty="0"/>
                        <a:t>стратегий</a:t>
                      </a:r>
                    </a:p>
                  </a:txBody>
                  <a:tcPr marL="64269" marR="64269" marT="0" marB="0"/>
                </a:tc>
                <a:tc>
                  <a:txBody>
                    <a:bodyPr/>
                    <a:lstStyle/>
                    <a:p>
                      <a:r>
                        <a:rPr lang="aa-ET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основу может быть взята схема метро или другой шаблон. </a:t>
                      </a:r>
                      <a:endParaRPr lang="ru-RU" sz="2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aa-ET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Использование эффективных и простых шаблонов помогают рассмотреть и понять сложные идеи. </a:t>
                      </a:r>
                      <a:endParaRPr lang="ru-RU" sz="2400" dirty="0"/>
                    </a:p>
                  </a:txBody>
                  <a:tcPr marL="64269" marR="6426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073" name="imag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" y="271145"/>
            <a:ext cx="267652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2007"/>
          <a:stretch/>
        </p:blipFill>
        <p:spPr>
          <a:xfrm>
            <a:off x="8756044" y="182120"/>
            <a:ext cx="2838846" cy="216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38" t="1482"/>
          <a:stretch/>
        </p:blipFill>
        <p:spPr>
          <a:xfrm>
            <a:off x="7903203" y="2564892"/>
            <a:ext cx="4037916" cy="328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Фишбоун на уроке истории">
            <a:extLst>
              <a:ext uri="{FF2B5EF4-FFF2-40B4-BE49-F238E27FC236}">
                <a16:creationId xmlns:a16="http://schemas.microsoft.com/office/drawing/2014/main" xmlns="" id="{612524DF-8FBA-463F-A608-42BF44A9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9" y="2090647"/>
            <a:ext cx="3512921" cy="263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Фишбоун» . Интерактивные методы обучения текстовой деятельности">
            <a:extLst>
              <a:ext uri="{FF2B5EF4-FFF2-40B4-BE49-F238E27FC236}">
                <a16:creationId xmlns:a16="http://schemas.microsoft.com/office/drawing/2014/main" xmlns="" id="{EE853731-AE06-4504-B1B6-9B00AC0F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24" y="4206240"/>
            <a:ext cx="505777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694350"/>
              </p:ext>
            </p:extLst>
          </p:nvPr>
        </p:nvGraphicFramePr>
        <p:xfrm>
          <a:off x="93536" y="290354"/>
          <a:ext cx="7825168" cy="26414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99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58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93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3600" dirty="0"/>
                        <a:t>5</a:t>
                      </a:r>
                      <a:endParaRPr lang="ru-RU" sz="36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a-ET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Визуализация  </a:t>
                      </a:r>
                      <a:r>
                        <a:rPr lang="ru-RU" dirty="0"/>
                        <a:t>метафор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dirty="0"/>
                        <a:t>Такие методы как Canvas-стратегия или Технология дорожной карты применяются для систематического использования дополнительных визуальных представлений для повышения качества анализа, для разработки плана, организации взаимосвязи компонентов и субъектов и реализации плана в организациях.</a:t>
                      </a:r>
                      <a:endParaRPr lang="ru-RU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097" name="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4" y="518224"/>
            <a:ext cx="26289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79" r="1307"/>
          <a:stretch/>
        </p:blipFill>
        <p:spPr>
          <a:xfrm>
            <a:off x="8092439" y="207284"/>
            <a:ext cx="3621025" cy="516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79"/>
          <a:stretch/>
        </p:blipFill>
        <p:spPr>
          <a:xfrm>
            <a:off x="5522976" y="3041796"/>
            <a:ext cx="2450592" cy="328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EC738C6F-3935-4996-80CB-64D27BFF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" y="3041796"/>
            <a:ext cx="4588276" cy="29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9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1D81947-15A6-4B6F-AC3C-48E2DD210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24" y="0"/>
            <a:ext cx="8433675" cy="6325256"/>
          </a:xfrm>
        </p:spPr>
      </p:pic>
    </p:spTree>
    <p:extLst>
      <p:ext uri="{BB962C8B-B14F-4D97-AF65-F5344CB8AC3E}">
        <p14:creationId xmlns:p14="http://schemas.microsoft.com/office/powerpoint/2010/main" val="25786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BA90438-473C-472C-815D-5F1B59914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39" y="154851"/>
            <a:ext cx="8082492" cy="6061869"/>
          </a:xfrm>
        </p:spPr>
      </p:pic>
    </p:spTree>
    <p:extLst>
      <p:ext uri="{BB962C8B-B14F-4D97-AF65-F5344CB8AC3E}">
        <p14:creationId xmlns:p14="http://schemas.microsoft.com/office/powerpoint/2010/main" val="6426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616921"/>
              </p:ext>
            </p:extLst>
          </p:nvPr>
        </p:nvGraphicFramePr>
        <p:xfrm>
          <a:off x="175833" y="183928"/>
          <a:ext cx="6903285" cy="43789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106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48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87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78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3600" dirty="0">
                          <a:effectLst/>
                        </a:rPr>
                        <a:t>6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a-ET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/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Комплексная визуализация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dirty="0"/>
                        <a:t>Объединяет несколько вышеуказанных приемов. </a:t>
                      </a: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Это могут быть сложные карты знаний, которые содержат схематические и метафорические элементы, концептуальные мультфильмы, содержащие количественные графики, или интерактивный плакат, сочетающий в себе разные приемы визуализиции информации.</a:t>
                      </a:r>
                      <a:endParaRPr lang="ru-RU" dirty="0"/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aa-ET" dirty="0"/>
                        <a:t> </a:t>
                      </a:r>
                      <a:endParaRPr lang="ru-RU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121" name="imag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84" y="310753"/>
            <a:ext cx="2283904" cy="51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597" y="100440"/>
            <a:ext cx="4497188" cy="304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195"/>
          <a:stretch/>
        </p:blipFill>
        <p:spPr>
          <a:xfrm>
            <a:off x="7490597" y="3246119"/>
            <a:ext cx="4497188" cy="3494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D15F846E-C375-4FDE-84F8-BBA8E4A0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9" y="4264472"/>
            <a:ext cx="3305769" cy="24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2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2C1ACA-B35F-46B3-AEF4-D58E9C71C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универсальных правила визуализации</a:t>
            </a:r>
            <a:endParaRPr lang="ru-BY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52941AB0-E438-4AC0-96A0-61829FEAA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11802"/>
              </p:ext>
            </p:extLst>
          </p:nvPr>
        </p:nvGraphicFramePr>
        <p:xfrm>
          <a:off x="838200" y="1510748"/>
          <a:ext cx="10515600" cy="466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00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Современные инструменты визуализации">
            <a:extLst>
              <a:ext uri="{FF2B5EF4-FFF2-40B4-BE49-F238E27FC236}">
                <a16:creationId xmlns:a16="http://schemas.microsoft.com/office/drawing/2014/main" xmlns="" id="{2F1BABBC-ABAF-4C8B-AAC6-D9FB132C1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06"/>
          <a:stretch/>
        </p:blipFill>
        <p:spPr bwMode="auto">
          <a:xfrm>
            <a:off x="0" y="1332342"/>
            <a:ext cx="5736567" cy="419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Современные инструменты визуализации">
            <a:extLst>
              <a:ext uri="{FF2B5EF4-FFF2-40B4-BE49-F238E27FC236}">
                <a16:creationId xmlns:a16="http://schemas.microsoft.com/office/drawing/2014/main" xmlns="" id="{717B638D-4C2C-44EB-B5BB-05034BFB2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6"/>
          <a:stretch/>
        </p:blipFill>
        <p:spPr bwMode="auto">
          <a:xfrm>
            <a:off x="6096000" y="1332342"/>
            <a:ext cx="5933187" cy="3577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5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90F917-F9ED-4735-A37D-BD0FB87B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58" y="132369"/>
            <a:ext cx="10515600" cy="1325563"/>
          </a:xfrm>
        </p:spPr>
        <p:txBody>
          <a:bodyPr/>
          <a:lstStyle/>
          <a:p>
            <a:r>
              <a:rPr lang="ru-RU" b="1" dirty="0"/>
              <a:t>Лента времени</a:t>
            </a:r>
            <a:endParaRPr lang="ru-BY" b="1" dirty="0"/>
          </a:p>
        </p:txBody>
      </p:sp>
      <p:pic>
        <p:nvPicPr>
          <p:cNvPr id="1026" name="Picture 2" descr="Роза ветров.Север: Копилка Полярной Совы. 9 сервисов для создания лент  времени">
            <a:extLst>
              <a:ext uri="{FF2B5EF4-FFF2-40B4-BE49-F238E27FC236}">
                <a16:creationId xmlns:a16="http://schemas.microsoft.com/office/drawing/2014/main" xmlns="" id="{A2B231C2-FCCB-495B-8B1F-0E6F317804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32370"/>
            <a:ext cx="6096001" cy="356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654CA7B-4A34-45C2-875D-8B6027278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565"/>
            <a:ext cx="4232564" cy="317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гия Биологии: ОСЕННИЙ ЭКСПЕРИМЕНТ И ЛЕНТА ВРЕМЕНИ">
            <a:extLst>
              <a:ext uri="{FF2B5EF4-FFF2-40B4-BE49-F238E27FC236}">
                <a16:creationId xmlns:a16="http://schemas.microsoft.com/office/drawing/2014/main" xmlns="" id="{BB4566A6-0BA2-4724-993F-6A4431EB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23" y="3240316"/>
            <a:ext cx="5139633" cy="348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2EF41B-AFDE-4558-AB97-44EE677F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7" y="248747"/>
            <a:ext cx="10515600" cy="1325563"/>
          </a:xfrm>
        </p:spPr>
        <p:txBody>
          <a:bodyPr/>
          <a:lstStyle/>
          <a:p>
            <a:r>
              <a:rPr lang="ru-RU" b="1" dirty="0"/>
              <a:t>Кластер</a:t>
            </a:r>
            <a:endParaRPr lang="ru-BY" b="1" dirty="0"/>
          </a:p>
        </p:txBody>
      </p:sp>
      <p:pic>
        <p:nvPicPr>
          <p:cNvPr id="2050" name="Picture 2" descr="Кластер на уроках в начальной школе | Консультация (4 класс) на тему: |  Образовательная социальная сеть">
            <a:extLst>
              <a:ext uri="{FF2B5EF4-FFF2-40B4-BE49-F238E27FC236}">
                <a16:creationId xmlns:a16="http://schemas.microsoft.com/office/drawing/2014/main" xmlns="" id="{2413C924-8E17-4E03-A1A0-F432CC76CA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15" y="248747"/>
            <a:ext cx="5069378" cy="3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ормирование духовного мира личности и интеллектуальное развитие  обучающихся на уроках литературы через технологию развития критического  мышления">
            <a:extLst>
              <a:ext uri="{FF2B5EF4-FFF2-40B4-BE49-F238E27FC236}">
                <a16:creationId xmlns:a16="http://schemas.microsoft.com/office/drawing/2014/main" xmlns="" id="{B92F9D42-E5C3-49CC-A05A-7A9E0F4C3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2" y="1346661"/>
            <a:ext cx="6426423" cy="468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2967" y="-1340"/>
            <a:ext cx="24904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Тезаурус</a:t>
            </a:r>
            <a:endParaRPr lang="ru-RU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1056763" y="1903816"/>
            <a:ext cx="38318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a-ET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Визуализация</a:t>
            </a:r>
            <a:endParaRPr lang="ru-RU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5459438" y="1885864"/>
            <a:ext cx="59956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Когнитивная графика </a:t>
            </a:r>
            <a:endParaRPr lang="ru-RU" sz="4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246267" y="3565493"/>
            <a:ext cx="53043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Учебный материал </a:t>
            </a:r>
            <a:endParaRPr lang="ru-RU" sz="48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983149" y="2960341"/>
            <a:ext cx="10471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средства визуализации </a:t>
            </a:r>
            <a:endParaRPr lang="ru-RU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139671" y="2509286"/>
            <a:ext cx="118170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 визуализации учебной информации </a:t>
            </a:r>
            <a:endParaRPr lang="ru-RU" sz="4400" b="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5307487" y="3619319"/>
            <a:ext cx="68845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Три уровня визуализации</a:t>
            </a:r>
            <a:endParaRPr lang="ru-RU" sz="4800" b="0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Стрелка вправо 10">
            <a:hlinkClick r:id="rId8" action="ppaction://hlinksldjump"/>
          </p:cNvPr>
          <p:cNvSpPr/>
          <p:nvPr/>
        </p:nvSpPr>
        <p:spPr>
          <a:xfrm>
            <a:off x="5013279" y="5303520"/>
            <a:ext cx="1762425" cy="96012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4557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ластер: &amp;quot;Виды административных правонарушений и наказаний&amp;quot; -  обществознание, презентации">
            <a:extLst>
              <a:ext uri="{FF2B5EF4-FFF2-40B4-BE49-F238E27FC236}">
                <a16:creationId xmlns:a16="http://schemas.microsoft.com/office/drawing/2014/main" xmlns="" id="{92AF1F7B-F210-48D8-B759-9904C6D13A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11" y="277193"/>
            <a:ext cx="8386483" cy="628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00531B-16BB-49CA-B676-1B14796E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07" y="182245"/>
            <a:ext cx="10515600" cy="1325563"/>
          </a:xfrm>
        </p:spPr>
        <p:txBody>
          <a:bodyPr/>
          <a:lstStyle/>
          <a:p>
            <a:r>
              <a:rPr lang="ru-RU" b="1" dirty="0"/>
              <a:t>Облако слов</a:t>
            </a:r>
            <a:endParaRPr lang="ru-BY" b="1" dirty="0"/>
          </a:p>
        </p:txBody>
      </p:sp>
      <p:pic>
        <p:nvPicPr>
          <p:cNvPr id="5122" name="Picture 2" descr="Облако слов по произведениям Л.Н. Толстого">
            <a:extLst>
              <a:ext uri="{FF2B5EF4-FFF2-40B4-BE49-F238E27FC236}">
                <a16:creationId xmlns:a16="http://schemas.microsoft.com/office/drawing/2014/main" xmlns="" id="{DA06A76D-E38C-4CF3-9C8A-4541A6820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415" y="182245"/>
            <a:ext cx="5983777" cy="598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4CEF0538-AAFA-4189-8900-3F301EC8F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6" y="1718570"/>
            <a:ext cx="573405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Мастер-класс &amp;quot;Использование облака слов на уроках русского языка&amp;quot;">
            <a:extLst>
              <a:ext uri="{FF2B5EF4-FFF2-40B4-BE49-F238E27FC236}">
                <a16:creationId xmlns:a16="http://schemas.microsoft.com/office/drawing/2014/main" xmlns="" id="{08777140-F81E-4DDD-92C6-5399201B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68" y="1612669"/>
            <a:ext cx="5841076" cy="438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FA8AB758-F1DD-40AF-8A83-AD86CADB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" y="71178"/>
            <a:ext cx="6416040" cy="48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9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21B4D92F-DF65-4893-87AE-BAFDC5FEE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t="25240" r="37652" b="5350"/>
          <a:stretch/>
        </p:blipFill>
        <p:spPr bwMode="auto">
          <a:xfrm>
            <a:off x="1800809" y="38756"/>
            <a:ext cx="7893697" cy="678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0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A0B285D-B3F7-4E2E-829D-DACB331A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t="35773" r="37448" b="9721"/>
          <a:stretch>
            <a:fillRect/>
          </a:stretch>
        </p:blipFill>
        <p:spPr bwMode="auto">
          <a:xfrm>
            <a:off x="1604867" y="206039"/>
            <a:ext cx="8657252" cy="644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7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CB8E10-0E89-425C-8781-130925E5E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874"/>
            <a:ext cx="10515600" cy="1325563"/>
          </a:xfrm>
        </p:spPr>
        <p:txBody>
          <a:bodyPr/>
          <a:lstStyle/>
          <a:p>
            <a:r>
              <a:rPr lang="ru-BY" b="1" dirty="0" err="1"/>
              <a:t>Кроссенс</a:t>
            </a:r>
            <a:endParaRPr lang="ru-BY" b="1" dirty="0"/>
          </a:p>
        </p:txBody>
      </p:sp>
      <p:pic>
        <p:nvPicPr>
          <p:cNvPr id="8194" name="Picture 2" descr="Алгоритм составления «Кроссенса» 1. Определить тематику, общую идею; 2. Подобрать изображения 3. Выделить 9 элементов – изображений, имеющих отношение к теме 4. Найти связь между элементами, определить их последовательность 5. Сконцентрировать смысл в одном элементе (9 квадрат) ">
            <a:extLst>
              <a:ext uri="{FF2B5EF4-FFF2-40B4-BE49-F238E27FC236}">
                <a16:creationId xmlns:a16="http://schemas.microsoft.com/office/drawing/2014/main" xmlns="" id="{5290C02F-87BD-40ED-87DF-29962EEB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39" y="0"/>
            <a:ext cx="7833361" cy="58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«Кроссенс» ">
            <a:extLst>
              <a:ext uri="{FF2B5EF4-FFF2-40B4-BE49-F238E27FC236}">
                <a16:creationId xmlns:a16="http://schemas.microsoft.com/office/drawing/2014/main" xmlns="" id="{CD40FA94-6CA3-4987-9931-4D9E7E4F1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" y="3429000"/>
            <a:ext cx="4522124" cy="339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3F204485-9EDF-4C56-9DC6-D306E7B2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89" y="432262"/>
            <a:ext cx="5275811" cy="39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xmlns="" id="{8473BC30-A198-48CC-9041-C1CA37A7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" y="1776844"/>
            <a:ext cx="6774873" cy="508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2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9CF21164-4555-4C72-BB55-68E73E9F7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" b="7077"/>
          <a:stretch/>
        </p:blipFill>
        <p:spPr bwMode="auto">
          <a:xfrm>
            <a:off x="1501713" y="240238"/>
            <a:ext cx="9188574" cy="637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5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843F0F-52A9-4526-A453-1ECC6AD1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48" y="849086"/>
            <a:ext cx="10515600" cy="709126"/>
          </a:xfrm>
        </p:spPr>
        <p:txBody>
          <a:bodyPr>
            <a:normAutofit fontScale="90000"/>
          </a:bodyPr>
          <a:lstStyle/>
          <a:p>
            <a:r>
              <a:rPr lang="ru-BY" b="1" dirty="0"/>
              <a:t>Интерактивный</a:t>
            </a:r>
            <a:r>
              <a:rPr lang="ru-BY" sz="1800" b="1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BY" b="1" dirty="0"/>
              <a:t>плакат</a:t>
            </a:r>
            <a:r>
              <a:rPr lang="ru-BY" sz="1800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333333"/>
                </a:solidFill>
                <a:effectLst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BY" dirty="0"/>
          </a:p>
        </p:txBody>
      </p:sp>
      <p:sp>
        <p:nvSpPr>
          <p:cNvPr id="9" name="TextBox 8">
            <a:hlinkClick r:id="rId2"/>
            <a:extLst>
              <a:ext uri="{FF2B5EF4-FFF2-40B4-BE49-F238E27FC236}">
                <a16:creationId xmlns:a16="http://schemas.microsoft.com/office/drawing/2014/main" xmlns="" id="{4CD060E0-65A9-4956-8A89-C36673B9580E}"/>
              </a:ext>
            </a:extLst>
          </p:cNvPr>
          <p:cNvSpPr txBox="1"/>
          <p:nvPr/>
        </p:nvSpPr>
        <p:spPr>
          <a:xfrm>
            <a:off x="130874" y="4522191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BY" dirty="0"/>
              <a:t>http://schoolservis.blogspot.com/2014/05/thinglink.html</a:t>
            </a:r>
          </a:p>
        </p:txBody>
      </p:sp>
      <p:pic>
        <p:nvPicPr>
          <p:cNvPr id="13316" name="Picture 4" descr="WEB 2.0 - сервисы для школ: Создаем интерактивный плакат на ThingLink">
            <a:extLst>
              <a:ext uri="{FF2B5EF4-FFF2-40B4-BE49-F238E27FC236}">
                <a16:creationId xmlns:a16="http://schemas.microsoft.com/office/drawing/2014/main" xmlns="" id="{6F7BB521-6E11-449E-8486-ADF1A19F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31" y="195943"/>
            <a:ext cx="6291039" cy="55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xmlns="" id="{D8FFE659-57CB-45F6-B598-FC5381DB6A5E}"/>
              </a:ext>
            </a:extLst>
          </p:cNvPr>
          <p:cNvSpPr txBox="1"/>
          <p:nvPr/>
        </p:nvSpPr>
        <p:spPr>
          <a:xfrm>
            <a:off x="469155" y="3312467"/>
            <a:ext cx="4644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BY" dirty="0"/>
              <a:t>https://www.eduneo.ru/obzor-onlajn-servisov-dlya-sozdaniya-interaktivnyx-vizualnyx-istorij/</a:t>
            </a:r>
          </a:p>
        </p:txBody>
      </p:sp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xmlns="" id="{5BE76CD6-5085-4438-9936-2271386DFA14}"/>
              </a:ext>
            </a:extLst>
          </p:cNvPr>
          <p:cNvSpPr txBox="1"/>
          <p:nvPr/>
        </p:nvSpPr>
        <p:spPr>
          <a:xfrm>
            <a:off x="958721" y="219507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BY" dirty="0"/>
              <a:t>http://project19887.tilda.ws/visual1</a:t>
            </a:r>
          </a:p>
        </p:txBody>
      </p:sp>
    </p:spTree>
    <p:extLst>
      <p:ext uri="{BB962C8B-B14F-4D97-AF65-F5344CB8AC3E}">
        <p14:creationId xmlns:p14="http://schemas.microsoft.com/office/powerpoint/2010/main" val="11820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9C355A-7544-4176-AC4D-66A15F7C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Инфографика</a:t>
            </a:r>
            <a:endParaRPr lang="ru-BY" sz="40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FD2C254-48D9-4C8C-9EE9-768A75F68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776" y="1314449"/>
            <a:ext cx="8248304" cy="5385657"/>
          </a:xfrm>
          <a:prstGeom prst="rect">
            <a:avLst/>
          </a:prstGeom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xmlns="" id="{03DBECF2-7617-4858-9939-E8526779FF82}"/>
              </a:ext>
            </a:extLst>
          </p:cNvPr>
          <p:cNvSpPr txBox="1"/>
          <p:nvPr/>
        </p:nvSpPr>
        <p:spPr>
          <a:xfrm>
            <a:off x="838200" y="2455346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BY" dirty="0"/>
              <a:t>http://ru.fallen.io/ww2/</a:t>
            </a:r>
          </a:p>
        </p:txBody>
      </p:sp>
    </p:spTree>
    <p:extLst>
      <p:ext uri="{BB962C8B-B14F-4D97-AF65-F5344CB8AC3E}">
        <p14:creationId xmlns:p14="http://schemas.microsoft.com/office/powerpoint/2010/main" val="27882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31802" y="832105"/>
            <a:ext cx="4285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a-E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Визуализация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трелка влево 7">
            <a:hlinkClick r:id="rId2" action="ppaction://hlinksldjump"/>
          </p:cNvPr>
          <p:cNvSpPr/>
          <p:nvPr/>
        </p:nvSpPr>
        <p:spPr>
          <a:xfrm>
            <a:off x="114928" y="30505"/>
            <a:ext cx="1128656" cy="594360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  <p:pic>
        <p:nvPicPr>
          <p:cNvPr id="6146" name="Picture 2" descr="Визуализация целей лидера | crusfit.com - о фитнес-бизнес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" y="1972382"/>
            <a:ext cx="3856616" cy="178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CCE1F3B1-08BF-40CE-9B13-0A246014F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659467"/>
              </p:ext>
            </p:extLst>
          </p:nvPr>
        </p:nvGraphicFramePr>
        <p:xfrm>
          <a:off x="679256" y="95624"/>
          <a:ext cx="10723312" cy="636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81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2E68F-94BA-4843-88B7-37EE7FAB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189" y="348988"/>
            <a:ext cx="9027622" cy="61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90D6DA-CD02-433C-8309-309C5BA3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6" y="154103"/>
            <a:ext cx="10515600" cy="1325563"/>
          </a:xfrm>
        </p:spPr>
        <p:txBody>
          <a:bodyPr/>
          <a:lstStyle/>
          <a:p>
            <a:r>
              <a:rPr lang="ru-RU" b="1" dirty="0"/>
              <a:t>Интеллект-карта </a:t>
            </a:r>
            <a:endParaRPr lang="ru-BY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5E5614-9BB5-4880-9A21-4382AE9AF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72" y="1290033"/>
            <a:ext cx="8381512" cy="52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E46449-A81B-4FD7-BEB8-4CADFF33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8" y="80089"/>
            <a:ext cx="10515600" cy="1325563"/>
          </a:xfrm>
        </p:spPr>
        <p:txBody>
          <a:bodyPr/>
          <a:lstStyle/>
          <a:p>
            <a:r>
              <a:rPr lang="ru-RU" b="1" dirty="0" err="1"/>
              <a:t>Скрайбинг</a:t>
            </a:r>
            <a:endParaRPr lang="ru-BY" b="1" dirty="0"/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CB2957B0-4900-4A0B-B20B-D8E646553AEE}"/>
              </a:ext>
            </a:extLst>
          </p:cNvPr>
          <p:cNvSpPr txBox="1"/>
          <p:nvPr/>
        </p:nvSpPr>
        <p:spPr>
          <a:xfrm>
            <a:off x="1248859" y="180459"/>
            <a:ext cx="10025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BY" dirty="0"/>
              <a:t>https://birdinflight.com/ru/novosti/industriya/infografika-vse-pogibshie-vo-vtoroj-mirovoj.html</a:t>
            </a:r>
          </a:p>
        </p:txBody>
      </p:sp>
      <p:pic>
        <p:nvPicPr>
          <p:cNvPr id="15362" name="Picture 2" descr="Пример ролика видео скрайбинг - YouTube">
            <a:extLst>
              <a:ext uri="{FF2B5EF4-FFF2-40B4-BE49-F238E27FC236}">
                <a16:creationId xmlns:a16="http://schemas.microsoft.com/office/drawing/2014/main" xmlns="" id="{F1E80F57-8B9A-47D2-B2B9-82B3B93ED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r="8289"/>
          <a:stretch/>
        </p:blipFill>
        <p:spPr bwMode="auto">
          <a:xfrm>
            <a:off x="293746" y="1107079"/>
            <a:ext cx="4964055" cy="33412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крайбинг на мероприятии TetraPack">
            <a:extLst>
              <a:ext uri="{FF2B5EF4-FFF2-40B4-BE49-F238E27FC236}">
                <a16:creationId xmlns:a16="http://schemas.microsoft.com/office/drawing/2014/main" xmlns="" id="{00BA5A21-57F0-4796-A12C-9ABD941B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20" y="734457"/>
            <a:ext cx="5370587" cy="37138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7D84D06-8AB6-4E9F-A918-45A6986B8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5"/>
          <a:stretch/>
        </p:blipFill>
        <p:spPr bwMode="auto">
          <a:xfrm>
            <a:off x="3726685" y="4632945"/>
            <a:ext cx="4800592" cy="18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2F20D9F-6DCA-4C54-B30F-D72E07B13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4"/>
          <a:stretch/>
        </p:blipFill>
        <p:spPr>
          <a:xfrm>
            <a:off x="1689651" y="117009"/>
            <a:ext cx="9501810" cy="5925984"/>
          </a:xfrm>
        </p:spPr>
      </p:pic>
    </p:spTree>
    <p:extLst>
      <p:ext uri="{BB962C8B-B14F-4D97-AF65-F5344CB8AC3E}">
        <p14:creationId xmlns:p14="http://schemas.microsoft.com/office/powerpoint/2010/main" val="30166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Интеллект-карты - Форум для учителей">
            <a:extLst>
              <a:ext uri="{FF2B5EF4-FFF2-40B4-BE49-F238E27FC236}">
                <a16:creationId xmlns:a16="http://schemas.microsoft.com/office/drawing/2014/main" xmlns="" id="{5C992095-24CD-4047-AF7F-9E2734DF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91" y="354329"/>
            <a:ext cx="10932162" cy="61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9A3B4CC-58CF-4551-859B-EFC710343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48" y="247322"/>
            <a:ext cx="5931504" cy="5931504"/>
          </a:xfrm>
        </p:spPr>
      </p:pic>
    </p:spTree>
    <p:extLst>
      <p:ext uri="{BB962C8B-B14F-4D97-AF65-F5344CB8AC3E}">
        <p14:creationId xmlns:p14="http://schemas.microsoft.com/office/powerpoint/2010/main" val="1750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32E84B5-3974-459F-8E8A-3072DC34D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15" y="534108"/>
            <a:ext cx="9586169" cy="5392220"/>
          </a:xfrm>
        </p:spPr>
      </p:pic>
    </p:spTree>
    <p:extLst>
      <p:ext uri="{BB962C8B-B14F-4D97-AF65-F5344CB8AC3E}">
        <p14:creationId xmlns:p14="http://schemas.microsoft.com/office/powerpoint/2010/main" val="578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6A80B9-8046-4E05-9140-65764C3C0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61" y="312852"/>
            <a:ext cx="8310023" cy="62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6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61" y="881648"/>
            <a:ext cx="11376212" cy="4094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aa-ET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aa-E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средство</a:t>
            </a:r>
            <a:r>
              <a:rPr lang="aa-E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активизации образного, интуитивно­го </a:t>
            </a:r>
            <a:r>
              <a:rPr lang="aa-E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мышления</a:t>
            </a:r>
            <a:r>
              <a:rPr lang="aa-E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человека, которое </a:t>
            </a:r>
            <a:r>
              <a:rPr lang="aa-E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способствует</a:t>
            </a:r>
            <a:r>
              <a:rPr lang="aa-E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зарождению новых идей и ги­потез, </a:t>
            </a:r>
            <a:r>
              <a:rPr lang="aa-E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стимулирует </a:t>
            </a:r>
            <a:r>
              <a:rPr lang="aa-E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появление нового знания. Когнитивная графика в ряде случаев </a:t>
            </a:r>
            <a:r>
              <a:rPr lang="aa-E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расширяет и уточняет </a:t>
            </a:r>
            <a:r>
              <a:rPr lang="aa-E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поставленные задачи, способствует идентифи­кации решаемых задач и проектируемых систем, продуцируя графические образы структур и свойств абстрактных объектов, </a:t>
            </a:r>
            <a:r>
              <a:rPr lang="aa-E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активизирует</a:t>
            </a:r>
            <a:r>
              <a:rPr lang="aa-E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образное, интуитивное (правополушарное) мышление человека и тем самым в резуль­тате работы мозга активизирует и левополушарное, абстрактное мышление и тем самым </a:t>
            </a:r>
            <a:r>
              <a:rPr lang="aa-ET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способствует</a:t>
            </a:r>
            <a:r>
              <a:rPr lang="aa-ET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зарождению новых идей и гипотез, стимулирует по­явление нового знания.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0004" y="30505"/>
            <a:ext cx="6716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Когнитивная графика 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трелка влево 5">
            <a:hlinkClick r:id="rId2" action="ppaction://hlinksldjump"/>
          </p:cNvPr>
          <p:cNvSpPr/>
          <p:nvPr/>
        </p:nvSpPr>
        <p:spPr>
          <a:xfrm>
            <a:off x="114928" y="30505"/>
            <a:ext cx="1128656" cy="594360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  <p:pic>
        <p:nvPicPr>
          <p:cNvPr id="8194" name="Picture 2" descr="СДО: Тематическая консультация по теме «Создание и использование  интеллект-карт в образовательном процессе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481" y="4846320"/>
            <a:ext cx="2512791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09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974" y="1403311"/>
            <a:ext cx="11772900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aa-E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это изложение информации в теоретической форме, которое сопровождается по тексту примерами, практическими зада­ниями, самостоятельными работами, состоящими из вопросов, а также ин­формацией о том, где можно найти дополнительные источники.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5751" y="30505"/>
            <a:ext cx="5945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Учебный материал 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трелка влево 5">
            <a:hlinkClick r:id="rId2" action="ppaction://hlinksldjump"/>
          </p:cNvPr>
          <p:cNvSpPr/>
          <p:nvPr/>
        </p:nvSpPr>
        <p:spPr>
          <a:xfrm>
            <a:off x="114928" y="30505"/>
            <a:ext cx="1128656" cy="594360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  <p:pic>
        <p:nvPicPr>
          <p:cNvPr id="9218" name="Picture 2" descr="Современный способ объяснить учебный материа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97" y="4290695"/>
            <a:ext cx="609600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1692" y="444609"/>
            <a:ext cx="11762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средства визуализации 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038" y="1891058"/>
            <a:ext cx="11359662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aa-ET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средства обучения, обеспечи­вающие зрительную информацию, которая в процессе обучения служит опо­рой для понимания речевой структуры, является связующим звеном между смысловой и звуковой стороной слова и таким образом облегчает запомина­ние; выполняет роль обратной связи в форме ключей.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лево 5">
            <a:hlinkClick r:id="rId2" action="ppaction://hlinksldjump"/>
          </p:cNvPr>
          <p:cNvSpPr/>
          <p:nvPr/>
        </p:nvSpPr>
        <p:spPr>
          <a:xfrm>
            <a:off x="114928" y="30505"/>
            <a:ext cx="1128656" cy="594360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  <p:pic>
        <p:nvPicPr>
          <p:cNvPr id="10242" name="Picture 2" descr="05.03.2020 Городской семинар &amp;quot;Правила визуализации при создании  дидактических материалов для проведения учебно-воспитательных занятий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279" y="4656137"/>
            <a:ext cx="1996630" cy="199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835" y="491331"/>
            <a:ext cx="115970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 визуализации учебной информации </a:t>
            </a:r>
            <a:endParaRPr lang="ru-RU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6125" y="1127237"/>
            <a:ext cx="11404595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 algn="just">
              <a:lnSpc>
                <a:spcPct val="150000"/>
              </a:lnSpc>
              <a:spcAft>
                <a:spcPts val="0"/>
              </a:spcAft>
            </a:pPr>
            <a:r>
              <a:rPr lang="aa-E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это </a:t>
            </a:r>
            <a:r>
              <a:rPr lang="aa-E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</a:t>
            </a:r>
            <a:r>
              <a:rPr lang="aa-E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вклю­чающая в себя следующие слагаемые: комплекс учебных знаний, визуальные способы из предъявления, визуально-технические средства передачи инфор­мации, набор психологических приемов использования и развития визуаль­ного мышления в процессе обучения.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 algn="just">
              <a:lnSpc>
                <a:spcPct val="150000"/>
              </a:lnSpc>
              <a:spcAft>
                <a:spcPts val="0"/>
              </a:spcAft>
            </a:pPr>
            <a:r>
              <a:rPr lang="aa-E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69900" algn="just">
              <a:lnSpc>
                <a:spcPct val="150000"/>
              </a:lnSpc>
              <a:spcAft>
                <a:spcPts val="0"/>
              </a:spcAft>
            </a:pPr>
            <a:r>
              <a:rPr lang="aa-ET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 графической визуализации позволяет сжать объем информа­ции и представить его в виде динамического или статического графического изображения, а именно обобщение, укрупнение, систе­матизация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Стрелка влево 3">
            <a:hlinkClick r:id="rId2" action="ppaction://hlinksldjump"/>
          </p:cNvPr>
          <p:cNvSpPr/>
          <p:nvPr/>
        </p:nvSpPr>
        <p:spPr>
          <a:xfrm>
            <a:off x="114928" y="30505"/>
            <a:ext cx="1128656" cy="594360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  <p:pic>
        <p:nvPicPr>
          <p:cNvPr id="5" name="Picture 2" descr="ВИЗУАЛИЗАЦИЯ УЧЕБНОЙ ИНФОРМАЦИИ — Telety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676" y="5098716"/>
            <a:ext cx="2377440" cy="162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A33B8F-452B-4406-894D-77EBC24E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22" y="162903"/>
            <a:ext cx="10515600" cy="9094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 процессе графической визуализации выделяют 3 уровня:</a:t>
            </a:r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493D6E67-F971-4508-9067-38E9BE1C7F56}"/>
              </a:ext>
            </a:extLst>
          </p:cNvPr>
          <p:cNvGrpSpPr>
            <a:grpSpLocks/>
          </p:cNvGrpSpPr>
          <p:nvPr/>
        </p:nvGrpSpPr>
        <p:grpSpPr bwMode="auto">
          <a:xfrm>
            <a:off x="200697" y="2048423"/>
            <a:ext cx="5953125" cy="646113"/>
            <a:chOff x="1248" y="1990"/>
            <a:chExt cx="3750" cy="407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xmlns="" id="{2714620E-B150-4408-82AE-BEFEF019D9E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558" cy="17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D3E98181-6E52-4DE3-866C-214A19EE5C4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400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ED8B5AA9-A59C-4689-85EC-A47E987312A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97" y="1990"/>
              <a:ext cx="254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dirty="0">
                  <a:solidFill>
                    <a:srgbClr val="000000"/>
                  </a:solidFill>
                </a:rPr>
                <a:t>Визуализация данных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xmlns="" id="{0F065870-CFD9-4CDD-850A-D0B12D0110A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991"/>
              <a:ext cx="2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61257284-E6F2-4948-86E8-49157B8B25D0}"/>
              </a:ext>
            </a:extLst>
          </p:cNvPr>
          <p:cNvGrpSpPr>
            <a:grpSpLocks/>
          </p:cNvGrpSpPr>
          <p:nvPr/>
        </p:nvGrpSpPr>
        <p:grpSpPr bwMode="auto">
          <a:xfrm>
            <a:off x="200697" y="2907261"/>
            <a:ext cx="5953125" cy="598488"/>
            <a:chOff x="1248" y="2613"/>
            <a:chExt cx="3750" cy="377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11C45AAD-074D-45D7-A3C6-CDB19E1A898A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1440" y="2989"/>
              <a:ext cx="3558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xmlns="" id="{D611D01E-093F-46C2-8365-168B528306E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400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91E59197-3C6B-4309-BC40-69077D7276C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6" y="2613"/>
              <a:ext cx="314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dirty="0">
                  <a:solidFill>
                    <a:srgbClr val="000000"/>
                  </a:solidFill>
                </a:rPr>
                <a:t>Визуализация информации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xmlns="" id="{91E51A56-601E-4E16-9A02-75CF082DACD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18"/>
              <a:ext cx="2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318B973B-DEFE-49AA-B615-D4BD1366AC44}"/>
              </a:ext>
            </a:extLst>
          </p:cNvPr>
          <p:cNvGrpSpPr>
            <a:grpSpLocks/>
          </p:cNvGrpSpPr>
          <p:nvPr/>
        </p:nvGrpSpPr>
        <p:grpSpPr bwMode="auto">
          <a:xfrm>
            <a:off x="200697" y="3721652"/>
            <a:ext cx="5953125" cy="644526"/>
            <a:chOff x="1248" y="3188"/>
            <a:chExt cx="3750" cy="406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xmlns="" id="{F48E199F-BABB-4B51-82AD-7EC6B53CBBC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557" cy="15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467531A8-A559-496B-B312-75C6D8D4614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400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xmlns="" id="{8D1A3BBC-5B9A-4C53-9ACE-39EFF6003B3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97" y="3188"/>
              <a:ext cx="249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3200" dirty="0">
                  <a:solidFill>
                    <a:srgbClr val="000000"/>
                  </a:solidFill>
                </a:rPr>
                <a:t>Визуализация знаний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xmlns="" id="{3F11688C-0A50-4B35-AC0F-C5181B3D402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02"/>
              <a:ext cx="2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257010" y="1758671"/>
            <a:ext cx="58148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400"/>
              <a:tabLst>
                <a:tab pos="714375" algn="l"/>
              </a:tabLst>
            </a:pPr>
            <a:r>
              <a:rPr lang="aa-ET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Предназначена в первую очередь для перера­ботки и систематизации цифровых данных. Основным способом представле­ния в данном случае являются диаграммы, которые позволяют выявить и по­казать закономерности процессов или явлений.</a:t>
            </a:r>
            <a:endParaRPr lang="ru-RU" sz="20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5102058" y="2112710"/>
            <a:ext cx="747230" cy="402392"/>
          </a:xfrm>
          <a:prstGeom prst="chevron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5695583" y="3016453"/>
            <a:ext cx="747230" cy="402392"/>
          </a:xfrm>
          <a:prstGeom prst="chevron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30060" y="1641709"/>
            <a:ext cx="5418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400"/>
              <a:tabLst>
                <a:tab pos="714375" algn="l"/>
              </a:tabLst>
            </a:pPr>
            <a:r>
              <a:rPr lang="aa-E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Позволяет отразить различные явления, события и процессы в хронологии и пространстве, продемонстрировать тен­денции, выстроить концепции и идеи. Дает возможность быстро осваивать различные сложные и большие информационные объемы, в том числе факто­графические данные. Одним из способов такой интерпретации является ин­фографика, презентации.</a:t>
            </a:r>
            <a:endParaRPr lang="ru-RU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5305919" y="3808034"/>
            <a:ext cx="747230" cy="402392"/>
          </a:xfrm>
          <a:prstGeom prst="chevron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73223" y="1838690"/>
            <a:ext cx="538240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9900" algn="just">
              <a:lnSpc>
                <a:spcPct val="150000"/>
              </a:lnSpc>
              <a:spcAft>
                <a:spcPts val="0"/>
              </a:spcAft>
            </a:pPr>
            <a:r>
              <a:rPr lang="aa-ET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упор в данном случае делается на идеи и трансформацию накопленных знаний, преобразование которых позво­ляет переосмыслить существующие знания и возможно стимулировать раз­витие и генерацию новых знаний. Способами визуализации знаний является изображение (в том числе и SD-технологии), схема, карта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Стрелка влево 34">
            <a:hlinkClick r:id="rId2" action="ppaction://hlinksldjump"/>
          </p:cNvPr>
          <p:cNvSpPr/>
          <p:nvPr/>
        </p:nvSpPr>
        <p:spPr>
          <a:xfrm>
            <a:off x="114928" y="30505"/>
            <a:ext cx="1128656" cy="594360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46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" grpId="0" animBg="1"/>
      <p:bldP spid="3" grpId="1" animBg="1"/>
      <p:bldP spid="31" grpId="0" animBg="1"/>
      <p:bldP spid="31" grpId="1" animBg="1"/>
      <p:bldP spid="32" grpId="0"/>
      <p:bldP spid="32" grpId="1"/>
      <p:bldP spid="33" grpId="0" animBg="1"/>
      <p:bldP spid="33" grpId="1" animBg="1"/>
      <p:bldP spid="34" grpId="0"/>
      <p:bldP spid="3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606</Words>
  <Application>Microsoft Office PowerPoint</Application>
  <PresentationFormat>Широкоэкранный</PresentationFormat>
  <Paragraphs>131</Paragraphs>
  <Slides>47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Helvetica Neue</vt:lpstr>
      <vt:lpstr>Times New Roman</vt:lpstr>
      <vt:lpstr>Wingdings</vt:lpstr>
      <vt:lpstr>Тема Office</vt:lpstr>
      <vt:lpstr>Визуализация информации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процессе графической визуализации выделяют 3 уровня:</vt:lpstr>
      <vt:lpstr>Презентация PowerPoint</vt:lpstr>
      <vt:lpstr>Презентация PowerPoint</vt:lpstr>
      <vt:lpstr>ПРИНЦИПЫ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универсальных правила визуализации</vt:lpstr>
      <vt:lpstr>Презентация PowerPoint</vt:lpstr>
      <vt:lpstr>Лента времени</vt:lpstr>
      <vt:lpstr>Кластер</vt:lpstr>
      <vt:lpstr>Презентация PowerPoint</vt:lpstr>
      <vt:lpstr>Облако слов</vt:lpstr>
      <vt:lpstr>Презентация PowerPoint</vt:lpstr>
      <vt:lpstr>Презентация PowerPoint</vt:lpstr>
      <vt:lpstr>Презентация PowerPoint</vt:lpstr>
      <vt:lpstr>Кроссенс</vt:lpstr>
      <vt:lpstr>Презентация PowerPoint</vt:lpstr>
      <vt:lpstr>Презентация PowerPoint</vt:lpstr>
      <vt:lpstr>Интерактивный плакат    </vt:lpstr>
      <vt:lpstr>Инфографика</vt:lpstr>
      <vt:lpstr>Презентация PowerPoint</vt:lpstr>
      <vt:lpstr>Интеллект-карта </vt:lpstr>
      <vt:lpstr>Скрайбинг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56</cp:revision>
  <dcterms:created xsi:type="dcterms:W3CDTF">2021-07-28T13:52:54Z</dcterms:created>
  <dcterms:modified xsi:type="dcterms:W3CDTF">2021-11-02T09:05:46Z</dcterms:modified>
</cp:coreProperties>
</file>