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67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98" d="100"/>
          <a:sy n="98" d="100"/>
        </p:scale>
        <p:origin x="110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3/4/2024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3/4/2024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3/4/2024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3/4/2024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3/4/2024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3/4/2024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3/4/2024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3/4/2024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3/4/2024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3/4/2024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3/4/2024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3/4/2024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3/4/2024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3/4/2024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3/4/2024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3/4/2024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3/4/2024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3/4/2024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transition spd="slow">
    <p:wipe/>
  </p:transition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1742_%D0%B3%D0%BE%D0%B4" TargetMode="External"/><Relationship Id="rId3" Type="http://schemas.openxmlformats.org/officeDocument/2006/relationships/hyperlink" Target="https://ru.wikipedia.org/wiki/%D0%92%D0%B8%D0%BB%D1%8C%D0%BD%D1%8E%D1%81" TargetMode="External"/><Relationship Id="rId7" Type="http://schemas.openxmlformats.org/officeDocument/2006/relationships/hyperlink" Target="https://ru.wikipedia.org/wiki/1741" TargetMode="External"/><Relationship Id="rId2" Type="http://schemas.openxmlformats.org/officeDocument/2006/relationships/hyperlink" Target="https://ru.wikipedia.org/wiki/%D0%A1%D0%B8%D0%BB%D0%B5%D0%B7%D0%B8%D1%8F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ru.wikipedia.org/wiki/1744_%D0%B3%D0%BE%D0%B4" TargetMode="External"/><Relationship Id="rId5" Type="http://schemas.openxmlformats.org/officeDocument/2006/relationships/hyperlink" Target="https://ru.wikipedia.org/wiki/1737" TargetMode="External"/><Relationship Id="rId10" Type="http://schemas.openxmlformats.org/officeDocument/2006/relationships/image" Target="../media/image2.jpeg"/><Relationship Id="rId4" Type="http://schemas.openxmlformats.org/officeDocument/2006/relationships/hyperlink" Target="https://ru.wikipedia.org/wiki/1737_%D0%B3%D0%BE%D0%B4" TargetMode="External"/><Relationship Id="rId9" Type="http://schemas.openxmlformats.org/officeDocument/2006/relationships/hyperlink" Target="https://ru.wikipedia.org/wiki/%D0%90%D0%BB%D1%82%D0%B0%D1%80%D1%8C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3%D0%BB%D0%B0%D1%83%D0%B1%D0%B8%D1%86,_%D0%98%D0%BE%D0%B3%D0%B0%D0%BD%D0%BD_%D0%9A%D1%80%D0%B8%D1%81%D1%82%D0%BE%D1%84#cite_note-4" TargetMode="External"/><Relationship Id="rId13" Type="http://schemas.openxmlformats.org/officeDocument/2006/relationships/hyperlink" Target="https://ru.wikipedia.org/wiki/1743" TargetMode="External"/><Relationship Id="rId18" Type="http://schemas.openxmlformats.org/officeDocument/2006/relationships/hyperlink" Target="https://ru.wikipedia.org/wiki/1749_%D0%B3%D0%BE%D0%B4" TargetMode="External"/><Relationship Id="rId26" Type="http://schemas.openxmlformats.org/officeDocument/2006/relationships/hyperlink" Target="https://ru.wikipedia.org/wiki/%D0%9A%D0%BE%D1%81%D1%82%D1%91%D0%BB_%D0%BC%D0%B8%D1%81%D1%81%D0%B8%D0%BE%D0%BD%D0%B5%D1%80%D0%BE%D0%B2_(%D0%92%D0%B8%D0%BB%D1%8C%D0%BD%D1%8E%D1%81)" TargetMode="External"/><Relationship Id="rId3" Type="http://schemas.openxmlformats.org/officeDocument/2006/relationships/hyperlink" Target="https://ru.wikipedia.org/wiki/1738" TargetMode="External"/><Relationship Id="rId21" Type="http://schemas.openxmlformats.org/officeDocument/2006/relationships/hyperlink" Target="https://ru.wikipedia.org/wiki/XVIII_%D0%B2%D0%B5%D0%BA" TargetMode="External"/><Relationship Id="rId34" Type="http://schemas.openxmlformats.org/officeDocument/2006/relationships/image" Target="../media/image3.jpeg"/><Relationship Id="rId7" Type="http://schemas.openxmlformats.org/officeDocument/2006/relationships/hyperlink" Target="https://ru.wikipedia.org/wiki/%D0%93%D0%BB%D0%B0%D1%83%D0%B1%D0%B8%D1%86,_%D0%98%D0%BE%D0%B3%D0%B0%D0%BD%D0%BD_%D0%9A%D1%80%D0%B8%D1%81%D1%82%D0%BE%D1%84#cite_note-3" TargetMode="External"/><Relationship Id="rId12" Type="http://schemas.openxmlformats.org/officeDocument/2006/relationships/hyperlink" Target="https://ru.wikipedia.org/wiki/1741" TargetMode="External"/><Relationship Id="rId17" Type="http://schemas.openxmlformats.org/officeDocument/2006/relationships/hyperlink" Target="https://ru.wikipedia.org/wiki/1753" TargetMode="External"/><Relationship Id="rId25" Type="http://schemas.openxmlformats.org/officeDocument/2006/relationships/hyperlink" Target="https://ru.wikipedia.org/wiki/1762_%D0%B3%D0%BE%D0%B4" TargetMode="External"/><Relationship Id="rId33" Type="http://schemas.openxmlformats.org/officeDocument/2006/relationships/hyperlink" Target="https://ru.wikipedia.org/wiki/1763_%D0%B3%D0%BE%D0%B4" TargetMode="External"/><Relationship Id="rId2" Type="http://schemas.openxmlformats.org/officeDocument/2006/relationships/hyperlink" Target="https://ru.wikipedia.org/wiki/%D0%A0%D0%BE%D0%BA%D0%BE%D0%BA%D0%BE" TargetMode="External"/><Relationship Id="rId16" Type="http://schemas.openxmlformats.org/officeDocument/2006/relationships/hyperlink" Target="https://ru.wikipedia.org/wiki/1749" TargetMode="External"/><Relationship Id="rId20" Type="http://schemas.openxmlformats.org/officeDocument/2006/relationships/hyperlink" Target="https://ru.wikipedia.org/wiki/%D0%93%D0%BB%D0%B0%D1%83%D0%B1%D0%B8%D1%86,_%D0%98%D0%BE%D0%B3%D0%B0%D0%BD%D0%BD_%D0%9A%D1%80%D0%B8%D1%81%D1%82%D0%BE%D1%84#cite_note-5" TargetMode="External"/><Relationship Id="rId29" Type="http://schemas.openxmlformats.org/officeDocument/2006/relationships/hyperlink" Target="https://ru.wikipedia.org/wiki/%D0%A6%D0%B5%D1%80%D0%BA%D0%BE%D0%B2%D1%8C_%D0%A1%D0%B2%D1%8F%D1%82%D0%BE%D0%B9_%D0%A2%D1%80%D0%BE%D0%B8%D1%86%D1%8B_%D0%B8_%D0%B1%D0%B0%D0%B7%D0%B8%D0%BB%D0%B8%D0%B0%D0%BD%D1%81%D0%BA%D0%B8%D0%B9_%D0%BC%D0%BE%D0%BD%D0%B0%D1%81%D1%82%D1%8B%D1%80%D1%8C_(%D0%92%D0%B8%D0%BB%D1%8C%D0%BD%D1%8E%D1%81)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ru.wikipedia.org/wiki/1748" TargetMode="External"/><Relationship Id="rId11" Type="http://schemas.openxmlformats.org/officeDocument/2006/relationships/hyperlink" Target="https://ru.wikipedia.org/wiki/%D0%9A%D0%BE%D1%81%D1%82%D1%91%D0%BB_%D0%A1%D0%B2%D1%8F%D1%82%D0%BE%D0%B9_%D0%95%D0%BA%D0%B0%D1%82%D0%B5%D1%80%D0%B8%D0%BD%D1%8B_(%D0%92%D0%B8%D0%BB%D1%8C%D0%BD%D1%8E%D1%81)" TargetMode="External"/><Relationship Id="rId24" Type="http://schemas.openxmlformats.org/officeDocument/2006/relationships/hyperlink" Target="https://ru.wikipedia.org/wiki/1759" TargetMode="External"/><Relationship Id="rId32" Type="http://schemas.openxmlformats.org/officeDocument/2006/relationships/hyperlink" Target="https://ru.wikipedia.org/wiki/1760" TargetMode="External"/><Relationship Id="rId5" Type="http://schemas.openxmlformats.org/officeDocument/2006/relationships/hyperlink" Target="https://ru.wikipedia.org/wiki/%D0%9A%D0%BE%D1%81%D1%82%D1%91%D0%BB_%D0%A1%D0%B2%D1%8F%D1%82%D0%BE%D0%B3%D0%BE_%D0%AF%D0%BD%D0%B0_%D0%B8%D0%B5%D0%B7%D1%83%D0%B8%D1%82%D1%81%D0%BA%D0%BE%D0%B3%D0%BE_%D0%BC%D0%BE%D0%BD%D0%B0%D1%81%D1%82%D1%8B%D1%80%D1%8F_(%D0%92%D0%B8%D0%BB%D1%8C%D0%BD%D1%8E%D1%81)" TargetMode="External"/><Relationship Id="rId15" Type="http://schemas.openxmlformats.org/officeDocument/2006/relationships/hyperlink" Target="https://ru.wikipedia.org/wiki/%D0%A6%D0%B5%D1%80%D0%BA%D0%BE%D0%B2%D1%8C_%D0%A1%D0%B2%D1%8F%D1%82%D0%BE%D0%B3%D0%BE_%D0%94%D1%83%D1%85%D0%B0_(%D0%92%D0%B8%D0%BB%D1%8C%D0%BD%D1%8E%D1%81)" TargetMode="External"/><Relationship Id="rId23" Type="http://schemas.openxmlformats.org/officeDocument/2006/relationships/hyperlink" Target="https://ru.wikipedia.org/wiki/1751" TargetMode="External"/><Relationship Id="rId28" Type="http://schemas.openxmlformats.org/officeDocument/2006/relationships/hyperlink" Target="https://ru.wikipedia.org/wiki/1756" TargetMode="External"/><Relationship Id="rId10" Type="http://schemas.openxmlformats.org/officeDocument/2006/relationships/hyperlink" Target="https://ru.wikipedia.org/wiki/%D0%90%D0%BD%D1%81%D0%B0%D0%BC%D0%B1%D0%BB%D1%8C_%D0%92%D0%B8%D0%BB%D1%8C%D0%BD%D1%8E%D1%81%D1%81%D0%BA%D0%BE%D0%B3%D0%BE_%D1%83%D0%BD%D0%B8%D0%B2%D0%B5%D1%80%D1%81%D0%B8%D1%82%D0%B5%D1%82%D0%B0" TargetMode="External"/><Relationship Id="rId19" Type="http://schemas.openxmlformats.org/officeDocument/2006/relationships/hyperlink" Target="https://ru.wikipedia.org/wiki/%D0%A0%D0%B0%D1%82%D1%83%D1%88%D0%B0_(%D0%92%D0%B8%D0%BB%D1%8C%D0%BD%D1%8E%D1%81)" TargetMode="External"/><Relationship Id="rId31" Type="http://schemas.openxmlformats.org/officeDocument/2006/relationships/hyperlink" Target="https://ru.wikipedia.org/wiki/1750_%D0%B3%D0%BE%D0%B4" TargetMode="External"/><Relationship Id="rId4" Type="http://schemas.openxmlformats.org/officeDocument/2006/relationships/hyperlink" Target="https://ru.wikipedia.org/wiki/1744" TargetMode="External"/><Relationship Id="rId9" Type="http://schemas.openxmlformats.org/officeDocument/2006/relationships/hyperlink" Target="https://ru.wikipedia.org/wiki/%D0%91%D0%B0%D1%80%D0%BE%D0%BA%D0%BA%D0%BE" TargetMode="External"/><Relationship Id="rId14" Type="http://schemas.openxmlformats.org/officeDocument/2006/relationships/hyperlink" Target="https://ru.wikipedia.org/wiki/1746_%D0%B3%D0%BE%D0%B4" TargetMode="External"/><Relationship Id="rId22" Type="http://schemas.openxmlformats.org/officeDocument/2006/relationships/hyperlink" Target="https://ru.wikipedia.org/wiki/%D0%92%D1%82%D0%BE%D1%80%D0%B0%D1%8F_%D0%BC%D0%B8%D1%80%D0%BE%D0%B2%D0%B0%D1%8F_%D0%B2%D0%BE%D0%B9%D0%BD%D0%B0" TargetMode="External"/><Relationship Id="rId27" Type="http://schemas.openxmlformats.org/officeDocument/2006/relationships/hyperlink" Target="https://ru.wikipedia.org/wiki/1750" TargetMode="External"/><Relationship Id="rId30" Type="http://schemas.openxmlformats.org/officeDocument/2006/relationships/hyperlink" Target="https://ru.wikipedia.org/wiki/1761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8%D0%B2%D0%B5%D0%BD%D0%B5%D1%86" TargetMode="External"/><Relationship Id="rId3" Type="http://schemas.openxmlformats.org/officeDocument/2006/relationships/hyperlink" Target="https://ru.wikipedia.org/wiki/1765_%D0%B3%D0%BE%D0%B4" TargetMode="External"/><Relationship Id="rId7" Type="http://schemas.openxmlformats.org/officeDocument/2006/relationships/hyperlink" Target="https://ru.wikipedia.org/wiki/%D0%A6%D0%B5%D1%80%D0%BA%D0%BE%D0%B2%D1%8C_%D0%A1%D0%B2%D1%8F%D1%82%D0%BE%D0%B3%D0%BE_%D0%9C%D0%B8%D1%85%D0%B0%D0%B8%D0%BB%D0%B0_%D0%90%D1%80%D1%85%D0%B0%D0%BD%D0%B3%D0%B5%D0%BB%D0%B0_(%D0%98%D0%B2%D0%B5%D0%BD%D0%B5%D1%86)" TargetMode="External"/><Relationship Id="rId2" Type="http://schemas.openxmlformats.org/officeDocument/2006/relationships/hyperlink" Target="https://ru.wikipedia.org/wiki/1748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ru.wikipedia.org/wiki/1749" TargetMode="External"/><Relationship Id="rId5" Type="http://schemas.openxmlformats.org/officeDocument/2006/relationships/hyperlink" Target="https://ru.wikipedia.org/wiki/%D0%9F%D0%BE%D0%BB%D0%BE%D1%86%D0%BA" TargetMode="External"/><Relationship Id="rId4" Type="http://schemas.openxmlformats.org/officeDocument/2006/relationships/hyperlink" Target="https://ru.wikipedia.org/wiki/%D0%A1%D0%BE%D1%84%D0%B8%D0%B9%D1%81%D0%BA%D0%B8%D0%B9_%D1%81%D0%BE%D0%B1%D0%BE%D1%80_(%D0%9F%D0%BE%D0%BB%D0%BE%D1%86%D0%BA)" TargetMode="External"/><Relationship Id="rId9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75833" y="1956402"/>
            <a:ext cx="8825658" cy="1275009"/>
          </a:xfrm>
        </p:spPr>
        <p:txBody>
          <a:bodyPr/>
          <a:lstStyle/>
          <a:p>
            <a:pPr algn="ctr"/>
            <a:r>
              <a:rPr lang="ru-RU" sz="6000" b="1" i="1" dirty="0">
                <a:solidFill>
                  <a:srgbClr val="7867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Ян </a:t>
            </a:r>
            <a:r>
              <a:rPr lang="ru-RU" sz="6000" b="1" i="1" dirty="0" err="1">
                <a:solidFill>
                  <a:srgbClr val="7867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Криштоф</a:t>
            </a:r>
            <a:r>
              <a:rPr lang="ru-RU" sz="6000" b="1" i="1" dirty="0">
                <a:solidFill>
                  <a:srgbClr val="7867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ru-RU" sz="6000" b="1" i="1" dirty="0" err="1">
                <a:solidFill>
                  <a:srgbClr val="7867F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Глаубиц</a:t>
            </a:r>
            <a:endParaRPr lang="ru-RU" sz="6000" b="1" i="1" dirty="0">
              <a:solidFill>
                <a:srgbClr val="7867F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279224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0" y="484094"/>
            <a:ext cx="3865134" cy="633766"/>
          </a:xfrm>
        </p:spPr>
        <p:txBody>
          <a:bodyPr>
            <a:normAutofit fontScale="90000"/>
          </a:bodyPr>
          <a:lstStyle/>
          <a:p>
            <a:r>
              <a:rPr lang="ru-RU" sz="4800" b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Биография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0" y="1437889"/>
            <a:ext cx="5782606" cy="4936017"/>
          </a:xfrm>
        </p:spPr>
        <p:txBody>
          <a:bodyPr>
            <a:normAutofit fontScale="92500"/>
          </a:bodyPr>
          <a:lstStyle/>
          <a:p>
            <a:pPr algn="just"/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Вероятно, родился в 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  <a:hlinkClick r:id="rId2" tooltip="Силезия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Силезии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, хотя высказывались предположения о том, что он был уроженцем 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  <a:hlinkClick r:id="rId3" tooltip="Вильнюс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Вильнюса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. </a:t>
            </a:r>
          </a:p>
          <a:p>
            <a:pPr algn="just"/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До 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  <a:hlinkClick r:id="rId4" tooltip="1737 год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1737 года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 </a:t>
            </a:r>
            <a:r>
              <a:rPr lang="ru-RU" sz="2400" dirty="0" err="1">
                <a:solidFill>
                  <a:schemeClr val="tx2">
                    <a:lumMod val="50000"/>
                  </a:schemeClr>
                </a:solidFill>
              </a:rPr>
              <a:t>Глаубиц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 был членом совета и архитектором общины евангеликов-лютеран. </a:t>
            </a:r>
          </a:p>
          <a:p>
            <a:pPr algn="just"/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В 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  <a:hlinkClick r:id="rId5" tooltip="173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1737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—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  <a:hlinkClick r:id="rId6" tooltip="1744 год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1744 годах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 он отстроил и реконструировал в формах позднего барокко храм евангеликов-лютеран и прилегающие здания общины. По его проекту и при его участии в 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  <a:hlinkClick r:id="rId7" tooltip="174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1741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—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  <a:hlinkClick r:id="rId8" tooltip="1742 год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1742 годах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 в храме был сооружён пышный барочный 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  <a:hlinkClick r:id="rId9" tooltip="Алтарь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алтарь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.</a:t>
            </a:r>
          </a:p>
          <a:p>
            <a:endParaRPr lang="ru-RU" sz="1800" b="1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https://rgnp.ru/wp-content/uploads/e/b/3/eb3143f95c2fedd974a14b69cb193d73.jpe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2" r="27372"/>
          <a:stretch>
            <a:fillRect/>
          </a:stretch>
        </p:blipFill>
        <p:spPr bwMode="auto">
          <a:xfrm>
            <a:off x="939800" y="1030310"/>
            <a:ext cx="3335338" cy="511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15947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96753" y="347663"/>
            <a:ext cx="4365937" cy="772733"/>
          </a:xfrm>
        </p:spPr>
        <p:txBody>
          <a:bodyPr>
            <a:normAutofit fontScale="90000"/>
          </a:bodyPr>
          <a:lstStyle/>
          <a:p>
            <a:r>
              <a:rPr lang="ru-RU" sz="4000" b="1" u="sng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Творчество</a:t>
            </a:r>
            <a:b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</a:rPr>
            </a:br>
            <a:endParaRPr lang="ru-RU" b="1" u="sng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8186" y="978795"/>
            <a:ext cx="7572777" cy="5602309"/>
          </a:xfrm>
        </p:spPr>
        <p:txBody>
          <a:bodyPr>
            <a:normAutofit fontScale="700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 err="1"/>
              <a:t>Евангелико</a:t>
            </a:r>
            <a:r>
              <a:rPr lang="ru-RU" sz="1800" dirty="0"/>
              <a:t>-лютеранский костёл (и оборудован его интерьер в стиле </a:t>
            </a:r>
            <a:r>
              <a:rPr lang="ru-RU" sz="1800" dirty="0">
                <a:hlinkClick r:id="rId2" tooltip="Рококо"/>
              </a:rPr>
              <a:t>рококо</a:t>
            </a:r>
            <a:r>
              <a:rPr lang="ru-RU" sz="1800" dirty="0"/>
              <a:t>) (</a:t>
            </a:r>
            <a:r>
              <a:rPr lang="ru-RU" sz="1800" dirty="0">
                <a:hlinkClick r:id="rId3" tooltip="1738"/>
              </a:rPr>
              <a:t>1738</a:t>
            </a:r>
            <a:r>
              <a:rPr lang="ru-RU" sz="1800" dirty="0"/>
              <a:t>—</a:t>
            </a:r>
            <a:r>
              <a:rPr lang="ru-RU" sz="1800" dirty="0">
                <a:hlinkClick r:id="rId4" tooltip="1744"/>
              </a:rPr>
              <a:t>1744</a:t>
            </a:r>
            <a:r>
              <a:rPr lang="ru-RU" sz="1800" dirty="0"/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/>
              <a:t>Главный западный фасад и восточный фронтон </a:t>
            </a:r>
            <a:r>
              <a:rPr lang="ru-RU" sz="1800" dirty="0">
                <a:hlinkClick r:id="rId5" tooltip="Костёл Святого Яна иезуитского монастыря (Вильнюс)"/>
              </a:rPr>
              <a:t>костёла Святых Иоаннов</a:t>
            </a:r>
            <a:r>
              <a:rPr lang="ru-RU" sz="1800" dirty="0"/>
              <a:t> (</a:t>
            </a:r>
            <a:r>
              <a:rPr lang="ru-RU" sz="1800" dirty="0">
                <a:hlinkClick r:id="rId3" tooltip="1738"/>
              </a:rPr>
              <a:t>1738</a:t>
            </a:r>
            <a:r>
              <a:rPr lang="ru-RU" sz="1800" dirty="0"/>
              <a:t>—</a:t>
            </a:r>
            <a:r>
              <a:rPr lang="ru-RU" sz="1800" dirty="0">
                <a:hlinkClick r:id="rId6" tooltip="1748"/>
              </a:rPr>
              <a:t>1748</a:t>
            </a:r>
            <a:r>
              <a:rPr lang="ru-RU" sz="1800" dirty="0"/>
              <a:t>), в интерьере был сооружён уникальный ансамбль из 23 алтарей в стиле барокко (сохранилось 10 алтарей); костёл и колокольня, долгое время остававшаяся самым высоким сооружением в Вильнюсе (свыше 60 м, данные колеблются от 63 м</a:t>
            </a:r>
            <a:r>
              <a:rPr lang="ru-RU" sz="1800" baseline="30000" dirty="0">
                <a:hlinkClick r:id="rId7"/>
              </a:rPr>
              <a:t>[3]</a:t>
            </a:r>
            <a:r>
              <a:rPr lang="ru-RU" sz="1800" dirty="0"/>
              <a:t> до 68 м с крестом</a:t>
            </a:r>
            <a:r>
              <a:rPr lang="ru-RU" sz="1800" baseline="30000" dirty="0">
                <a:hlinkClick r:id="rId8"/>
              </a:rPr>
              <a:t>[4]</a:t>
            </a:r>
            <a:r>
              <a:rPr lang="ru-RU" sz="1800" dirty="0"/>
              <a:t>) определили господство </a:t>
            </a:r>
            <a:r>
              <a:rPr lang="ru-RU" sz="1800" dirty="0">
                <a:hlinkClick r:id="rId9" tooltip="Барокко"/>
              </a:rPr>
              <a:t>барокко</a:t>
            </a:r>
            <a:r>
              <a:rPr lang="ru-RU" sz="1800" dirty="0"/>
              <a:t> в </a:t>
            </a:r>
            <a:r>
              <a:rPr lang="ru-RU" sz="1800" dirty="0">
                <a:hlinkClick r:id="rId10" tooltip="Ансамбль Вильнюсского университета"/>
              </a:rPr>
              <a:t>ансамбле университета</a:t>
            </a:r>
            <a:r>
              <a:rPr lang="ru-RU" sz="1800" dirty="0"/>
              <a:t> и стали архитектурной доминантой барочной панорамы Вильнюса.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/>
              <a:t>Фронтон и верхние ярусы двух колоколен </a:t>
            </a:r>
            <a:r>
              <a:rPr lang="ru-RU" sz="1800" dirty="0">
                <a:hlinkClick r:id="rId11" tooltip="Костёл Святой Екатерины (Вильнюс)"/>
              </a:rPr>
              <a:t>костёла Святой Екатерины</a:t>
            </a:r>
            <a:r>
              <a:rPr lang="ru-RU" sz="1800" dirty="0"/>
              <a:t> (</a:t>
            </a:r>
            <a:r>
              <a:rPr lang="ru-RU" sz="1800" dirty="0">
                <a:hlinkClick r:id="rId12" tooltip="1741"/>
              </a:rPr>
              <a:t>1741</a:t>
            </a:r>
            <a:r>
              <a:rPr lang="ru-RU" sz="1800" dirty="0"/>
              <a:t>—</a:t>
            </a:r>
            <a:r>
              <a:rPr lang="ru-RU" sz="1800" dirty="0">
                <a:hlinkClick r:id="rId13" tooltip="1743"/>
              </a:rPr>
              <a:t>1743</a:t>
            </a:r>
            <a:r>
              <a:rPr lang="ru-RU" sz="1800" dirty="0"/>
              <a:t>), в </a:t>
            </a:r>
            <a:r>
              <a:rPr lang="ru-RU" sz="1800" dirty="0">
                <a:hlinkClick r:id="rId14" tooltip="1746 год"/>
              </a:rPr>
              <a:t>1746 году</a:t>
            </a:r>
            <a:r>
              <a:rPr lang="ru-RU" sz="1800" dirty="0"/>
              <a:t> реконструировал капеллу Провидения в этом костёле.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/>
              <a:t>Интерьер православной </a:t>
            </a:r>
            <a:r>
              <a:rPr lang="ru-RU" sz="1800" dirty="0">
                <a:hlinkClick r:id="rId15" tooltip="Церковь Святого Духа (Вильнюс)"/>
              </a:rPr>
              <a:t>церкви Святого Духа</a:t>
            </a:r>
            <a:r>
              <a:rPr lang="ru-RU" sz="1800" dirty="0"/>
              <a:t> (</a:t>
            </a:r>
            <a:r>
              <a:rPr lang="ru-RU" sz="1800" dirty="0">
                <a:hlinkClick r:id="rId16" tooltip="1749"/>
              </a:rPr>
              <a:t>1749</a:t>
            </a:r>
            <a:r>
              <a:rPr lang="ru-RU" sz="1800" dirty="0"/>
              <a:t>—</a:t>
            </a:r>
            <a:r>
              <a:rPr lang="ru-RU" sz="1800" dirty="0">
                <a:hlinkClick r:id="rId17" tooltip="1753"/>
              </a:rPr>
              <a:t>1753</a:t>
            </a:r>
            <a:r>
              <a:rPr lang="ru-RU" sz="1800" dirty="0"/>
              <a:t>), пострадавшей при пожаре </a:t>
            </a:r>
            <a:r>
              <a:rPr lang="ru-RU" sz="1800" dirty="0">
                <a:hlinkClick r:id="rId18" tooltip="1749 год"/>
              </a:rPr>
              <a:t>1749 года</a:t>
            </a:r>
            <a:r>
              <a:rPr lang="ru-RU" sz="18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/>
              <a:t>Реставрировал </a:t>
            </a:r>
            <a:r>
              <a:rPr lang="ru-RU" sz="1800" dirty="0" err="1"/>
              <a:t>вилнюсскую</a:t>
            </a:r>
            <a:r>
              <a:rPr lang="ru-RU" sz="1800" dirty="0"/>
              <a:t> </a:t>
            </a:r>
            <a:r>
              <a:rPr lang="ru-RU" sz="1800" dirty="0">
                <a:hlinkClick r:id="rId19" tooltip="Ратуша (Вильнюс)"/>
              </a:rPr>
              <a:t>ратушу</a:t>
            </a:r>
            <a:r>
              <a:rPr lang="ru-RU" sz="1800" dirty="0"/>
              <a:t>, пострадавшую при пожаре </a:t>
            </a:r>
            <a:r>
              <a:rPr lang="ru-RU" sz="1800" dirty="0">
                <a:hlinkClick r:id="rId18" tooltip="1749 год"/>
              </a:rPr>
              <a:t>1749 года</a:t>
            </a:r>
            <a:r>
              <a:rPr lang="ru-RU" sz="1800" dirty="0"/>
              <a:t>, отстроив при этом её башню (</a:t>
            </a:r>
            <a:r>
              <a:rPr lang="ru-RU" sz="1800" dirty="0">
                <a:hlinkClick r:id="rId16" tooltip="1749"/>
              </a:rPr>
              <a:t>1749</a:t>
            </a:r>
            <a:r>
              <a:rPr lang="ru-RU" sz="1800" dirty="0"/>
              <a:t>—</a:t>
            </a:r>
            <a:r>
              <a:rPr lang="ru-RU" sz="1800" dirty="0">
                <a:hlinkClick r:id="rId17" tooltip="1753"/>
              </a:rPr>
              <a:t>1753</a:t>
            </a:r>
            <a:r>
              <a:rPr lang="ru-RU" sz="1800" dirty="0"/>
              <a:t>)</a:t>
            </a:r>
            <a:r>
              <a:rPr lang="ru-RU" sz="1800" baseline="30000" dirty="0">
                <a:hlinkClick r:id="rId20"/>
              </a:rPr>
              <a:t>[5]</a:t>
            </a:r>
            <a:r>
              <a:rPr lang="ru-RU" sz="18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/>
              <a:t>В середине </a:t>
            </a:r>
            <a:r>
              <a:rPr lang="ru-RU" sz="1800" dirty="0">
                <a:hlinkClick r:id="rId21" tooltip="XVIII век"/>
              </a:rPr>
              <a:t>XVIII века</a:t>
            </a:r>
            <a:r>
              <a:rPr lang="ru-RU" sz="1800" dirty="0"/>
              <a:t> создал барочный интерьер Большой синагоги (пострадала во время </a:t>
            </a:r>
            <a:r>
              <a:rPr lang="ru-RU" sz="1800" dirty="0">
                <a:hlinkClick r:id="rId22" tooltip="Вторая мировая война"/>
              </a:rPr>
              <a:t>Второй мировой войны</a:t>
            </a:r>
            <a:r>
              <a:rPr lang="ru-RU" sz="1800" dirty="0"/>
              <a:t> и не сохранилась).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/>
              <a:t>В </a:t>
            </a:r>
            <a:r>
              <a:rPr lang="ru-RU" sz="1800" dirty="0">
                <a:hlinkClick r:id="rId16" tooltip="1749"/>
              </a:rPr>
              <a:t>1749</a:t>
            </a:r>
            <a:r>
              <a:rPr lang="ru-RU" sz="1800" dirty="0"/>
              <a:t>—</a:t>
            </a:r>
            <a:r>
              <a:rPr lang="ru-RU" sz="1800" dirty="0">
                <a:hlinkClick r:id="rId23" tooltip="1751"/>
              </a:rPr>
              <a:t>1751</a:t>
            </a:r>
            <a:r>
              <a:rPr lang="ru-RU" sz="1800" dirty="0"/>
              <a:t> и </a:t>
            </a:r>
            <a:r>
              <a:rPr lang="ru-RU" sz="1800" dirty="0">
                <a:hlinkClick r:id="rId24" tooltip="1759"/>
              </a:rPr>
              <a:t>1759</a:t>
            </a:r>
            <a:r>
              <a:rPr lang="ru-RU" sz="1800" dirty="0"/>
              <a:t>—</a:t>
            </a:r>
            <a:r>
              <a:rPr lang="ru-RU" sz="1800" dirty="0">
                <a:hlinkClick r:id="rId25" tooltip="1762 год"/>
              </a:rPr>
              <a:t>1762 годах</a:t>
            </a:r>
            <a:r>
              <a:rPr lang="ru-RU" sz="1800" dirty="0"/>
              <a:t> отстраивал и декорировал часовню на евангелическо-лютеранском кладбище. </a:t>
            </a:r>
            <a:r>
              <a:rPr lang="ru-RU" sz="1800" dirty="0" err="1"/>
              <a:t>Глаубицем</a:t>
            </a:r>
            <a:r>
              <a:rPr lang="ru-RU" sz="1800" dirty="0"/>
              <a:t>, кроме того, надстроены башни </a:t>
            </a:r>
            <a:r>
              <a:rPr lang="ru-RU" sz="1800" dirty="0">
                <a:hlinkClick r:id="rId26" tooltip="Костёл миссионеров (Вильнюс)"/>
              </a:rPr>
              <a:t>костёла миссионеров</a:t>
            </a:r>
            <a:r>
              <a:rPr lang="ru-RU" sz="1800" dirty="0"/>
              <a:t> (</a:t>
            </a:r>
            <a:r>
              <a:rPr lang="ru-RU" sz="1800" dirty="0">
                <a:hlinkClick r:id="rId27" tooltip="1750"/>
              </a:rPr>
              <a:t>1750</a:t>
            </a:r>
            <a:r>
              <a:rPr lang="ru-RU" sz="1800" dirty="0"/>
              <a:t>—</a:t>
            </a:r>
            <a:r>
              <a:rPr lang="ru-RU" sz="1800" dirty="0">
                <a:hlinkClick r:id="rId28" tooltip="1756"/>
              </a:rPr>
              <a:t>1756</a:t>
            </a:r>
            <a:r>
              <a:rPr lang="ru-RU" sz="1800" dirty="0"/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/>
              <a:t>Им же возведены в стиле позднего барокко ворота </a:t>
            </a:r>
            <a:r>
              <a:rPr lang="ru-RU" sz="1800" dirty="0" err="1">
                <a:hlinkClick r:id="rId29" tooltip="Церковь Святой Троицы и базилианский монастырь (Вильнюс)"/>
              </a:rPr>
              <a:t>базилианского</a:t>
            </a:r>
            <a:r>
              <a:rPr lang="ru-RU" sz="1800" dirty="0">
                <a:hlinkClick r:id="rId29" tooltip="Церковь Святой Троицы и базилианский монастырь (Вильнюс)"/>
              </a:rPr>
              <a:t> монастыря Святой Троицы</a:t>
            </a:r>
            <a:r>
              <a:rPr lang="ru-RU" sz="1800" dirty="0"/>
              <a:t> (</a:t>
            </a:r>
            <a:r>
              <a:rPr lang="ru-RU" sz="1800" dirty="0">
                <a:hlinkClick r:id="rId30" tooltip="1761"/>
              </a:rPr>
              <a:t>1761</a:t>
            </a:r>
            <a:r>
              <a:rPr lang="ru-RU" sz="1800" dirty="0"/>
              <a:t>); предполагается также, что </a:t>
            </a:r>
            <a:r>
              <a:rPr lang="ru-RU" sz="1800" dirty="0" err="1"/>
              <a:t>Глаубиц</a:t>
            </a:r>
            <a:r>
              <a:rPr lang="ru-RU" sz="1800" dirty="0"/>
              <a:t> в </a:t>
            </a:r>
            <a:r>
              <a:rPr lang="ru-RU" sz="1800" dirty="0">
                <a:hlinkClick r:id="rId31" tooltip="1750 год"/>
              </a:rPr>
              <a:t>1750 году</a:t>
            </a:r>
            <a:r>
              <a:rPr lang="ru-RU" sz="1800" dirty="0"/>
              <a:t> возвёл две грациозные боковые башни при восточном фасаде церкви Святой Троицы и в </a:t>
            </a:r>
            <a:r>
              <a:rPr lang="ru-RU" sz="1800" dirty="0">
                <a:hlinkClick r:id="rId32" tooltip="1760"/>
              </a:rPr>
              <a:t>1760</a:t>
            </a:r>
            <a:r>
              <a:rPr lang="ru-RU" sz="1800" dirty="0"/>
              <a:t>—</a:t>
            </a:r>
            <a:r>
              <a:rPr lang="ru-RU" sz="1800" dirty="0">
                <a:hlinkClick r:id="rId33" tooltip="1763 год"/>
              </a:rPr>
              <a:t>1763 годах</a:t>
            </a:r>
            <a:r>
              <a:rPr lang="ru-RU" sz="1800" dirty="0"/>
              <a:t> на прежнем фундаменте построил здания монастыря, восстановил часовню </a:t>
            </a:r>
            <a:r>
              <a:rPr lang="ru-RU" sz="1800" dirty="0" err="1"/>
              <a:t>Скуминов</a:t>
            </a:r>
            <a:r>
              <a:rPr lang="ru-RU" sz="18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800" dirty="0"/>
              <a:t>Ему также приписывается авторство костёла Обретения Святого Креста (</a:t>
            </a:r>
            <a:r>
              <a:rPr lang="ru-RU" sz="1800" dirty="0" err="1"/>
              <a:t>Кальварийского</a:t>
            </a:r>
            <a:r>
              <a:rPr lang="ru-RU" sz="1800" dirty="0"/>
              <a:t>) в Вильнюсе.</a:t>
            </a:r>
          </a:p>
          <a:p>
            <a:endParaRPr lang="ru-RU" sz="1600" b="1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 descr="http://newsless.ru/wp-content/gallery/vilnus/vilnus-7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7" r="14197"/>
          <a:stretch>
            <a:fillRect/>
          </a:stretch>
        </p:blipFill>
        <p:spPr bwMode="auto">
          <a:xfrm>
            <a:off x="8190963" y="347663"/>
            <a:ext cx="3734337" cy="6234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8517769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35513" y="295994"/>
            <a:ext cx="3427502" cy="605527"/>
          </a:xfrm>
        </p:spPr>
        <p:txBody>
          <a:bodyPr>
            <a:normAutofit fontScale="90000"/>
          </a:bodyPr>
          <a:lstStyle/>
          <a:p>
            <a:r>
              <a:rPr lang="ru-RU" b="1" u="sng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Реконструкция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978768" y="1371600"/>
            <a:ext cx="5853724" cy="4758744"/>
          </a:xfrm>
        </p:spPr>
        <p:txBody>
          <a:bodyPr>
            <a:normAutofit fontScale="92500" lnSpcReduction="10000"/>
          </a:bodyPr>
          <a:lstStyle/>
          <a:p>
            <a:endParaRPr lang="ru-RU" dirty="0"/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2000" dirty="0"/>
              <a:t>	В </a:t>
            </a:r>
            <a:r>
              <a:rPr lang="ru-RU" sz="2000" dirty="0">
                <a:hlinkClick r:id="rId2" tooltip="1748"/>
              </a:rPr>
              <a:t>1748</a:t>
            </a:r>
            <a:r>
              <a:rPr lang="ru-RU" sz="2000" dirty="0"/>
              <a:t>—</a:t>
            </a:r>
            <a:r>
              <a:rPr lang="ru-RU" sz="2000" dirty="0">
                <a:hlinkClick r:id="rId3" tooltip="1765 год"/>
              </a:rPr>
              <a:t>1765 годах</a:t>
            </a:r>
            <a:r>
              <a:rPr lang="ru-RU" sz="2000" dirty="0"/>
              <a:t> </a:t>
            </a:r>
            <a:r>
              <a:rPr lang="ru-RU" sz="2000" dirty="0" err="1"/>
              <a:t>Глаубиц</a:t>
            </a:r>
            <a:r>
              <a:rPr lang="ru-RU" sz="2000" dirty="0"/>
              <a:t> работал над реконструкцией </a:t>
            </a:r>
            <a:r>
              <a:rPr lang="ru-RU" sz="2000" dirty="0" err="1"/>
              <a:t>базилианского</a:t>
            </a:r>
            <a:r>
              <a:rPr lang="ru-RU" sz="2000" dirty="0"/>
              <a:t> 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</a:pPr>
            <a:r>
              <a:rPr lang="ru-RU" sz="2000" dirty="0"/>
              <a:t> </a:t>
            </a:r>
            <a:r>
              <a:rPr lang="ru-RU" sz="2000" dirty="0">
                <a:hlinkClick r:id="rId4" tooltip="Софийский собор (Полоцк)"/>
              </a:rPr>
              <a:t>кафедрального собора Святой Софии</a:t>
            </a:r>
            <a:r>
              <a:rPr lang="ru-RU" sz="2000" dirty="0"/>
              <a:t> в </a:t>
            </a:r>
            <a:r>
              <a:rPr lang="ru-RU" sz="2000" dirty="0">
                <a:hlinkClick r:id="rId5" tooltip="Полоцк"/>
              </a:rPr>
              <a:t>Полоцке</a:t>
            </a:r>
            <a:r>
              <a:rPr lang="ru-RU" sz="2000" dirty="0"/>
              <a:t>; вероятно, самое высокое и самое внушительное по своим размерам барочное строение в Беларуси. </a:t>
            </a:r>
          </a:p>
          <a:p>
            <a:pPr algn="just"/>
            <a:r>
              <a:rPr lang="ru-RU" sz="2000" dirty="0"/>
              <a:t>	В число главных его работ относится также костёл кармелитов в Глубоком. 	В </a:t>
            </a:r>
            <a:r>
              <a:rPr lang="ru-RU" sz="2000" dirty="0">
                <a:hlinkClick r:id="rId2" tooltip="1748"/>
              </a:rPr>
              <a:t>1748</a:t>
            </a:r>
            <a:r>
              <a:rPr lang="ru-RU" sz="2000" dirty="0"/>
              <a:t>—</a:t>
            </a:r>
            <a:r>
              <a:rPr lang="ru-RU" sz="2000" dirty="0">
                <a:hlinkClick r:id="rId6" tooltip="1749"/>
              </a:rPr>
              <a:t>1749</a:t>
            </a:r>
            <a:r>
              <a:rPr lang="ru-RU" sz="2000" dirty="0"/>
              <a:t> он спроектировал и построил двухэтажный дворец униатского митрополита </a:t>
            </a:r>
            <a:r>
              <a:rPr lang="ru-RU" sz="2000" dirty="0" err="1"/>
              <a:t>Гребницкого</a:t>
            </a:r>
            <a:r>
              <a:rPr lang="ru-RU" sz="2000" dirty="0"/>
              <a:t> в Струне под Полоцком. Как считает белорусский исследователь А. Ярошевич, по проекту </a:t>
            </a:r>
            <a:r>
              <a:rPr lang="ru-RU" sz="2000" dirty="0" err="1"/>
              <a:t>Глаубица</a:t>
            </a:r>
            <a:r>
              <a:rPr lang="ru-RU" sz="2000" dirty="0"/>
              <a:t> мог быть построен </a:t>
            </a:r>
            <a:r>
              <a:rPr lang="ru-RU" sz="2000" dirty="0">
                <a:hlinkClick r:id="rId7" tooltip="Церковь Святого Михаила Архангела (Ивенец)"/>
              </a:rPr>
              <a:t>костёл Святого Архангела Михаила</a:t>
            </a:r>
            <a:r>
              <a:rPr lang="ru-RU" sz="2000" dirty="0"/>
              <a:t> в </a:t>
            </a:r>
            <a:r>
              <a:rPr lang="ru-RU" sz="2000" dirty="0" err="1">
                <a:hlinkClick r:id="rId8" tooltip="Ивенец"/>
              </a:rPr>
              <a:t>Ивенце</a:t>
            </a:r>
            <a:r>
              <a:rPr lang="ru-RU" sz="2000" dirty="0"/>
              <a:t>.</a:t>
            </a:r>
          </a:p>
        </p:txBody>
      </p:sp>
      <p:pic>
        <p:nvPicPr>
          <p:cNvPr id="3076" name="Picture 4" descr="https://upload.wikimedia.org/wikipedia/commons/d/d5/Belarus-Polatsk-Cathedral_of_Sophia-11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90" r="23590"/>
          <a:stretch>
            <a:fillRect/>
          </a:stretch>
        </p:blipFill>
        <p:spPr bwMode="auto">
          <a:xfrm>
            <a:off x="623888" y="901521"/>
            <a:ext cx="3304168" cy="5357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106306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73488" y="2176530"/>
            <a:ext cx="5606624" cy="772732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Софийский собор в Полоцке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08710" y="2176531"/>
            <a:ext cx="5562579" cy="772732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Костел в Столовичах</a:t>
            </a:r>
          </a:p>
        </p:txBody>
      </p:sp>
      <p:pic>
        <p:nvPicPr>
          <p:cNvPr id="4098" name="Picture 2" descr="https://belhistory.by/wp-content/uploads/2021/07/maxresdefault-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86" y="3179763"/>
            <a:ext cx="5606625" cy="3427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fs3.fotoload.ru/f/0919/1568213344/d7a4bad705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711" y="3179763"/>
            <a:ext cx="5562578" cy="342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7519625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1326" y="896395"/>
            <a:ext cx="8761413" cy="706964"/>
          </a:xfrm>
        </p:spPr>
        <p:txBody>
          <a:bodyPr/>
          <a:lstStyle/>
          <a:p>
            <a:r>
              <a:rPr lang="ru-RU" b="1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Место рождения и смерти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9246" y="2343955"/>
            <a:ext cx="5580866" cy="835807"/>
          </a:xfrm>
        </p:spPr>
        <p:txBody>
          <a:bodyPr/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Родился 7 марта 1710 года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Свидница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Силезия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5302773" cy="576262"/>
          </a:xfrm>
        </p:spPr>
        <p:txBody>
          <a:bodyPr/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Погиб 30 марта 1767 года Вильнюс</a:t>
            </a:r>
          </a:p>
        </p:txBody>
      </p:sp>
      <p:pic>
        <p:nvPicPr>
          <p:cNvPr id="5122" name="Picture 2" descr="https://upload.wikimedia.org/wikipedia/commons/5/51/Ratusz_w_%C5%9Awidnicy_z_drona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45" y="3179763"/>
            <a:ext cx="5331853" cy="334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avalon-tour.by/assets/images/litva/vilnyus/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711" y="3179762"/>
            <a:ext cx="5302773" cy="3349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3333047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26303" y="148492"/>
            <a:ext cx="4483790" cy="103867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u="sng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Самые известные постройки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7729" y="1289538"/>
            <a:ext cx="4925564" cy="3387143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i="1" dirty="0"/>
              <a:t>Дворец </a:t>
            </a:r>
            <a:r>
              <a:rPr lang="ru-RU" sz="2000" i="1" dirty="0" err="1"/>
              <a:t>Олизаров</a:t>
            </a:r>
            <a:r>
              <a:rPr lang="ru-RU" sz="2000" i="1" dirty="0"/>
              <a:t> (</a:t>
            </a:r>
            <a:r>
              <a:rPr lang="ru-RU" sz="2000" i="1" dirty="0" err="1"/>
              <a:t>Лопацинского</a:t>
            </a:r>
            <a:r>
              <a:rPr lang="ru-RU" sz="2000" i="1" dirty="0"/>
              <a:t>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i="1" dirty="0"/>
              <a:t>Костёл Святой Екатерины (Вильнюс)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i="1" dirty="0"/>
              <a:t>Костёл Воздвижения Святого Креста (Лида)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i="1" dirty="0"/>
              <a:t>Собор Святой Софии (Полоцк)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000" i="1" dirty="0"/>
              <a:t>Костёл Святых Иоаннов (Вильнюс)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i="1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i="1" dirty="0"/>
          </a:p>
        </p:txBody>
      </p:sp>
      <p:pic>
        <p:nvPicPr>
          <p:cNvPr id="6146" name="Picture 2" descr="https://www.magiadellopera.com/guidaallascolto/wp-content/uploads/2019/03/Mozart-Wolfgang-Amadeus-The-Great-Serenades-4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2" b="5942"/>
          <a:stretch>
            <a:fillRect/>
          </a:stretch>
        </p:blipFill>
        <p:spPr bwMode="auto">
          <a:xfrm>
            <a:off x="6096000" y="1187167"/>
            <a:ext cx="4849072" cy="513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8844088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7844" y="714723"/>
            <a:ext cx="8641359" cy="1075325"/>
          </a:xfrm>
        </p:spPr>
        <p:txBody>
          <a:bodyPr/>
          <a:lstStyle/>
          <a:p>
            <a:r>
              <a:rPr lang="ru-RU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Именем </a:t>
            </a:r>
            <a:r>
              <a:rPr lang="ru-RU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Глаубица</a:t>
            </a:r>
            <a:r>
              <a:rPr lang="ru-RU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названа из улиц (</a:t>
            </a:r>
            <a:r>
              <a:rPr lang="ru-RU" i="1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Jono</a:t>
            </a:r>
            <a:r>
              <a:rPr lang="ru-RU" i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Glaubico</a:t>
            </a:r>
            <a:r>
              <a:rPr lang="ru-RU" i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 </a:t>
            </a:r>
            <a:r>
              <a:rPr lang="ru-RU" i="1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gatvė</a:t>
            </a:r>
            <a:r>
              <a:rPr lang="ru-RU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) в одном из районов Вильнюса </a:t>
            </a:r>
            <a:r>
              <a:rPr lang="ru-RU" dirty="0" err="1">
                <a:solidFill>
                  <a:schemeClr val="accent5">
                    <a:lumMod val="40000"/>
                    <a:lumOff val="60000"/>
                  </a:schemeClr>
                </a:solidFill>
              </a:rPr>
              <a:t>Пашилайчяй</a:t>
            </a:r>
            <a:r>
              <a:rPr lang="ru-RU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.</a:t>
            </a:r>
            <a:endParaRPr lang="ru-RU" b="1" u="sng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170" name="Picture 2" descr="Pasilaiciai by Augustas Didzgalvis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648" y="2279561"/>
            <a:ext cx="8319752" cy="4353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4163483"/>
      </p:ext>
    </p:extLst>
  </p:cSld>
  <p:clrMapOvr>
    <a:masterClrMapping/>
  </p:clrMapOvr>
  <p:transition spd="slow">
    <p:wipe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 (конференц-зал)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Ион (конференц-зал)</Template>
  <TotalTime>127</TotalTime>
  <Words>486</Words>
  <Application>Microsoft Office PowerPoint</Application>
  <PresentationFormat>Широкоэкранный</PresentationFormat>
  <Paragraphs>32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4" baseType="lpstr">
      <vt:lpstr>Arial</vt:lpstr>
      <vt:lpstr>Bookman Old Style</vt:lpstr>
      <vt:lpstr>Century Gothic</vt:lpstr>
      <vt:lpstr>Wingdings</vt:lpstr>
      <vt:lpstr>Wingdings 3</vt:lpstr>
      <vt:lpstr>Ион (конференц-зал)</vt:lpstr>
      <vt:lpstr>Ян Криштоф Глаубиц</vt:lpstr>
      <vt:lpstr>Биография</vt:lpstr>
      <vt:lpstr>Творчество </vt:lpstr>
      <vt:lpstr>Реконструкция</vt:lpstr>
      <vt:lpstr>Презентация PowerPoint</vt:lpstr>
      <vt:lpstr>Место рождения и смерти</vt:lpstr>
      <vt:lpstr> Самые известные постройки</vt:lpstr>
      <vt:lpstr>Именем Глаубица названа из улиц (Jono Glaubico gatvė) в одном из районов Вильнюса Пашилайчяй.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Жан Криштоф Глаубиц</dc:title>
  <dc:creator>Евген</dc:creator>
  <cp:lastModifiedBy>Ирина Недокунева</cp:lastModifiedBy>
  <cp:revision>17</cp:revision>
  <dcterms:created xsi:type="dcterms:W3CDTF">2022-03-24T14:16:06Z</dcterms:created>
  <dcterms:modified xsi:type="dcterms:W3CDTF">2024-03-04T15:55:34Z</dcterms:modified>
</cp:coreProperties>
</file>