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7" r:id="rId4"/>
    <p:sldId id="260" r:id="rId5"/>
    <p:sldId id="265" r:id="rId6"/>
    <p:sldId id="258" r:id="rId7"/>
    <p:sldId id="263" r:id="rId8"/>
    <p:sldId id="262" r:id="rId9"/>
    <p:sldId id="259" r:id="rId10"/>
    <p:sldId id="261" r:id="rId11"/>
    <p:sldId id="268" r:id="rId12"/>
    <p:sldId id="264" r:id="rId13"/>
    <p:sldId id="266" r:id="rId14"/>
    <p:sldId id="272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711" autoAdjust="0"/>
  </p:normalViewPr>
  <p:slideViewPr>
    <p:cSldViewPr>
      <p:cViewPr varScale="1">
        <p:scale>
          <a:sx n="80" d="100"/>
          <a:sy n="80" d="100"/>
        </p:scale>
        <p:origin x="-888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589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20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695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6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425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21.08.2018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748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21.08.2018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09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21.08.2018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91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21.08.2018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798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21.08.2018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08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21.08.2018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526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5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21DD2-443D-4552-8C70-1D16035936FD}" type="datetimeFigureOut">
              <a:rPr lang="ru-RU" smtClean="0"/>
              <a:t>21.08.2018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1089"/>
            </a:avLst>
          </a:prstGeom>
          <a:gradFill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 scaled="0"/>
          </a:gradFill>
          <a:ln cmpd="tri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220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ruspravda.info/images/thumbs/3103_490_300_1.jpg-" TargetMode="External"/><Relationship Id="rId13" Type="http://schemas.openxmlformats.org/officeDocument/2006/relationships/hyperlink" Target="http://&#1082;&#1072;&#1074;&#1090;&#1086;&#1088;&#1075;.&#1088;&#1092;/uploads/posts/2014-09-04-19-12-34-StampCrete1900Michel1.jpg" TargetMode="External"/><Relationship Id="rId18" Type="http://schemas.openxmlformats.org/officeDocument/2006/relationships/hyperlink" Target="http://pressa-vesti.ru/wp-content/uploads/2012/10/f1.jpg" TargetMode="External"/><Relationship Id="rId3" Type="http://schemas.openxmlformats.org/officeDocument/2006/relationships/hyperlink" Target="http://crimea.link.ua/var/board_photo/145469_link.ua.jpg-" TargetMode="External"/><Relationship Id="rId21" Type="http://schemas.openxmlformats.org/officeDocument/2006/relationships/hyperlink" Target="http://nachalkanosova.ucoz.ru/" TargetMode="External"/><Relationship Id="rId7" Type="http://schemas.openxmlformats.org/officeDocument/2006/relationships/hyperlink" Target="http://cs310927.vk.me/v310927491/6315/uvMdUGNXQjE.jpg-" TargetMode="External"/><Relationship Id="rId12" Type="http://schemas.openxmlformats.org/officeDocument/2006/relationships/hyperlink" Target="http://strategwar.ru/wp-content/uploads/2013/01/legioners.jpg-" TargetMode="External"/><Relationship Id="rId17" Type="http://schemas.openxmlformats.org/officeDocument/2006/relationships/hyperlink" Target="http://go.mail.ru/search_images?tsg=l&amp;gp=820346&amp;q=%D0%94%D0%B0%D1%80%D0%B8%D0%B9+%D0%9F%D0%B5%D1%80%D0%B2%D1%8B%D0%B9#urlhash=6664464866466505765" TargetMode="External"/><Relationship Id="rId2" Type="http://schemas.openxmlformats.org/officeDocument/2006/relationships/image" Target="../media/image34.jpg"/><Relationship Id="rId16" Type="http://schemas.openxmlformats.org/officeDocument/2006/relationships/hyperlink" Target="http://strategwar.ru/wp-content/uploads/2011/10/mar4.jpg" TargetMode="External"/><Relationship Id="rId20" Type="http://schemas.openxmlformats.org/officeDocument/2006/relationships/hyperlink" Target="http://lppbio.ucoz.ru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c.pics.livejournal.com/shri_boomer/19849180/448207/448207_900.jpg-" TargetMode="External"/><Relationship Id="rId11" Type="http://schemas.openxmlformats.org/officeDocument/2006/relationships/hyperlink" Target="http://rushist.com/index.php/greece-rome/460-hannibal-" TargetMode="External"/><Relationship Id="rId5" Type="http://schemas.openxmlformats.org/officeDocument/2006/relationships/hyperlink" Target="http://holeclub.ru/_nw/17/74603788.jpg-" TargetMode="External"/><Relationship Id="rId15" Type="http://schemas.openxmlformats.org/officeDocument/2006/relationships/hyperlink" Target="http://lib.convdocs.org/pars_docs/refs/94/93507/93507_html_m325aa7c7.jpg-" TargetMode="External"/><Relationship Id="rId10" Type="http://schemas.openxmlformats.org/officeDocument/2006/relationships/hyperlink" Target="http://cs543106.vk.me/v543106658/740f/98bTCQrZnR4.jpg-" TargetMode="External"/><Relationship Id="rId19" Type="http://schemas.openxmlformats.org/officeDocument/2006/relationships/hyperlink" Target="http://skudelnica.ru/wp-content/uploads/2012/07/%D0%98%D0%BC%D0%BF%D0%B5%D1%80%D0%B0%D1%82%D0%BE%D1%80-%D0%AE%D1%81%D1%82%D0%B8%D0%BD%D0%B8%D0%B0%D0%BD.jpg" TargetMode="External"/><Relationship Id="rId4" Type="http://schemas.openxmlformats.org/officeDocument/2006/relationships/hyperlink" Target="http://www.chaltlib.ru/images/ubilei2015/125.png-" TargetMode="External"/><Relationship Id="rId9" Type="http://schemas.openxmlformats.org/officeDocument/2006/relationships/hyperlink" Target="http://ic.pics.livejournal.com/artofwars/60545540/14967/14967_600.jpg-" TargetMode="External"/><Relationship Id="rId14" Type="http://schemas.openxmlformats.org/officeDocument/2006/relationships/hyperlink" Target="http://i009.radikal.ru/0804/4f/602de12d6745.jp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9112" y="908720"/>
            <a:ext cx="7772400" cy="1470025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spc="50" dirty="0" smtClean="0">
                <a:ln w="1143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anose="030F0702030302020204" pitchFamily="66" charset="0"/>
              </a:rPr>
              <a:t>Узнай автора письма</a:t>
            </a:r>
            <a:endParaRPr lang="ru-RU" sz="6600" b="1" spc="50" dirty="0">
              <a:ln w="11430">
                <a:solidFill>
                  <a:srgbClr val="FF0000"/>
                </a:solidFill>
              </a:ln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98171" y="4149080"/>
            <a:ext cx="5650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reflection blurRad="12700" stA="28000" endPos="45000" dist="1000" dir="5400000" sy="-100000" algn="bl" rotWithShape="0"/>
                </a:effectLst>
                <a:latin typeface="Gabriola" panose="04040605051002020D02" pitchFamily="82" charset="0"/>
              </a:rPr>
              <a:t>Прием </a:t>
            </a: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reflection blurRad="12700" stA="28000" endPos="45000" dist="1000" dir="5400000" sy="-100000" algn="bl" rotWithShape="0"/>
                </a:effectLst>
                <a:latin typeface="Gabriola" panose="04040605051002020D02" pitchFamily="82" charset="0"/>
              </a:rPr>
              <a:t>«Волшебный конверт»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effectLst>
                <a:reflection blurRad="12700" stA="28000" endPos="45000" dist="1000" dir="5400000" sy="-100000" algn="bl" rotWithShape="0"/>
              </a:effectLst>
              <a:latin typeface="Gabriola" panose="04040605051002020D02" pitchFamily="82" charset="0"/>
            </a:endParaRPr>
          </a:p>
        </p:txBody>
      </p:sp>
      <p:pic>
        <p:nvPicPr>
          <p:cNvPr id="8" name="Рисунок 7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19844">
            <a:off x="7282272" y="2911249"/>
            <a:ext cx="1502972" cy="17857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971598" y="5290612"/>
            <a:ext cx="6768752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</a:rPr>
              <a:t>Позднякова Алла Николаевна, учитель истории СШ №10 </a:t>
            </a:r>
          </a:p>
          <a:p>
            <a:pPr algn="ctr"/>
            <a:r>
              <a:rPr lang="ru-RU" sz="24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</a:rPr>
              <a:t>г Бобруйска, Могилевская область, Республика Беларусь</a:t>
            </a:r>
            <a:endParaRPr lang="ru-RU" sz="24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anose="04040605051002020D02" pitchFamily="82" charset="0"/>
            </a:endParaRPr>
          </a:p>
          <a:p>
            <a:pPr algn="r"/>
            <a:endParaRPr lang="ru-RU" sz="2800" b="1" dirty="0">
              <a:ln w="1905"/>
              <a:blipFill>
                <a:blip r:embed="rId4"/>
                <a:tile tx="0" ty="0" sx="100000" sy="100000" flip="none" algn="tl"/>
              </a:blip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anose="04040605051002020D02" pitchFamily="82" charset="0"/>
            </a:endParaRPr>
          </a:p>
        </p:txBody>
      </p:sp>
      <p:sp>
        <p:nvSpPr>
          <p:cNvPr id="13" name="Управляющая кнопка: сведения 12">
            <a:hlinkClick r:id="" action="ppaction://hlinkshowjump?jump=lastslide" highlightClick="1"/>
          </p:cNvPr>
          <p:cNvSpPr/>
          <p:nvPr/>
        </p:nvSpPr>
        <p:spPr>
          <a:xfrm>
            <a:off x="395537" y="6356630"/>
            <a:ext cx="353575" cy="377939"/>
          </a:xfrm>
          <a:prstGeom prst="actionButtonInformation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6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200" y="6356629"/>
            <a:ext cx="662560" cy="377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" name="Группа 10"/>
          <p:cNvGrpSpPr/>
          <p:nvPr/>
        </p:nvGrpSpPr>
        <p:grpSpPr>
          <a:xfrm rot="19057213">
            <a:off x="595567" y="3292465"/>
            <a:ext cx="1976160" cy="835068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2" name="Равнобедренный треугольник 11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Равнобедренный треугольник 13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Равнобедренный треугольник 15"/>
          <p:cNvSpPr/>
          <p:nvPr/>
        </p:nvSpPr>
        <p:spPr>
          <a:xfrm rot="8289346">
            <a:off x="497043" y="3324186"/>
            <a:ext cx="1971589" cy="564754"/>
          </a:xfrm>
          <a:prstGeom prst="triangle">
            <a:avLst>
              <a:gd name="adj" fmla="val 48223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74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890" y="4620656"/>
            <a:ext cx="1512047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«Отныне быть Киеву матерью городов русских!»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237277"/>
            <a:ext cx="4464496" cy="2929223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2880320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Основание </a:t>
            </a:r>
            <a:r>
              <a:rPr lang="ru-RU" sz="2400" b="1" dirty="0">
                <a:solidFill>
                  <a:srgbClr val="002060"/>
                </a:solidFill>
                <a:latin typeface="Gabriola" panose="04040605051002020D02" pitchFamily="82" charset="0"/>
              </a:rPr>
              <a:t>Древней  </a:t>
            </a:r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Руси  882 год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41558" y="452490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Князь Олег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654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620656"/>
            <a:ext cx="1522582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572000" y="332656"/>
            <a:ext cx="4104456" cy="1440160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</a:t>
            </a:r>
            <a:r>
              <a:rPr lang="ru-RU" sz="24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Отзовите войска. Живыми их не сломить, а мертвые дани не платят!»</a:t>
            </a:r>
            <a:endParaRPr lang="ru-RU" sz="24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399915"/>
            <a:ext cx="4464496" cy="2603947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3096344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Битва на реке Калке 1223 год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71884" y="4510226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Чингисхан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037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565" y="4620656"/>
            <a:ext cx="2900697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«Кто с мечом к нам придет, от меча и погибнет!»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140969"/>
            <a:ext cx="4464496" cy="312184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2880320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Невская битва 1240 год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51560" y="4510226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Александр Невский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60156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895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478585" y="3622255"/>
            <a:ext cx="3536934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452" y="4626776"/>
            <a:ext cx="1584176" cy="16163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 «Собирать воинство много и силу великую, соединяясь с князьями русскими и князьями местными»</a:t>
            </a:r>
            <a:endParaRPr lang="ru-RU" sz="20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463471"/>
            <a:ext cx="4464496" cy="2779661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3096344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Куликовская битва  1380 год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78585" y="4510226"/>
            <a:ext cx="3574822" cy="939688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Дмитрий Донской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9466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13503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81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0903 L -0.00417 -0.45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6459" y="3811937"/>
            <a:ext cx="2662528" cy="22727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4283144" y="4229935"/>
            <a:ext cx="3198758" cy="25887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031" y="5858901"/>
            <a:ext cx="865445" cy="471187"/>
          </a:xfrm>
          <a:prstGeom prst="rect">
            <a:avLst/>
          </a:prstGeom>
        </p:spPr>
      </p:pic>
      <p:sp>
        <p:nvSpPr>
          <p:cNvPr id="10" name="Скругленная прямоугольная выноска 9"/>
          <p:cNvSpPr/>
          <p:nvPr/>
        </p:nvSpPr>
        <p:spPr>
          <a:xfrm>
            <a:off x="684344" y="320070"/>
            <a:ext cx="7704856" cy="3336573"/>
          </a:xfrm>
          <a:prstGeom prst="wedgeRoundRectCallout">
            <a:avLst>
              <a:gd name="adj1" fmla="val -38150"/>
              <a:gd name="adj2" fmla="val 66236"/>
              <a:gd name="adj3" fmla="val 16667"/>
            </a:avLst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7395" y="511028"/>
            <a:ext cx="712879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Вы просто молодцы!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С заданием справились отлично.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Буду ждать новых  писем :    знаю, что у меня замечательные помощники.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Учите историю. В ней мудрость жизни.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Знайте знаменитых людей , именно они творят историю.</a:t>
            </a:r>
          </a:p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45" y="4593264"/>
            <a:ext cx="652148" cy="35505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4716883" y="3632688"/>
            <a:ext cx="2331279" cy="21355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91" y="4903593"/>
            <a:ext cx="652463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13653"/>
            <a:ext cx="3420368" cy="28283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6354358" y="4433028"/>
            <a:ext cx="2696864" cy="21825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2790" y="5479783"/>
            <a:ext cx="652148" cy="355059"/>
          </a:xfrm>
          <a:prstGeom prst="rect">
            <a:avLst/>
          </a:prstGeom>
        </p:spPr>
      </p:pic>
      <p:sp>
        <p:nvSpPr>
          <p:cNvPr id="14" name="Умножение 13">
            <a:hlinkClick r:id="" action="ppaction://hlinkshowjump?jump=endshow"/>
          </p:cNvPr>
          <p:cNvSpPr/>
          <p:nvPr/>
        </p:nvSpPr>
        <p:spPr>
          <a:xfrm>
            <a:off x="8618249" y="6330088"/>
            <a:ext cx="467544" cy="418254"/>
          </a:xfrm>
          <a:prstGeom prst="mathMultiply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>
            <a:hlinkClick r:id="rId8" action="ppaction://hlinksldjump"/>
          </p:cNvPr>
          <p:cNvSpPr/>
          <p:nvPr/>
        </p:nvSpPr>
        <p:spPr>
          <a:xfrm rot="16200000">
            <a:off x="8629431" y="396722"/>
            <a:ext cx="493920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172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3275856" y="39582"/>
            <a:ext cx="2808312" cy="75383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259632" y="154888"/>
            <a:ext cx="655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Источники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92" y="813990"/>
            <a:ext cx="8352928" cy="5927377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355892" y="917810"/>
            <a:ext cx="8392444" cy="66238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http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://</a:t>
            </a:r>
            <a:r>
              <a:rPr lang="ru-RU" sz="1000" b="1" u="sng" dirty="0" err="1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crime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a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.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link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.</a:t>
            </a:r>
            <a:r>
              <a:rPr lang="en-US" sz="1000" b="1" u="sng" dirty="0" err="1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ua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/</a:t>
            </a:r>
            <a:r>
              <a:rPr lang="en-US" sz="1000" b="1" u="sng" dirty="0" err="1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var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/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board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_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photo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/145469_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link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.</a:t>
            </a:r>
            <a:r>
              <a:rPr lang="en-US" sz="1000" b="1" u="sng" dirty="0" err="1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ua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.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jpg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-</a:t>
            </a:r>
            <a:r>
              <a:rPr lang="ru-RU" sz="1000" b="1" dirty="0">
                <a:ea typeface="Calibri"/>
                <a:cs typeface="Times New Roman"/>
              </a:rPr>
              <a:t> печать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4"/>
              </a:rPr>
              <a:t>http://www.chaltlib.ru/images/ubilei2015/125.png-</a:t>
            </a:r>
            <a:r>
              <a:rPr lang="ru-RU" sz="1000" b="1" dirty="0">
                <a:ea typeface="Calibri"/>
                <a:cs typeface="Times New Roman"/>
              </a:rPr>
              <a:t> Дмитрий Донской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5"/>
              </a:rPr>
              <a:t>http://holeclub.ru/_nw/17/74603788.jpg-</a:t>
            </a:r>
            <a:r>
              <a:rPr lang="ru-RU" sz="1000" b="1" dirty="0">
                <a:ea typeface="Calibri"/>
                <a:cs typeface="Times New Roman"/>
              </a:rPr>
              <a:t> утро на поле Куликовом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6"/>
              </a:rPr>
              <a:t>http://ic.pics.livejournal.com/shri_boomer/19849180/448207/448207_900.jpg-</a:t>
            </a:r>
            <a:r>
              <a:rPr lang="ru-RU" sz="1000" b="1" dirty="0">
                <a:ea typeface="Calibri"/>
                <a:cs typeface="Times New Roman"/>
              </a:rPr>
              <a:t> </a:t>
            </a:r>
            <a:r>
              <a:rPr lang="ru-RU" sz="1000" b="1" dirty="0" err="1">
                <a:ea typeface="Calibri"/>
                <a:cs typeface="Times New Roman"/>
              </a:rPr>
              <a:t>Фермопильское</a:t>
            </a:r>
            <a:r>
              <a:rPr lang="ru-RU" sz="1000" b="1" dirty="0">
                <a:ea typeface="Calibri"/>
                <a:cs typeface="Times New Roman"/>
              </a:rPr>
              <a:t> сражение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7"/>
              </a:rPr>
              <a:t>http://cs310927.vk.me/v310927491/6315/uvMdUGNXQjE.jpg-</a:t>
            </a:r>
            <a:r>
              <a:rPr lang="ru-RU" sz="1000" b="1" dirty="0">
                <a:ea typeface="Calibri"/>
                <a:cs typeface="Times New Roman"/>
              </a:rPr>
              <a:t> царь Леонид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8"/>
              </a:rPr>
              <a:t>http://ruspravda.info/images/thumbs/3103_490_300_1.jpg-</a:t>
            </a:r>
            <a:r>
              <a:rPr lang="ru-RU" sz="1000" b="1" dirty="0">
                <a:ea typeface="Calibri"/>
                <a:cs typeface="Times New Roman"/>
              </a:rPr>
              <a:t> А. Македонский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9"/>
              </a:rPr>
              <a:t>http://ic.pics.livejournal.com/artofwars/60545540/14967/14967_600.jpg-</a:t>
            </a:r>
            <a:r>
              <a:rPr lang="ru-RU" sz="1000" b="1" dirty="0">
                <a:ea typeface="Calibri"/>
                <a:cs typeface="Times New Roman"/>
              </a:rPr>
              <a:t> битва при </a:t>
            </a:r>
            <a:r>
              <a:rPr lang="ru-RU" sz="1000" b="1" dirty="0" err="1">
                <a:ea typeface="Calibri"/>
                <a:cs typeface="Times New Roman"/>
              </a:rPr>
              <a:t>Гавгамелах</a:t>
            </a:r>
            <a:endParaRPr lang="ru-RU" sz="1000" b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0"/>
              </a:rPr>
              <a:t>http://cs543106.vk.me/v543106658/740f/98bTCQrZnR4.jpg-</a:t>
            </a:r>
            <a:r>
              <a:rPr lang="ru-RU" sz="1000" b="1" dirty="0">
                <a:ea typeface="Calibri"/>
                <a:cs typeface="Times New Roman"/>
              </a:rPr>
              <a:t> Юлий Цезарь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1"/>
              </a:rPr>
              <a:t>http://rushist.com/index.php/greece-rome/460-hannibal-</a:t>
            </a:r>
            <a:r>
              <a:rPr lang="ru-RU" sz="1000" b="1" dirty="0">
                <a:ea typeface="Calibri"/>
                <a:cs typeface="Times New Roman"/>
              </a:rPr>
              <a:t> Ганнибал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2"/>
              </a:rPr>
              <a:t>http://strategwar.ru/wp-content/uploads/2013/01/legioners.jpg-</a:t>
            </a:r>
            <a:r>
              <a:rPr lang="ru-RU" sz="1000" b="1" dirty="0">
                <a:ea typeface="Calibri"/>
                <a:cs typeface="Times New Roman"/>
              </a:rPr>
              <a:t> победа над галлами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3"/>
              </a:rPr>
              <a:t>http://кавторг.рф/uploads/posts/2014-09-04-19-12-3http://world-post.org/news/oplata-pisem-bez-pochtovoy-marki.jpg4-StampCrete1900Michel1.jpg</a:t>
            </a:r>
            <a:endParaRPr lang="ru-RU" sz="1000" b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4"/>
              </a:rPr>
              <a:t>http://i009.radikal.ru/0804/4f/602de12d6745.jpg</a:t>
            </a:r>
            <a:r>
              <a:rPr lang="ru-RU" sz="1000" b="1" dirty="0">
                <a:ea typeface="Calibri"/>
                <a:cs typeface="Times New Roman"/>
              </a:rPr>
              <a:t> </a:t>
            </a:r>
            <a:r>
              <a:rPr lang="ru-RU" sz="1000" b="1" dirty="0" smtClean="0">
                <a:ea typeface="Calibri"/>
                <a:cs typeface="Times New Roman"/>
              </a:rPr>
              <a:t> </a:t>
            </a:r>
            <a:r>
              <a:rPr lang="ru-RU" sz="1000" b="1" dirty="0">
                <a:ea typeface="Calibri"/>
                <a:cs typeface="Times New Roman"/>
              </a:rPr>
              <a:t>марки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5"/>
              </a:rPr>
              <a:t>http://lib.convdocs.org/pars_docs/refs/94/93507/93507_html_m325aa7c7.jpg-</a:t>
            </a:r>
            <a:r>
              <a:rPr lang="ru-RU" sz="1000" b="1" dirty="0">
                <a:ea typeface="Calibri"/>
                <a:cs typeface="Times New Roman"/>
              </a:rPr>
              <a:t> </a:t>
            </a:r>
            <a:r>
              <a:rPr lang="ru-RU" sz="1000" b="1" dirty="0" smtClean="0">
                <a:ea typeface="Calibri"/>
                <a:cs typeface="Times New Roman"/>
              </a:rPr>
              <a:t>учитель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dirty="0" smtClean="0">
                <a:ea typeface="Calibri"/>
                <a:cs typeface="Times New Roman"/>
              </a:rPr>
              <a:t>  </a:t>
            </a:r>
            <a:r>
              <a:rPr lang="en-US" sz="1000" b="1" dirty="0" smtClean="0">
                <a:ea typeface="Calibri"/>
                <a:cs typeface="Times New Roman"/>
                <a:hlinkClick r:id="rId16"/>
              </a:rPr>
              <a:t>http</a:t>
            </a:r>
            <a:r>
              <a:rPr lang="en-US" sz="1000" b="1" dirty="0">
                <a:ea typeface="Calibri"/>
                <a:cs typeface="Times New Roman"/>
                <a:hlinkClick r:id="rId16"/>
              </a:rPr>
              <a:t>://</a:t>
            </a:r>
            <a:r>
              <a:rPr lang="en-US" sz="1000" b="1" dirty="0" smtClean="0">
                <a:ea typeface="Calibri"/>
                <a:cs typeface="Times New Roman"/>
                <a:hlinkClick r:id="rId16"/>
              </a:rPr>
              <a:t>strategwar.ru/wp-content/uploads/2011/10/mar4.jpg</a:t>
            </a:r>
            <a:r>
              <a:rPr lang="ru-RU" sz="1000" b="1" dirty="0" smtClean="0">
                <a:ea typeface="Calibri"/>
                <a:cs typeface="Times New Roman"/>
              </a:rPr>
              <a:t> Марафонское сражение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dirty="0" smtClean="0">
                <a:ea typeface="Calibri"/>
                <a:cs typeface="Times New Roman"/>
              </a:rPr>
              <a:t> </a:t>
            </a:r>
            <a:r>
              <a:rPr lang="ru-RU" sz="1000" b="1" dirty="0" smtClean="0">
                <a:ea typeface="Calibri"/>
                <a:cs typeface="Times New Roman"/>
                <a:hlinkClick r:id="rId17"/>
              </a:rPr>
              <a:t>Дарий Первый </a:t>
            </a:r>
            <a:endParaRPr lang="ru-RU" sz="1000" b="1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dirty="0" smtClean="0">
                <a:ea typeface="Calibri"/>
                <a:cs typeface="Times New Roman"/>
              </a:rPr>
              <a:t> </a:t>
            </a:r>
            <a:r>
              <a:rPr lang="en-US" sz="1000" b="1" dirty="0">
                <a:ea typeface="Calibri"/>
                <a:cs typeface="Times New Roman"/>
                <a:hlinkClick r:id="rId18"/>
              </a:rPr>
              <a:t>http://</a:t>
            </a:r>
            <a:r>
              <a:rPr lang="en-US" sz="1000" b="1" dirty="0" smtClean="0">
                <a:ea typeface="Calibri"/>
                <a:cs typeface="Times New Roman"/>
                <a:hlinkClick r:id="rId18"/>
              </a:rPr>
              <a:t>pressa-vesti.ru/wp-content/uploads/2012/10/f1.jpg</a:t>
            </a:r>
            <a:r>
              <a:rPr lang="ru-RU" sz="1000" b="1" dirty="0" smtClean="0">
                <a:ea typeface="Calibri"/>
                <a:cs typeface="Times New Roman"/>
              </a:rPr>
              <a:t> Греко- персидские войны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000" b="1" dirty="0">
                <a:ea typeface="Calibri"/>
                <a:cs typeface="Times New Roman"/>
                <a:hlinkClick r:id="rId19"/>
              </a:rPr>
              <a:t>http://skudelnica.ru/wp-content/uploads/2012/07/%D0%98%D0%BC%D0%BF%D0%B5%D1%80%D0%B0%D1%82%D0%BE%D1%80-%</a:t>
            </a:r>
            <a:r>
              <a:rPr lang="en-US" sz="1000" b="1" dirty="0" smtClean="0">
                <a:ea typeface="Calibri"/>
                <a:cs typeface="Times New Roman"/>
                <a:hlinkClick r:id="rId19"/>
              </a:rPr>
              <a:t>D0%AE%D1%81%D1%82%D0%B8%D0%BD%D0%B8%D0%B0%D0%BD.jpg</a:t>
            </a:r>
            <a:r>
              <a:rPr lang="ru-RU" sz="1000" b="1" dirty="0" smtClean="0">
                <a:ea typeface="Calibri"/>
                <a:cs typeface="Times New Roman"/>
              </a:rPr>
              <a:t>  Юстиниан</a:t>
            </a:r>
          </a:p>
          <a:p>
            <a:pPr algn="ctr"/>
            <a:r>
              <a:rPr lang="ru-RU" sz="1000" dirty="0"/>
              <a:t>Автор создания «Конверта с фотографией» П.П. </a:t>
            </a:r>
            <a:r>
              <a:rPr lang="ru-RU" sz="1000" dirty="0" err="1"/>
              <a:t>Лесонен</a:t>
            </a:r>
            <a:r>
              <a:rPr lang="ru-RU" sz="1000" dirty="0"/>
              <a:t>  </a:t>
            </a:r>
            <a:r>
              <a:rPr lang="ru-RU" sz="1000" dirty="0">
                <a:hlinkClick r:id="rId20"/>
              </a:rPr>
              <a:t>http://lppbio.ucoz.ru</a:t>
            </a:r>
            <a:r>
              <a:rPr lang="ru-RU" sz="1000" dirty="0"/>
              <a:t> </a:t>
            </a:r>
          </a:p>
          <a:p>
            <a:pPr algn="ctr"/>
            <a:r>
              <a:rPr lang="ru-RU" sz="1000" dirty="0"/>
              <a:t>Идея создания ТП «Волшебный конверт» О.М. Носова  </a:t>
            </a:r>
            <a:r>
              <a:rPr lang="ru-RU" sz="1000" dirty="0">
                <a:hlinkClick r:id="rId21"/>
              </a:rPr>
              <a:t>http://nachalkanosova.ucoz.ru</a:t>
            </a:r>
            <a:endParaRPr lang="ru-RU" sz="10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000" b="1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200" b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200" dirty="0">
                <a:ea typeface="Calibri"/>
                <a:cs typeface="Times New Roman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62984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6459" y="3811937"/>
            <a:ext cx="2662528" cy="22727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4283144" y="4229935"/>
            <a:ext cx="3198758" cy="25887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476" y="5685544"/>
            <a:ext cx="865445" cy="471187"/>
          </a:xfrm>
          <a:prstGeom prst="rect">
            <a:avLst/>
          </a:prstGeom>
        </p:spPr>
      </p:pic>
      <p:sp>
        <p:nvSpPr>
          <p:cNvPr id="10" name="Скругленная прямоугольная выноска 9"/>
          <p:cNvSpPr/>
          <p:nvPr/>
        </p:nvSpPr>
        <p:spPr>
          <a:xfrm>
            <a:off x="684344" y="320070"/>
            <a:ext cx="7704856" cy="3336573"/>
          </a:xfrm>
          <a:prstGeom prst="wedgeRoundRectCallout">
            <a:avLst>
              <a:gd name="adj1" fmla="val -38150"/>
              <a:gd name="adj2" fmla="val 66236"/>
              <a:gd name="adj3" fmla="val 16667"/>
            </a:avLst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27584" y="320070"/>
            <a:ext cx="7253705" cy="3762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Уважаемые ребята!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Сегодня я получил несколько писем    от неизвестных  отправителей . Это  даже не письма, а маленькие депеши – телеграммы.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В них   очень важные сведения.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Помогите мне разобраться, кто их автор ?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Откройте </a:t>
            </a:r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конверт (нажатием на желтый треугольник), </a:t>
            </a:r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там должна быть фотография, может быть она подскажет?</a:t>
            </a:r>
          </a:p>
          <a:p>
            <a:endParaRPr lang="ru-RU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5007" y="4902547"/>
            <a:ext cx="652148" cy="35505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4716883" y="3632688"/>
            <a:ext cx="2331279" cy="21355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91" y="4903593"/>
            <a:ext cx="652463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13653"/>
            <a:ext cx="3420368" cy="28283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6047072" y="4734995"/>
            <a:ext cx="2696864" cy="21825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994" y="5826289"/>
            <a:ext cx="652148" cy="355059"/>
          </a:xfrm>
          <a:prstGeom prst="rect">
            <a:avLst/>
          </a:prstGeom>
        </p:spPr>
      </p:pic>
      <p:pic>
        <p:nvPicPr>
          <p:cNvPr id="13318" name="Picture 6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246" y="6407150"/>
            <a:ext cx="798513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1261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06642" y="3615969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425" y="4620656"/>
            <a:ext cx="2018976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«Мы требуем у вас земли и воды!»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262004"/>
            <a:ext cx="4464496" cy="287977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4758320" y="1844824"/>
            <a:ext cx="4104456" cy="86409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Начало греко- персидских войн 500 г до н.э.</a:t>
            </a:r>
            <a:endParaRPr lang="ru-RU" sz="28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51561" y="450705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Дарий </a:t>
            </a:r>
            <a:r>
              <a:rPr lang="en-US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I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31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494116" y="3615969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816" y="4701889"/>
            <a:ext cx="1777447" cy="14053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«Радуйтесь афиняне, мы победили!»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2240" y="3140969"/>
            <a:ext cx="4415984" cy="312184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3456384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Марафонская битва 490 г до н.э.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69721" y="450705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Греческий воин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49886" y="6313503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430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620656"/>
            <a:ext cx="1512168" cy="160018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«Приди и возьми»</a:t>
            </a:r>
            <a:endParaRPr lang="ru-RU" sz="32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3520" y="3140969"/>
            <a:ext cx="4313423" cy="312184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2880320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Фермопильское</a:t>
            </a:r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сражение 480 г до н.э.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25348" y="452641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Царь Леонид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87252" y="6341495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07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161" y="4620656"/>
            <a:ext cx="2071504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211960" y="332656"/>
            <a:ext cx="4392488" cy="1512168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</a:t>
            </a:r>
            <a:r>
              <a:rPr lang="ru-RU" sz="2800" dirty="0" smtClean="0">
                <a:solidFill>
                  <a:srgbClr val="FFFF00"/>
                </a:solidFill>
                <a:latin typeface="Gabriola" panose="04040605051002020D02" pitchFamily="82" charset="0"/>
              </a:rPr>
              <a:t>Не может быть двух солнц на небе и двух владык на земле</a:t>
            </a:r>
            <a:r>
              <a:rPr lang="ru-RU" sz="32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!»</a:t>
            </a:r>
            <a:endParaRPr lang="ru-RU" sz="32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278" y="3140969"/>
            <a:ext cx="4315907" cy="312184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4502278" y="2060848"/>
            <a:ext cx="4344924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Битва при </a:t>
            </a:r>
            <a:r>
              <a:rPr lang="ru-RU" sz="28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Гавгамелах</a:t>
            </a:r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331 г до н.э</a:t>
            </a:r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63973" y="450705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517887" y="638690"/>
            <a:ext cx="3453795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Александр Македонский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87252" y="6369487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68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816" y="4581128"/>
            <a:ext cx="1777448" cy="15515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«Пришел! Увидел! Победил!!»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306734"/>
            <a:ext cx="4464496" cy="279031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4932040" y="1998475"/>
            <a:ext cx="3672408" cy="792088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Победа над Галлией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58-46 г до </a:t>
            </a:r>
            <a:r>
              <a:rPr lang="ru-RU" sz="28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н.э</a:t>
            </a:r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70181" y="450705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Юлий Цезарь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880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4620656"/>
            <a:ext cx="1440160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188640"/>
            <a:ext cx="4032448" cy="1512168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</a:t>
            </a:r>
            <a:r>
              <a:rPr lang="ru-RU" sz="24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Я никогда не вступлю в дружбу с римлянами и принесу им столько вреда, сколько смогу !</a:t>
            </a:r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200702"/>
            <a:ext cx="4464496" cy="3002373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4932040" y="2060848"/>
            <a:ext cx="3816424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Битва при Каннах 216 г до </a:t>
            </a:r>
            <a:r>
              <a:rPr lang="ru-RU" sz="28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н.</a:t>
            </a:r>
            <a:r>
              <a:rPr lang="ru-RU" sz="24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э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62717" y="452641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Ганнибал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75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4620656"/>
            <a:ext cx="1411143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«Я победил тебя, Соломон 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202097"/>
            <a:ext cx="4464496" cy="2999583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4355976" y="1772816"/>
            <a:ext cx="4392488" cy="86409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Строительство храма Святой Софии в Константинополе 527-565 </a:t>
            </a:r>
            <a:r>
              <a:rPr lang="ru-RU" sz="24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гг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62667" y="4510226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523160" y="476672"/>
            <a:ext cx="3157702" cy="99011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Император Юстиниан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104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458</Words>
  <Application>Microsoft Office PowerPoint</Application>
  <PresentationFormat>Экран (4:3)</PresentationFormat>
  <Paragraphs>72</Paragraphs>
  <Slides>15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Узнай автора письма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Алла</dc:creator>
  <cp:lastModifiedBy>Ала</cp:lastModifiedBy>
  <cp:revision>48</cp:revision>
  <dcterms:created xsi:type="dcterms:W3CDTF">2016-03-22T12:18:50Z</dcterms:created>
  <dcterms:modified xsi:type="dcterms:W3CDTF">2018-08-21T12:13:25Z</dcterms:modified>
</cp:coreProperties>
</file>