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214546" y="1142984"/>
            <a:ext cx="6429420" cy="1236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19050">
                  <a:solidFill>
                    <a:srgbClr val="FABF8F"/>
                  </a:solidFill>
                  <a:round/>
                  <a:headEnd/>
                  <a:tailEnd/>
                </a:ln>
                <a:solidFill>
                  <a:srgbClr val="62242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Обучение в гимназии:</a:t>
            </a:r>
          </a:p>
          <a:p>
            <a:pPr algn="ctr" rtl="0"/>
            <a:r>
              <a:rPr lang="ru-RU" sz="4800" kern="10" spc="0" dirty="0" smtClean="0">
                <a:ln w="19050">
                  <a:solidFill>
                    <a:srgbClr val="FABF8F"/>
                  </a:solidFill>
                  <a:round/>
                  <a:headEnd/>
                  <a:tailEnd/>
                </a:ln>
                <a:solidFill>
                  <a:srgbClr val="62242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история и современность</a:t>
            </a:r>
            <a:endParaRPr lang="ru-RU" sz="4800" kern="10" spc="0" dirty="0">
              <a:ln w="19050">
                <a:solidFill>
                  <a:srgbClr val="FABF8F"/>
                </a:solidFill>
                <a:round/>
                <a:headEnd/>
                <a:tailEnd/>
              </a:ln>
              <a:solidFill>
                <a:srgbClr val="62242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71934" y="3357562"/>
            <a:ext cx="44291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Качан Никита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учащийся 11 «А» класса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ГУО «Гимназия №1 г. Новополоцка»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участник УНИЛ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“Мое Отечество”,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ГУДО ДДМ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	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be-B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 descr="D:\ФОТОГРАФИИ\Гимназия\эмблема_гимназ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857760"/>
            <a:ext cx="2443647" cy="1716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86766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Расписание уроков старшего класса по четвергам с разницей в 100 лет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397000"/>
          <a:ext cx="8501122" cy="517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5750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Гимназия 1910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Гимназия 2014</a:t>
                      </a:r>
                      <a:endParaRPr lang="ru-RU" dirty="0"/>
                    </a:p>
                  </a:txBody>
                  <a:tcPr/>
                </a:tc>
              </a:tr>
              <a:tr h="57503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Французский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</a:t>
                      </a:r>
                      <a:endParaRPr lang="ru-RU" dirty="0"/>
                    </a:p>
                  </a:txBody>
                  <a:tcPr/>
                </a:tc>
              </a:tr>
              <a:tr h="575030"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Рукоделие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Иностранный язык</a:t>
                      </a:r>
                      <a:endParaRPr lang="ru-RU" dirty="0"/>
                    </a:p>
                  </a:txBody>
                  <a:tcPr/>
                </a:tc>
              </a:tr>
              <a:tr h="57503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 </a:t>
                      </a:r>
                      <a:endParaRPr lang="ru-RU" dirty="0"/>
                    </a:p>
                  </a:txBody>
                  <a:tcPr/>
                </a:tc>
              </a:tr>
              <a:tr h="575030">
                <a:tc>
                  <a:txBody>
                    <a:bodyPr/>
                    <a:lstStyle/>
                    <a:p>
                      <a:r>
                        <a:rPr lang="ru-RU" dirty="0" smtClean="0"/>
                        <a:t>Закон Божий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</a:tr>
              <a:tr h="575030">
                <a:tc>
                  <a:txBody>
                    <a:bodyPr/>
                    <a:lstStyle/>
                    <a:p>
                      <a:r>
                        <a:rPr lang="ru-RU" dirty="0" smtClean="0"/>
                        <a:t>Пение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Русская литература</a:t>
                      </a:r>
                      <a:endParaRPr lang="ru-RU" dirty="0"/>
                    </a:p>
                  </a:txBody>
                  <a:tcPr/>
                </a:tc>
              </a:tr>
              <a:tr h="575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Физкультура </a:t>
                      </a:r>
                      <a:endParaRPr lang="ru-RU" dirty="0"/>
                    </a:p>
                  </a:txBody>
                  <a:tcPr/>
                </a:tc>
              </a:tr>
              <a:tr h="5750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5750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alk.polotsk.museum.by/files/node_images/DSCN007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10319" b="11632"/>
          <a:stretch>
            <a:fillRect/>
          </a:stretch>
        </p:blipFill>
        <p:spPr bwMode="auto">
          <a:xfrm>
            <a:off x="0" y="0"/>
            <a:ext cx="507206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3504" y="571480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Форма гимназистов </a:t>
            </a:r>
            <a:endParaRPr lang="ru-RU" sz="2000" dirty="0"/>
          </a:p>
        </p:txBody>
      </p:sp>
      <p:pic>
        <p:nvPicPr>
          <p:cNvPr id="28676" name="Picture 4" descr="http://ebookva.net/wp-content/2009/07/school_uniform-22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7" y="1571611"/>
            <a:ext cx="4071934" cy="533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АНКЕТА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</a:t>
            </a:r>
            <a:r>
              <a:rPr lang="ru-RU" b="1" dirty="0" smtClean="0"/>
              <a:t>ОБУЧЕНИЕ В ГИМНАЗИИ: ИСТОРИЯ И СОВРЕМЕННОСТЬ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4000" dirty="0" smtClean="0"/>
              <a:t>В начале ХХ века существовали отдельные гимназии для мальчиков и для девочек, в нашей же гимназии существует совместное обучение. Считаете ли вы целесообразным сегодня возвращение к раздельному обучению мальчиков и девочек? Почему?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sz="4000" dirty="0" smtClean="0"/>
              <a:t>В нашей гимназии численность учащихся в классе составляет около 25 человек, то  численность гимназисток в Полоцке в начале ХХ в. достигала 40. Считаете ли вы необходимым изменение количества гимназистов?  Почему?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sz="4000" dirty="0" smtClean="0"/>
              <a:t>Обучение в гимназии 1910 г. было платным – около 60 рублей в год (сегодня это около 500 000 рублей в месяц). Примерно столько сегодня стоит воспитание ребенка в детских садах. Согласны ли вы с тем, что введение платного образования в гимназии на уровне содержания детей в дошкольных учреждениях позволило бы сделать процесс обучения более эффективным и комфортным для обучающихся? Почему?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sz="4000" dirty="0" smtClean="0"/>
              <a:t>В гимназии Полоцка 1910 г. существовали определенные правила относительно исполнения религиозных обязанностей и обязательный для изучения Закон Божий. В нашей гимназии подобные правила отсутствуют.  Считаете ли вы, что «изучение Закона Божия как начала премудрости, столь же необходимы в гимназии, как и ежедневная пища» (М.В. Ломоносов)? Почему?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sz="4000" dirty="0" smtClean="0"/>
              <a:t>Гимназисты начала ХХ в. всегда носили школьную форму. Мальчики — куртки и брюки темно-синего цвета, девочки — коричневое или синее платье и белый или черный фартук. Согласны ли вы с необходимостью введения для гимназистов единой формы? Почему?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sz="4000" dirty="0" smtClean="0"/>
              <a:t>Учебная нагрузка в гимназии Полоцка 1910 г. составляла 27-29 часов в неделю. В современной гимназии общая нагрузка учащегося составляет около 40 часов в неделю. Считаете ли вы современную программу обучения перегруженной? Почему?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sz="4000" dirty="0" smtClean="0"/>
              <a:t>В гимназии Полоцка 1910 существовала 5-балльная система отметок. Сегодня знания учащихся оцениваются в 10 баллов. Считаете ли Вы сегодняшнюю систему отметок оптимальной? Почему?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sz="4000" dirty="0" smtClean="0"/>
              <a:t>В начале ХХ в. учителя гимназии были одной из самых уважаемых и высокооплачиваемых категорий населения: их зарплата составляла около 100 руб. (сегодня это от 11 до 15 млн. руб.) в месяц. Учителя тогда действительно были элитой страны, интеллигенцией, авторитетными, уважаемыми людьми. Согласны ли вы с тем, что изменение статуса педагога в обществе будет способствовать повышению заинтересованности педагогов в результатах образовательной деятельности и росту качества образовательного процесса?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429684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же отличается «инновационное» образование в гимназии от «обычного» среднего образования в школе? И такое ли оно на самом деле «инновационное»? Ведь ни для кого не секрет, что гимназии существовали много лет назад. Значит ли это, что «все новое – это хорошо забытое старое»?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://iyazyki.ru/wp-content/uploads/2013/09/pokrov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71744"/>
            <a:ext cx="4537865" cy="3000396"/>
          </a:xfrm>
          <a:prstGeom prst="rect">
            <a:avLst/>
          </a:prstGeom>
          <a:noFill/>
        </p:spPr>
      </p:pic>
      <p:pic>
        <p:nvPicPr>
          <p:cNvPr id="2052" name="Picture 4" descr="http://www.abiturienttv.ru/usr/templates/images/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005" y="4071943"/>
            <a:ext cx="4632995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Цель исследования </a:t>
            </a:r>
            <a:r>
              <a:rPr lang="ru-RU" dirty="0" smtClean="0"/>
              <a:t>- проведение сравнительного анализа образовательного процесса в гимназии с разницей в 100 лет.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7467600" cy="41879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Изучить историю развития гимназического образования в Полоцке в начале ХХ века;</a:t>
            </a:r>
          </a:p>
          <a:p>
            <a:pPr lvl="0"/>
            <a:r>
              <a:rPr lang="ru-RU" dirty="0" smtClean="0"/>
              <a:t>Рассмотреть особенности организации и образовательной деятельности современной гимназии на примере ГУО «Гимназия №1 г. Новополоцка»;</a:t>
            </a:r>
          </a:p>
          <a:p>
            <a:pPr lvl="0"/>
            <a:r>
              <a:rPr lang="ru-RU" dirty="0" smtClean="0"/>
              <a:t>Провести сравнительный анализ обучения в гимназии Полоцка начала ХХ века и современной гимназии на примере ГУО «Гимназия №1 г. Новополоцка»;</a:t>
            </a:r>
          </a:p>
          <a:p>
            <a:pPr lvl="0"/>
            <a:r>
              <a:rPr lang="ru-RU" dirty="0" smtClean="0"/>
              <a:t>Провести анкетирование среди педагогов и учащихся ГУО «Гимназия №1 г. Новополоцка» об их пожеланиях на основе анализа;</a:t>
            </a:r>
          </a:p>
          <a:p>
            <a:pPr lvl="0"/>
            <a:r>
              <a:rPr lang="ru-RU" dirty="0" smtClean="0"/>
              <a:t>Составить пакет предложений педагогов и учащихся с целью оптимизации образовательного процесса в гимназии на основе проведенного исторического анализа, сформировать образ гимназии «будущего». 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500174"/>
            <a:ext cx="7467600" cy="57149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Задачи: </a:t>
            </a:r>
            <a:endParaRPr kumimoji="0" lang="ru-RU" sz="3000" b="1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alk.polotsk.museum.by/files/node_images/img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3857628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Женская гимназия в г.Полоцке</a:t>
            </a:r>
          </a:p>
          <a:p>
            <a:pPr algn="ctr"/>
            <a:r>
              <a:rPr lang="ru-RU" sz="2000" i="1" dirty="0" smtClean="0"/>
              <a:t>и ГУО «Гимназия №1 г.Новополоцка» </a:t>
            </a:r>
            <a:endParaRPr lang="ru-RU" sz="2000" dirty="0"/>
          </a:p>
        </p:txBody>
      </p:sp>
      <p:pic>
        <p:nvPicPr>
          <p:cNvPr id="29698" name="Picture 2" descr="http://www.novedu.by/Portals/27/1stFloor/foyer/foyer_4.JPG"/>
          <p:cNvPicPr>
            <a:picLocks noChangeAspect="1" noChangeArrowheads="1"/>
          </p:cNvPicPr>
          <p:nvPr/>
        </p:nvPicPr>
        <p:blipFill>
          <a:blip r:embed="rId3" cstate="print"/>
          <a:srcRect r="18855"/>
          <a:stretch>
            <a:fillRect/>
          </a:stretch>
        </p:blipFill>
        <p:spPr bwMode="auto">
          <a:xfrm>
            <a:off x="4500562" y="214290"/>
            <a:ext cx="3996679" cy="3286148"/>
          </a:xfrm>
          <a:prstGeom prst="rect">
            <a:avLst/>
          </a:prstGeom>
          <a:noFill/>
        </p:spPr>
      </p:pic>
      <p:pic>
        <p:nvPicPr>
          <p:cNvPr id="29700" name="Picture 4" descr="http://www.novedu.by/Portals/27/3rdFloor/304-305/3rd-304-30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00438"/>
            <a:ext cx="4000528" cy="2669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:\гимназия Полоцк\IMAG00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00562" cy="26784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49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Учащиеся женской гимназии  Полоцка </a:t>
            </a:r>
          </a:p>
          <a:p>
            <a:pPr algn="ctr"/>
            <a:r>
              <a:rPr lang="ru-RU" i="1" dirty="0" smtClean="0"/>
              <a:t>и ГУО «Гимназия №1 г.Новополоцка»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7658" name="Picture 10" descr="http://www.novedu.by/Portals/27/projects/1-1/netbooks_1.jpg"/>
          <p:cNvPicPr>
            <a:picLocks noChangeAspect="1" noChangeArrowheads="1"/>
          </p:cNvPicPr>
          <p:nvPr/>
        </p:nvPicPr>
        <p:blipFill>
          <a:blip r:embed="rId3" cstate="print"/>
          <a:srcRect t="29791" r="33984" b="20312"/>
          <a:stretch>
            <a:fillRect/>
          </a:stretch>
        </p:blipFill>
        <p:spPr bwMode="auto">
          <a:xfrm>
            <a:off x="4429125" y="0"/>
            <a:ext cx="4714876" cy="2672738"/>
          </a:xfrm>
          <a:prstGeom prst="rect">
            <a:avLst/>
          </a:prstGeom>
          <a:noFill/>
        </p:spPr>
      </p:pic>
      <p:pic>
        <p:nvPicPr>
          <p:cNvPr id="27662" name="Picture 14" descr="http://www.novedu.by/Portals/27/news/2003/%D0%A1%D0%B0%D0%BC%D0%B0%D1%8F%20%D0%B7%D0%B4%D0%BE%D1%80%D0%BE%D0%B2%D0%B0%D1%8F%20%D1%88%D0%BA%D0%BE%D0%BB%D0%B0/1.jpg"/>
          <p:cNvPicPr>
            <a:picLocks noChangeAspect="1" noChangeArrowheads="1"/>
          </p:cNvPicPr>
          <p:nvPr/>
        </p:nvPicPr>
        <p:blipFill>
          <a:blip r:embed="rId4" cstate="print"/>
          <a:srcRect l="16817"/>
          <a:stretch>
            <a:fillRect/>
          </a:stretch>
        </p:blipFill>
        <p:spPr bwMode="auto">
          <a:xfrm>
            <a:off x="4714876" y="3714752"/>
            <a:ext cx="4429124" cy="3143248"/>
          </a:xfrm>
          <a:prstGeom prst="rect">
            <a:avLst/>
          </a:prstGeom>
          <a:noFill/>
        </p:spPr>
      </p:pic>
      <p:pic>
        <p:nvPicPr>
          <p:cNvPr id="12" name="Рисунок 11" descr="http://walk.polotsk.museum.by/files/node_images/DSCN0072.JPG"/>
          <p:cNvPicPr/>
          <p:nvPr/>
        </p:nvPicPr>
        <p:blipFill>
          <a:blip r:embed="rId5" cstate="print"/>
          <a:srcRect t="10319" b="11632"/>
          <a:stretch>
            <a:fillRect/>
          </a:stretch>
        </p:blipFill>
        <p:spPr bwMode="auto">
          <a:xfrm>
            <a:off x="2000232" y="3714752"/>
            <a:ext cx="271461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:\гимназия Полоцк\IMAG00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4752"/>
            <a:ext cx="228598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467600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Сравнительный анализ цен на основные продукты питания 1910 г. и 2014 г.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1186" t="38921" r="27678" b="27048"/>
          <a:stretch>
            <a:fillRect/>
          </a:stretch>
        </p:blipFill>
        <p:spPr bwMode="auto">
          <a:xfrm>
            <a:off x="642910" y="1714488"/>
            <a:ext cx="7743878" cy="360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4889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Библиотека гимназии</a:t>
            </a:r>
            <a:endParaRPr lang="ru-RU" dirty="0"/>
          </a:p>
        </p:txBody>
      </p:sp>
      <p:pic>
        <p:nvPicPr>
          <p:cNvPr id="2050" name="Picture 2" descr="http://library2012.ucoz.ru/diza2/nov.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259595" cy="549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4889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уроках в гимназии</a:t>
            </a:r>
            <a:endParaRPr lang="ru-RU" dirty="0"/>
          </a:p>
        </p:txBody>
      </p:sp>
      <p:pic>
        <p:nvPicPr>
          <p:cNvPr id="22530" name="Picture 2" descr="http://www.novedu.by/Portals/27/hz/%D0%9D%D0%B0%20%D1%83%D1%80%D0%BE%D0%BA%D0%B0%D1%85/%D0%9F%D1%80%D0%B5%D0%B7%D0%B5%D0%BD%D1%82%D0%B0%D1%86%D0%B8%D1%8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779397" cy="5841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571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Расписание уроков в женской гимназии 1910 г.</a:t>
            </a:r>
            <a:endParaRPr lang="ru-RU" sz="2800" b="1" dirty="0"/>
          </a:p>
        </p:txBody>
      </p:sp>
      <p:pic>
        <p:nvPicPr>
          <p:cNvPr id="7" name="Рисунок 6" descr="I:\гимназия Полоцк\IMAG002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00166" y="857232"/>
            <a:ext cx="607223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221</TotalTime>
  <Words>507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Чем же отличается «инновационное» образование в гимназии от «обычного» среднего образования в школе? И такое ли оно на самом деле «инновационное»? Ведь ни для кого не секрет, что гимназии существовали много лет назад. Значит ли это, что «все новое – это хорошо забытое старое»?  </vt:lpstr>
      <vt:lpstr>Цель исследования - проведение сравнительного анализа образовательного процесса в гимназии с разницей в 100 лет.</vt:lpstr>
      <vt:lpstr>Слайд 4</vt:lpstr>
      <vt:lpstr>Слайд 5</vt:lpstr>
      <vt:lpstr>Сравнительный анализ цен на основные продукты питания 1910 г. и 2014 г.</vt:lpstr>
      <vt:lpstr>Библиотека гимназии</vt:lpstr>
      <vt:lpstr>На уроках в гимназии</vt:lpstr>
      <vt:lpstr>Расписание уроков в женской гимназии 1910 г.</vt:lpstr>
      <vt:lpstr>Расписание уроков старшего класса по четвергам с разницей в 100 лет</vt:lpstr>
      <vt:lpstr>Слайд 11</vt:lpstr>
      <vt:lpstr>АНКЕТА   ОБУЧЕНИЕ В ГИМНАЗИИ: ИСТОРИЯ И СОВРЕМЕННОСТЬ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29</cp:revision>
  <dcterms:modified xsi:type="dcterms:W3CDTF">2014-12-08T10:21:50Z</dcterms:modified>
</cp:coreProperties>
</file>